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62" r:id="rId5"/>
  </p:sldMasterIdLst>
  <p:notesMasterIdLst>
    <p:notesMasterId r:id="rId20"/>
  </p:notesMasterIdLst>
  <p:sldIdLst>
    <p:sldId id="259" r:id="rId6"/>
    <p:sldId id="265" r:id="rId7"/>
    <p:sldId id="276" r:id="rId8"/>
    <p:sldId id="272" r:id="rId9"/>
    <p:sldId id="266" r:id="rId10"/>
    <p:sldId id="268" r:id="rId11"/>
    <p:sldId id="269" r:id="rId12"/>
    <p:sldId id="271" r:id="rId13"/>
    <p:sldId id="274" r:id="rId14"/>
    <p:sldId id="275" r:id="rId15"/>
    <p:sldId id="277" r:id="rId16"/>
    <p:sldId id="256" r:id="rId17"/>
    <p:sldId id="278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  <a:srgbClr val="97D8E9"/>
    <a:srgbClr val="F16022"/>
    <a:srgbClr val="FEBF0F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EE4A8-B48F-2AFF-C700-3051A52F8228}" v="2" dt="2025-01-28T19:20:36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/>
    <p:restoredTop sz="91419"/>
  </p:normalViewPr>
  <p:slideViewPr>
    <p:cSldViewPr snapToGrid="0">
      <p:cViewPr varScale="1">
        <p:scale>
          <a:sx n="141" d="100"/>
          <a:sy n="141" d="100"/>
        </p:scale>
        <p:origin x="16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ainbowmwd-my.sharepoint.com/personal/elagunas_rainbowmwd_com/Documents/Gopher%20Canyon%20Pipe%20Project%20Tot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569719852595714E-2"/>
          <c:y val="3.031107431313575E-2"/>
          <c:w val="0.84336810882104873"/>
          <c:h val="0.8277898685411104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7D69-8443-BBE9-E6A1D73BBE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7D69-8443-BBE9-E6A1D73BBE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7D69-8443-BBE9-E6A1D73BBE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7D69-8443-BBE9-E6A1D73BBEC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7D69-8443-BBE9-E6A1D73BBEC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7D69-8443-BBE9-E6A1D73BBEC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69-8443-BBE9-E6A1D73BBEC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69-8443-BBE9-E6A1D73BBEC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D69-8443-BBE9-E6A1D73BBEC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D69-8443-BBE9-E6A1D73BBEC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D69-8443-BBE9-E6A1D73BBEC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D69-8443-BBE9-E6A1D73BBECE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Sheet2!$A$2:$A$7</c:f>
              <c:strCache>
                <c:ptCount val="6"/>
                <c:pt idx="0">
                  <c:v>RMWD Labor</c:v>
                </c:pt>
                <c:pt idx="1">
                  <c:v>Pipe &amp; Parts</c:v>
                </c:pt>
                <c:pt idx="2">
                  <c:v>Paving </c:v>
                </c:pt>
                <c:pt idx="3">
                  <c:v>Traffic Control</c:v>
                </c:pt>
                <c:pt idx="4">
                  <c:v>Backfill Material</c:v>
                </c:pt>
                <c:pt idx="5">
                  <c:v>Equipment Rental</c:v>
                </c:pt>
              </c:strCache>
            </c:strRef>
          </c:cat>
          <c:val>
            <c:numRef>
              <c:f>Sheet2!$B$2:$B$7</c:f>
              <c:numCache>
                <c:formatCode>General</c:formatCode>
                <c:ptCount val="6"/>
                <c:pt idx="0">
                  <c:v>74564.960000000006</c:v>
                </c:pt>
                <c:pt idx="1">
                  <c:v>63738.01</c:v>
                </c:pt>
                <c:pt idx="2">
                  <c:v>97500</c:v>
                </c:pt>
                <c:pt idx="3">
                  <c:v>10300.5</c:v>
                </c:pt>
                <c:pt idx="4">
                  <c:v>9275.98</c:v>
                </c:pt>
                <c:pt idx="5">
                  <c:v>19207.240000000002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D69-8443-BBE9-E6A1D73BBEC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2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2710CF3A-2330-7947-A4D7-592FAAB1E44C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6EE49-02A4-ED49-9EC1-037714F44EA9}" type="datetime1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C172-E997-0716-F60F-6076049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BD508DE6-6AEC-B44A-9C40-DFB391740E46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189730-F79C-3C4F-BA87-149790A1D6A9}" type="datetime1">
              <a:rPr lang="en-US" smtClean="0"/>
              <a:t>1/28/2025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4922-6C02-2FF5-F2F6-9368B11A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0009-4D51-4194-19C6-1F1317D90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886A4-7D59-436B-929C-0F929193D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83DBF-4B35-CFC6-CB53-C9E9E475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E3721-3AA0-FA30-4A9B-7AA9772C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2418F-929C-8F66-0502-E3D33EA8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D3D0-4876-1D49-A9EC-B2DB8FCF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474B6-1B8E-5FB4-101D-325C90162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8BEC-5F4F-D7EB-0181-1663948D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DC66-188A-301D-211B-A3923A4E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7346B-0F71-6EDD-F9C9-53B02CC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4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3242-D168-2507-F031-B0FAF840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B8059-57CA-B97F-A001-6258E22F7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B71C3-3D90-128C-D69A-0FF964478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F6985-8786-8942-361F-DBE0EE235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AEF72-544F-89EF-400F-8F017FF7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8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7849E-425F-4C80-5741-2D0E686C3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F0336-154A-BF89-798F-D45C48B7CF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765CF-8A4B-DD7E-8E62-E0A200797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0EB6-F25B-0BF9-5DCB-1F6576497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15FF1-4F8B-23A7-AF8F-3E8C936E0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84046F-A165-5E28-758B-F2FCA07B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75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0A37-E5CA-7F2D-4060-FBFC291E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CE78F-7B38-1686-9E96-73B8E2F82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F1E3D-2B62-3E90-AC03-C86EF56E9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9C9FC-D401-678A-0163-12FC5B2C7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4243F-ACFE-2807-C517-B570A4C79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B6CDE9-AECE-0029-7732-2DD5AE9F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F8AD4A-399D-76D1-D76D-8BF522A0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76664-D87D-2B73-88DA-F806E429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72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932D-9CFA-6B1E-0F49-B368AF6B1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ABF87-1BF7-E61F-5148-642BDACA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4B7B4-F78A-4A22-44BB-471C84C3E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450A6-0F95-28FC-1AA2-6A9325D7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13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8CD397-4D08-9208-61DB-6AC2D9D6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51791-E70E-6F11-C4F6-86760AF1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5F061-CB84-CF99-7535-6CD1C997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1006-135E-8E44-8B36-B09088024B79}" type="datetime1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FF8C4-2C5C-791C-F292-1A241EFC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1F7CF-BEF0-B926-7C88-7EC9F96B1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F76C1-1FC9-E9B7-9D94-90E2E261F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1EED5-04BA-C89D-E144-E5B45747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860D81-9886-6801-565D-5D9EBA332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EEFD6-DCAE-1EB4-CB50-76D19F03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0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14D9-F6FE-A9BF-2C4D-B9F01186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1D1F21-E81C-1412-8E18-9CA493C02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37910-3BE4-014F-B99C-2907771E5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5B1A1-9979-3711-8153-5ED9BB93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361DF-2108-A191-21EE-5C482F4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7DC90-E4D7-43B1-AF5E-C87899E80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51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6A2D-A784-174A-5BD9-2EEA91EE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D4A31-2047-F579-FA01-E58364135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F99CA-BD28-5350-7C8E-1B438C01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22416-AA7B-8EC3-87DD-46714FF6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9091D-A65C-92E5-73CC-183B19E8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D87828-B10D-CCD3-5EB0-9F4F91D5F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DA954-9D6D-E884-3FAD-36E590AB2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9724F-9B3C-9E1F-FA3F-8FB1C6D60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E499-36C5-6DA5-1921-93D4D8C1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9F3B7-4222-B397-2DA3-02627D32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19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4F13-0402-354E-BC50-A22FDDFE8427}" type="datetime1">
              <a:rPr lang="en-US" smtClean="0"/>
              <a:t>1/28/2025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417C956A-7FF8-B641-8EC5-4493DE5AEF96}" type="datetime1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E85173-A361-CB4F-8A35-2BC92C41203F}" type="datetime1">
              <a:rPr lang="en-US" smtClean="0"/>
              <a:t>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4643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7E31B571-1B35-7F4E-82E4-B7CA23D5CFDF}" type="datetime1">
              <a:rPr lang="en-US" smtClean="0"/>
              <a:t>1/28/2025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9A55-54CE-D7BB-E481-2BEF88ED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9BD7E-321B-9946-B994-8F414FA7AA41}" type="datetime1">
              <a:rPr lang="en-US" smtClean="0"/>
              <a:t>1/28/2025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01FD-0A00-0FAB-3A34-E057B9E7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2A7940FE-AF57-B44F-B212-CBD5ACAAB258}" type="datetime1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BAE3-4A54-0949-8849-FB00B552F7C0}" type="datetime1">
              <a:rPr lang="en-US" smtClean="0"/>
              <a:t>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016E3A12-BBE3-A44E-8A42-8FAE52248FAD}" type="datetime1">
              <a:rPr lang="en-US" smtClean="0"/>
              <a:t>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57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FE299-B419-820D-3CE6-4D470666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13630-1CFD-177A-93E4-D0431C136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731C9-3C4E-E7A6-DB1E-279065F6E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0C4AD9-50B7-644E-AC9D-5C3A088216F1}" type="datetimeFigureOut">
              <a:rPr lang="en-US" smtClean="0"/>
              <a:t>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D04A9-C8BB-0769-03FE-CB2BB7F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ABFC3-E67B-D87D-88B2-A97FF258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0271CC-A5C0-9E49-8C0C-F67899D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Gopher Canyon Emergency Pipe Project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Esa Lagunas: 1/28/2025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94CD5-A196-00D9-7310-1DA10ADB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11/5/2024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5221D-947E-1AA1-F002-2C89ED43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2EA7F-2216-E346-6BE0-662C876B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Paving Completed 12/3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D1F85A-6A67-3AD7-0951-B864B3A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D03ECA-D79B-E5FD-9577-3A2E680B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9</a:t>
            </a:fld>
            <a:endParaRPr lang="en-US"/>
          </a:p>
        </p:txBody>
      </p:sp>
      <p:pic>
        <p:nvPicPr>
          <p:cNvPr id="11" name="Content Placeholder 10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7518309B-56B6-3CDA-5646-3854F31E1B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161" y="1536031"/>
            <a:ext cx="5984892" cy="4488669"/>
          </a:xfrm>
        </p:spPr>
      </p:pic>
      <p:pic>
        <p:nvPicPr>
          <p:cNvPr id="14" name="Content Placeholder 13" descr="A picture containing sky, road, outdoor, tree&#10;&#10;Description automatically generated">
            <a:extLst>
              <a:ext uri="{FF2B5EF4-FFF2-40B4-BE49-F238E27FC236}">
                <a16:creationId xmlns:a16="http://schemas.microsoft.com/office/drawing/2014/main" id="{4105C229-69A7-34FD-CAF1-BDC40243C4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0" y="1536032"/>
            <a:ext cx="5963842" cy="4472882"/>
          </a:xfrm>
        </p:spPr>
      </p:pic>
    </p:spTree>
    <p:extLst>
      <p:ext uri="{BB962C8B-B14F-4D97-AF65-F5344CB8AC3E}">
        <p14:creationId xmlns:p14="http://schemas.microsoft.com/office/powerpoint/2010/main" val="2602328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D1EE5-7FE7-DF8B-8606-CDF96F60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350E-2CD3-96E8-C083-0BC66022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Slurry and Striping 12/10 – 12/12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3B13A-8137-A636-B1CF-F51FE530C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216AF5-C2C5-9FDB-C97E-ACF3DB06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7D7B6065-3AF1-94BA-7283-491A5283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82" t="30934" r="-8684" b="-8279"/>
          <a:stretch/>
        </p:blipFill>
        <p:spPr>
          <a:xfrm>
            <a:off x="0" y="1586705"/>
            <a:ext cx="6617616" cy="4636173"/>
          </a:xfrm>
          <a:prstGeom prst="rect">
            <a:avLst/>
          </a:prstGeom>
        </p:spPr>
      </p:pic>
      <p:pic>
        <p:nvPicPr>
          <p:cNvPr id="13" name="Content Placeholder 12" descr="A road with a sign on it&#10;&#10;Description automatically generated with medium confidence">
            <a:extLst>
              <a:ext uri="{FF2B5EF4-FFF2-40B4-BE49-F238E27FC236}">
                <a16:creationId xmlns:a16="http://schemas.microsoft.com/office/drawing/2014/main" id="{EC11F8D0-2030-B9C0-3F29-1EBBFDF2BE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3082" y="1586706"/>
            <a:ext cx="5658918" cy="4244189"/>
          </a:xfrm>
        </p:spPr>
      </p:pic>
    </p:spTree>
    <p:extLst>
      <p:ext uri="{BB962C8B-B14F-4D97-AF65-F5344CB8AC3E}">
        <p14:creationId xmlns:p14="http://schemas.microsoft.com/office/powerpoint/2010/main" val="311489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039F45E-DED2-2460-9C90-9AB6936AE66E}"/>
              </a:ext>
            </a:extLst>
          </p:cNvPr>
          <p:cNvGrpSpPr/>
          <p:nvPr/>
        </p:nvGrpSpPr>
        <p:grpSpPr>
          <a:xfrm>
            <a:off x="9564710" y="3000077"/>
            <a:ext cx="2302701" cy="616690"/>
            <a:chOff x="5890890" y="2668773"/>
            <a:chExt cx="2302701" cy="616690"/>
          </a:xfrm>
          <a:solidFill>
            <a:srgbClr val="0665AF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B97B640-A4DF-D1AB-AF23-7532D7910D6C}"/>
                </a:ext>
              </a:extLst>
            </p:cNvPr>
            <p:cNvSpPr/>
            <p:nvPr/>
          </p:nvSpPr>
          <p:spPr>
            <a:xfrm>
              <a:off x="5890890" y="2796363"/>
              <a:ext cx="1871899" cy="3508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7A5B1D4D-F528-7660-1621-C6F481CD931B}"/>
                </a:ext>
              </a:extLst>
            </p:cNvPr>
            <p:cNvSpPr/>
            <p:nvPr/>
          </p:nvSpPr>
          <p:spPr>
            <a:xfrm rot="5400000">
              <a:off x="7669845" y="2761717"/>
              <a:ext cx="616690" cy="4308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09F41DC-FB3C-FBB0-D1B7-675396813044}"/>
              </a:ext>
            </a:extLst>
          </p:cNvPr>
          <p:cNvGrpSpPr/>
          <p:nvPr/>
        </p:nvGrpSpPr>
        <p:grpSpPr>
          <a:xfrm>
            <a:off x="7731576" y="3000077"/>
            <a:ext cx="2302701" cy="616690"/>
            <a:chOff x="5890890" y="2668773"/>
            <a:chExt cx="2302701" cy="616690"/>
          </a:xfrm>
          <a:solidFill>
            <a:srgbClr val="5B9349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A0F3B3-06A7-4305-7C94-C2E397C793EE}"/>
                </a:ext>
              </a:extLst>
            </p:cNvPr>
            <p:cNvSpPr/>
            <p:nvPr/>
          </p:nvSpPr>
          <p:spPr>
            <a:xfrm>
              <a:off x="5890890" y="2796363"/>
              <a:ext cx="1871899" cy="3508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32EA7307-BCE6-990E-E83C-E4DDD7D87BA8}"/>
                </a:ext>
              </a:extLst>
            </p:cNvPr>
            <p:cNvSpPr/>
            <p:nvPr/>
          </p:nvSpPr>
          <p:spPr>
            <a:xfrm rot="5400000">
              <a:off x="7669845" y="2761717"/>
              <a:ext cx="616690" cy="4308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7846B1-80D6-1BCD-6FBB-FA50A6134DBB}"/>
              </a:ext>
            </a:extLst>
          </p:cNvPr>
          <p:cNvGrpSpPr/>
          <p:nvPr/>
        </p:nvGrpSpPr>
        <p:grpSpPr>
          <a:xfrm>
            <a:off x="5890890" y="3000077"/>
            <a:ext cx="2302701" cy="616690"/>
            <a:chOff x="5890890" y="2668773"/>
            <a:chExt cx="2302701" cy="616690"/>
          </a:xfrm>
          <a:solidFill>
            <a:srgbClr val="8FC74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D95472-0CEC-5FF7-1663-AABA4B960A80}"/>
                </a:ext>
              </a:extLst>
            </p:cNvPr>
            <p:cNvSpPr/>
            <p:nvPr/>
          </p:nvSpPr>
          <p:spPr>
            <a:xfrm>
              <a:off x="5890890" y="2796363"/>
              <a:ext cx="1871899" cy="3508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502A8CD-514F-EC42-D0BB-70139D564FC0}"/>
                </a:ext>
              </a:extLst>
            </p:cNvPr>
            <p:cNvSpPr/>
            <p:nvPr/>
          </p:nvSpPr>
          <p:spPr>
            <a:xfrm rot="5400000">
              <a:off x="7669845" y="2761717"/>
              <a:ext cx="616690" cy="43080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B41283-D8FF-BF84-D078-ADC410F35DA7}"/>
              </a:ext>
            </a:extLst>
          </p:cNvPr>
          <p:cNvGrpSpPr/>
          <p:nvPr/>
        </p:nvGrpSpPr>
        <p:grpSpPr>
          <a:xfrm>
            <a:off x="3998411" y="2992989"/>
            <a:ext cx="2302701" cy="616690"/>
            <a:chOff x="3998411" y="2661685"/>
            <a:chExt cx="2302701" cy="61669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469467-365E-3826-790D-51A3E49D6EE1}"/>
                </a:ext>
              </a:extLst>
            </p:cNvPr>
            <p:cNvSpPr/>
            <p:nvPr/>
          </p:nvSpPr>
          <p:spPr>
            <a:xfrm>
              <a:off x="3998411" y="2789275"/>
              <a:ext cx="1871899" cy="350874"/>
            </a:xfrm>
            <a:prstGeom prst="rect">
              <a:avLst/>
            </a:prstGeom>
            <a:solidFill>
              <a:srgbClr val="F160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45EC717-1BE1-C79D-835F-A746C51CA7DD}"/>
                </a:ext>
              </a:extLst>
            </p:cNvPr>
            <p:cNvSpPr/>
            <p:nvPr/>
          </p:nvSpPr>
          <p:spPr>
            <a:xfrm rot="5400000">
              <a:off x="5777366" y="2754629"/>
              <a:ext cx="616690" cy="430802"/>
            </a:xfrm>
            <a:prstGeom prst="triangle">
              <a:avLst/>
            </a:prstGeom>
            <a:solidFill>
              <a:srgbClr val="F1602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AAC835-3172-5862-1493-9D4C9A2AC57F}"/>
              </a:ext>
            </a:extLst>
          </p:cNvPr>
          <p:cNvGrpSpPr/>
          <p:nvPr/>
        </p:nvGrpSpPr>
        <p:grpSpPr>
          <a:xfrm>
            <a:off x="2115879" y="3000077"/>
            <a:ext cx="2302701" cy="616690"/>
            <a:chOff x="2115879" y="2668773"/>
            <a:chExt cx="2302701" cy="6166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B36C8C-8DD7-50C8-9647-25F39E8FE5E4}"/>
                </a:ext>
              </a:extLst>
            </p:cNvPr>
            <p:cNvSpPr/>
            <p:nvPr/>
          </p:nvSpPr>
          <p:spPr>
            <a:xfrm>
              <a:off x="2115879" y="2796363"/>
              <a:ext cx="1871899" cy="350874"/>
            </a:xfrm>
            <a:prstGeom prst="rect">
              <a:avLst/>
            </a:prstGeom>
            <a:solidFill>
              <a:srgbClr val="FFA4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E867B7DF-C302-7E3A-83A4-8ECF10EEB9D1}"/>
                </a:ext>
              </a:extLst>
            </p:cNvPr>
            <p:cNvSpPr/>
            <p:nvPr/>
          </p:nvSpPr>
          <p:spPr>
            <a:xfrm rot="5400000">
              <a:off x="3894834" y="2761717"/>
              <a:ext cx="616690" cy="430802"/>
            </a:xfrm>
            <a:prstGeom prst="triangle">
              <a:avLst/>
            </a:prstGeom>
            <a:solidFill>
              <a:srgbClr val="FFA4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0BABD9-D625-4AC8-8E44-43A6E35A2257}"/>
              </a:ext>
            </a:extLst>
          </p:cNvPr>
          <p:cNvGrpSpPr/>
          <p:nvPr/>
        </p:nvGrpSpPr>
        <p:grpSpPr>
          <a:xfrm>
            <a:off x="425302" y="3000077"/>
            <a:ext cx="2132012" cy="616690"/>
            <a:chOff x="425302" y="2668773"/>
            <a:chExt cx="2132012" cy="6166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10765-15FD-B86B-49F0-360ABEF4E12D}"/>
                </a:ext>
              </a:extLst>
            </p:cNvPr>
            <p:cNvSpPr/>
            <p:nvPr/>
          </p:nvSpPr>
          <p:spPr>
            <a:xfrm>
              <a:off x="425302" y="2796363"/>
              <a:ext cx="1701210" cy="350874"/>
            </a:xfrm>
            <a:prstGeom prst="rect">
              <a:avLst/>
            </a:prstGeom>
            <a:solidFill>
              <a:srgbClr val="FEB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B960EE65-F7C9-D3F4-76F3-48CED4F023EA}"/>
                </a:ext>
              </a:extLst>
            </p:cNvPr>
            <p:cNvSpPr/>
            <p:nvPr/>
          </p:nvSpPr>
          <p:spPr>
            <a:xfrm rot="5400000">
              <a:off x="2033568" y="2761717"/>
              <a:ext cx="616690" cy="430802"/>
            </a:xfrm>
            <a:prstGeom prst="triangle">
              <a:avLst/>
            </a:prstGeom>
            <a:solidFill>
              <a:srgbClr val="FEB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60897C5-00A4-E64A-E6AE-41AD5937B47B}"/>
              </a:ext>
            </a:extLst>
          </p:cNvPr>
          <p:cNvGrpSpPr/>
          <p:nvPr/>
        </p:nvGrpSpPr>
        <p:grpSpPr>
          <a:xfrm>
            <a:off x="425302" y="1004558"/>
            <a:ext cx="1787548" cy="1984877"/>
            <a:chOff x="425302" y="673254"/>
            <a:chExt cx="1787548" cy="198487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238D2A1-279B-587F-5EC4-1B5C939ABE9A}"/>
                </a:ext>
              </a:extLst>
            </p:cNvPr>
            <p:cNvSpPr/>
            <p:nvPr/>
          </p:nvSpPr>
          <p:spPr>
            <a:xfrm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EB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A42A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Main Break July 26, 2024</a:t>
              </a:r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C012A7F7-2172-622B-E8E0-1122D3A5A4B1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FEBF0F"/>
            </a:solidFill>
            <a:ln>
              <a:solidFill>
                <a:srgbClr val="FEB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94DA4C-1603-19A8-2C8E-5519D9D15545}"/>
              </a:ext>
            </a:extLst>
          </p:cNvPr>
          <p:cNvGrpSpPr/>
          <p:nvPr/>
        </p:nvGrpSpPr>
        <p:grpSpPr>
          <a:xfrm rot="10800000">
            <a:off x="1489261" y="3738296"/>
            <a:ext cx="3125133" cy="2849152"/>
            <a:chOff x="214114" y="671797"/>
            <a:chExt cx="1787548" cy="198561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0783C2A-6426-B4DB-982A-94FA3288EE7A}"/>
                </a:ext>
              </a:extLst>
            </p:cNvPr>
            <p:cNvSpPr/>
            <p:nvPr/>
          </p:nvSpPr>
          <p:spPr>
            <a:xfrm rot="10800000">
              <a:off x="214114" y="671797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38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38D1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Presented to E&amp;O August 6, 2024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38D1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38D1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Board Approved August 27, 2024</a:t>
              </a:r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EBF7AC8B-7578-E29E-DA94-A0B45337CD8B}"/>
                </a:ext>
              </a:extLst>
            </p:cNvPr>
            <p:cNvSpPr/>
            <p:nvPr/>
          </p:nvSpPr>
          <p:spPr>
            <a:xfrm rot="10800000">
              <a:off x="892486" y="2460085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F38D1F"/>
            </a:solidFill>
            <a:ln>
              <a:solidFill>
                <a:srgbClr val="F38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98582B-B29C-9122-0131-F47F39821505}"/>
              </a:ext>
            </a:extLst>
          </p:cNvPr>
          <p:cNvGrpSpPr/>
          <p:nvPr/>
        </p:nvGrpSpPr>
        <p:grpSpPr>
          <a:xfrm rot="10800000">
            <a:off x="6085711" y="3753854"/>
            <a:ext cx="1787548" cy="1984877"/>
            <a:chOff x="425302" y="673254"/>
            <a:chExt cx="1787548" cy="198487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AD1D422-E54C-EF43-C82B-637D94B0D5CE}"/>
                </a:ext>
              </a:extLst>
            </p:cNvPr>
            <p:cNvSpPr/>
            <p:nvPr/>
          </p:nvSpPr>
          <p:spPr>
            <a:xfrm rot="10800000"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FC7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8FC74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10/3 Finished Installing pipe</a:t>
              </a:r>
            </a:p>
          </p:txBody>
        </p:sp>
        <p:sp>
          <p:nvSpPr>
            <p:cNvPr id="53" name="Triangle 52">
              <a:extLst>
                <a:ext uri="{FF2B5EF4-FFF2-40B4-BE49-F238E27FC236}">
                  <a16:creationId xmlns:a16="http://schemas.microsoft.com/office/drawing/2014/main" id="{757B4752-8123-0592-056B-80196F504763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8FC7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B4865C7-8C79-5AFE-88DD-DD0C48EE4FC8}"/>
              </a:ext>
            </a:extLst>
          </p:cNvPr>
          <p:cNvGrpSpPr/>
          <p:nvPr/>
        </p:nvGrpSpPr>
        <p:grpSpPr>
          <a:xfrm rot="10800000">
            <a:off x="9645923" y="3750679"/>
            <a:ext cx="1976147" cy="2124963"/>
            <a:chOff x="427262" y="584339"/>
            <a:chExt cx="1881017" cy="205871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92737A9-058C-68B6-CE9E-6A3F78868D34}"/>
                </a:ext>
              </a:extLst>
            </p:cNvPr>
            <p:cNvSpPr/>
            <p:nvPr/>
          </p:nvSpPr>
          <p:spPr>
            <a:xfrm rot="10800000">
              <a:off x="427262" y="584339"/>
              <a:ext cx="1881017" cy="187671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665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665A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Paving December 2024</a:t>
              </a:r>
            </a:p>
          </p:txBody>
        </p:sp>
        <p:sp>
          <p:nvSpPr>
            <p:cNvPr id="56" name="Triangle 55">
              <a:extLst>
                <a:ext uri="{FF2B5EF4-FFF2-40B4-BE49-F238E27FC236}">
                  <a16:creationId xmlns:a16="http://schemas.microsoft.com/office/drawing/2014/main" id="{8EACE070-4122-9F52-F16B-8A3CAE8D5D92}"/>
                </a:ext>
              </a:extLst>
            </p:cNvPr>
            <p:cNvSpPr/>
            <p:nvPr/>
          </p:nvSpPr>
          <p:spPr>
            <a:xfrm rot="10800000">
              <a:off x="1181305" y="2445720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0665AF"/>
            </a:solidFill>
            <a:ln>
              <a:solidFill>
                <a:srgbClr val="0665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21CB85-B7CD-6436-69B4-AB6AF9BCD27F}"/>
              </a:ext>
            </a:extLst>
          </p:cNvPr>
          <p:cNvGrpSpPr/>
          <p:nvPr/>
        </p:nvGrpSpPr>
        <p:grpSpPr>
          <a:xfrm>
            <a:off x="3806356" y="569156"/>
            <a:ext cx="2437631" cy="2427373"/>
            <a:chOff x="425302" y="673254"/>
            <a:chExt cx="1787548" cy="198487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C1068E0-2313-00BE-27FE-99AA85817D35}"/>
                </a:ext>
              </a:extLst>
            </p:cNvPr>
            <p:cNvSpPr/>
            <p:nvPr/>
          </p:nvSpPr>
          <p:spPr>
            <a:xfrm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160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1602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Started Installing Pipe September 30, 2024</a:t>
              </a:r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7C39720E-9FEA-EF7F-3B6C-66C75CCD0A2B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F16022"/>
            </a:solidFill>
            <a:ln>
              <a:solidFill>
                <a:srgbClr val="F160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C7D723F-920D-EA1E-8654-5F2A0495AEAB}"/>
              </a:ext>
            </a:extLst>
          </p:cNvPr>
          <p:cNvGrpSpPr/>
          <p:nvPr/>
        </p:nvGrpSpPr>
        <p:grpSpPr>
          <a:xfrm>
            <a:off x="7246169" y="617515"/>
            <a:ext cx="3131132" cy="2442813"/>
            <a:chOff x="425302" y="673254"/>
            <a:chExt cx="1787548" cy="1984877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179821B-34FF-11A2-BA48-7673BD5A883D}"/>
                </a:ext>
              </a:extLst>
            </p:cNvPr>
            <p:cNvSpPr/>
            <p:nvPr/>
          </p:nvSpPr>
          <p:spPr>
            <a:xfrm>
              <a:off x="425302" y="673254"/>
              <a:ext cx="1787548" cy="17875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5B93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349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Tie in East 10/14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349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Tie in West 10/21</a:t>
              </a:r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01D44E6C-05A0-5F4B-D008-0D603651795A}"/>
                </a:ext>
              </a:extLst>
            </p:cNvPr>
            <p:cNvSpPr/>
            <p:nvPr/>
          </p:nvSpPr>
          <p:spPr>
            <a:xfrm rot="10800000">
              <a:off x="1107888" y="2460801"/>
              <a:ext cx="430804" cy="197330"/>
            </a:xfrm>
            <a:prstGeom prst="triangle">
              <a:avLst>
                <a:gd name="adj" fmla="val 53291"/>
              </a:avLst>
            </a:prstGeom>
            <a:solidFill>
              <a:srgbClr val="5B9349"/>
            </a:solidFill>
            <a:ln>
              <a:solidFill>
                <a:srgbClr val="5B93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8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7521-6DEB-9FE7-A57C-F919DF532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Summary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26DF8-7149-3100-E7D8-FDDDFD3F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A6946-B9D0-32C1-2C64-5B5A83F8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89D49A-F0BF-2B3A-B0D1-9E02C0342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49" y="1825625"/>
            <a:ext cx="50608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$97,500 Paving</a:t>
            </a:r>
          </a:p>
          <a:p>
            <a:pPr marL="0" indent="0">
              <a:buNone/>
            </a:pPr>
            <a:r>
              <a:rPr lang="en-US" dirty="0"/>
              <a:t>$74,565 RMWD Labor</a:t>
            </a:r>
          </a:p>
          <a:p>
            <a:pPr marL="0" indent="0">
              <a:buNone/>
            </a:pPr>
            <a:r>
              <a:rPr lang="en-US" dirty="0"/>
              <a:t>$63,738 Pipe &amp; Parts</a:t>
            </a:r>
          </a:p>
          <a:p>
            <a:pPr marL="0" indent="0">
              <a:buNone/>
            </a:pPr>
            <a:r>
              <a:rPr lang="en-US" dirty="0"/>
              <a:t>$19,207 Equip. Rental</a:t>
            </a:r>
          </a:p>
          <a:p>
            <a:pPr marL="0" indent="0">
              <a:buNone/>
            </a:pPr>
            <a:r>
              <a:rPr lang="en-US" dirty="0"/>
              <a:t>$10,301 Traffic Control</a:t>
            </a:r>
          </a:p>
          <a:p>
            <a:pPr marL="0" indent="0">
              <a:buNone/>
            </a:pPr>
            <a:r>
              <a:rPr lang="en-US" dirty="0"/>
              <a:t>$9,276 Backfill Material</a:t>
            </a:r>
          </a:p>
          <a:p>
            <a:pPr marL="0" indent="0">
              <a:buNone/>
            </a:pPr>
            <a:r>
              <a:rPr lang="en-US" dirty="0"/>
              <a:t>______________________</a:t>
            </a:r>
          </a:p>
          <a:p>
            <a:pPr marL="0" indent="0">
              <a:buNone/>
            </a:pPr>
            <a:r>
              <a:rPr lang="en-US" b="1" dirty="0"/>
              <a:t>$274,587 Total Project Cost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E55C504-9517-C1D9-5373-8558CB141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204494"/>
              </p:ext>
            </p:extLst>
          </p:nvPr>
        </p:nvGraphicFramePr>
        <p:xfrm>
          <a:off x="3906728" y="1465781"/>
          <a:ext cx="8832850" cy="591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901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1F00D-8495-6332-B184-61CEC9661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7/26 Main break</a:t>
            </a:r>
          </a:p>
          <a:p>
            <a:r>
              <a:rPr lang="en-US" dirty="0"/>
              <a:t>8/6 Presented to E&amp;O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E5E4-0FCA-357A-7E29-BFF7225D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50DCFB-737C-BE28-CB8B-07FA2918987B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b="21021"/>
          <a:stretch>
            <a:fillRect/>
          </a:stretch>
        </p:blipFill>
        <p:spPr bwMode="auto">
          <a:xfrm>
            <a:off x="0" y="3251629"/>
            <a:ext cx="56312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75BD962-E6BF-7561-FC89-B633F819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04" y="1422400"/>
            <a:ext cx="6182207" cy="46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B543902-38D1-6EC2-4C69-7600179D52D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18578-55CF-0F95-7AF9-FEF0F92C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31B571-1B35-7F4E-82E4-B7CA23D5CFDF}" type="datetime1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1/28/2025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2E2D49-EC3C-E72A-9CB9-BF9F6F45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868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91806370-8C6E-2BEF-0008-67CEA9B45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6CCBD6-1468-B0A1-BA07-95122E22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1/7/2025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95346-F488-2CB4-C4FA-17042C810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1B073CA-E1DB-6646-8627-B9A066EC1A46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84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1C150-E5D4-5CC5-C750-6033A184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7B6A2-8158-A442-10C1-724279E03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2"/>
            <a:ext cx="5157787" cy="2235055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8/27 Board approved $600K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Emergency Paving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Emergency Pipe Project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Ordered pipe and fittings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9/26 Pipe Arrived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31EA0-EF57-921B-4336-1D24369E7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213B03-C570-AF5A-CAFC-7AC89EFCE6A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3A405-0E41-E035-5239-E5C0B2C2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6C27E416-136E-9074-8E12-CA41471BEB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5295515" y="763538"/>
            <a:ext cx="7881697" cy="5911273"/>
          </a:xfr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AFF73E7-A891-18F2-E214-417805D4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</p:spTree>
    <p:extLst>
      <p:ext uri="{BB962C8B-B14F-4D97-AF65-F5344CB8AC3E}">
        <p14:creationId xmlns:p14="http://schemas.microsoft.com/office/powerpoint/2010/main" val="145512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C9449-583C-0E38-CCBF-BBA7858F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47286-09AD-3799-ED5B-D7576BF0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545A51-9E6D-E7F4-576C-2AE6AD86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9/30 Started Installing Pipe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20BB9-CFEC-79EF-A400-7422FCAEB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12-inch CML&amp;C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Upsizing from 8-inch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days to install 350-feet</a:t>
            </a:r>
          </a:p>
          <a:p>
            <a:endParaRPr lang="en-US" dirty="0"/>
          </a:p>
        </p:txBody>
      </p:sp>
      <p:pic>
        <p:nvPicPr>
          <p:cNvPr id="8" name="Content Placeholder 7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F7A49534-A83E-F9E9-6348-7B8A40135F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89370" y="-1763257"/>
            <a:ext cx="6465941" cy="8621257"/>
          </a:xfrm>
        </p:spPr>
      </p:pic>
    </p:spTree>
    <p:extLst>
      <p:ext uri="{BB962C8B-B14F-4D97-AF65-F5344CB8AC3E}">
        <p14:creationId xmlns:p14="http://schemas.microsoft.com/office/powerpoint/2010/main" val="161163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9AAB-E723-4F0C-FD3F-E6174C8F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0" y="573680"/>
            <a:ext cx="5013960" cy="717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Update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8E285-908D-0541-ABBC-29649EC0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28F41-20B3-4748-BD3E-2D0561B43AA7}" type="datetime1">
              <a:rPr lang="en-US" smtClean="0"/>
              <a:t>1/28/2025</a:t>
            </a:fld>
            <a:endParaRPr lang="en-US" dirty="0"/>
          </a:p>
        </p:txBody>
      </p:sp>
      <p:pic>
        <p:nvPicPr>
          <p:cNvPr id="9" name="Picture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EBFEFCA4-410A-BD04-DB17-1BEF3E38062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6981" r="6981"/>
          <a:stretch>
            <a:fillRect/>
          </a:stretch>
        </p:blipFill>
        <p:spPr>
          <a:xfrm rot="5400000">
            <a:off x="-440907" y="440907"/>
            <a:ext cx="6873309" cy="599149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D4DA71-66A2-8E4D-E0CD-3797AB437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21377"/>
            <a:ext cx="5257800" cy="3836428"/>
          </a:xfrm>
        </p:spPr>
        <p:txBody>
          <a:bodyPr/>
          <a:lstStyle/>
          <a:p>
            <a:r>
              <a:rPr lang="en-US" dirty="0"/>
              <a:t>10/3 Finished installing pipe</a:t>
            </a:r>
          </a:p>
          <a:p>
            <a:r>
              <a:rPr lang="en-US" dirty="0"/>
              <a:t>10/7 Pipe Testing (3 Days)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Pressure testing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High-Chlorine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Flushing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Bac-T samples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471A3A-F310-1E07-DF10-A9BE5BD5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2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outdoor&#10;&#10;Description automatically generated">
            <a:extLst>
              <a:ext uri="{FF2B5EF4-FFF2-40B4-BE49-F238E27FC236}">
                <a16:creationId xmlns:a16="http://schemas.microsoft.com/office/drawing/2014/main" id="{0F081FBF-CBD1-DDE0-F33C-BDE2556CD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966622" y="733396"/>
            <a:ext cx="8247621" cy="618571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BE29F-0BC1-7F70-A45A-EF7C656E2C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25" t="1447" r="15421"/>
          <a:stretch/>
        </p:blipFill>
        <p:spPr>
          <a:xfrm rot="5400000">
            <a:off x="-1024480" y="-154614"/>
            <a:ext cx="7988734" cy="6036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7147F2-BBB3-0A73-13D2-4F5B98A8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37" y="136525"/>
            <a:ext cx="4926700" cy="1150015"/>
          </a:xfrm>
        </p:spPr>
        <p:txBody>
          <a:bodyPr>
            <a:normAutofit/>
          </a:bodyPr>
          <a:lstStyle/>
          <a:p>
            <a:r>
              <a:rPr lang="en-US" dirty="0"/>
              <a:t>10/14 Tie-in Eastside (2 working days)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069929-4E84-5A2A-B868-C7154823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0678C-19E8-3EE1-314C-638A5271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7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58C4-AF67-49C1-858A-38FE2A539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factory, tool, dirty, fighter&#10;&#10;Description automatically generated">
            <a:extLst>
              <a:ext uri="{FF2B5EF4-FFF2-40B4-BE49-F238E27FC236}">
                <a16:creationId xmlns:a16="http://schemas.microsoft.com/office/drawing/2014/main" id="{50907198-EBFE-8CEE-ECF6-19DD4ABCC7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0">
            <a:off x="0" y="-398939"/>
            <a:ext cx="12192000" cy="9144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8DC4FC-E33E-DF84-10BC-40A8D4848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613" y="5337544"/>
            <a:ext cx="8762797" cy="1127051"/>
          </a:xfrm>
        </p:spPr>
        <p:txBody>
          <a:bodyPr/>
          <a:lstStyle/>
          <a:p>
            <a:r>
              <a:rPr lang="en-US" dirty="0"/>
              <a:t> 10/21 Tie-in Westside (2 working days)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1CAC5A-DBEF-3FD3-B37E-B3712BAC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1/7/2025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F6A75-1050-B696-3C95-E1AA6ECD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f344c90f-364b-49e1-a841-9be359e427b7">
      <Terms xmlns="http://schemas.microsoft.com/office/infopath/2007/PartnerControls"/>
    </lcf76f155ced4ddcb4097134ff3c332f>
    <TaxCatchAll xmlns="cce760ad-711c-4517-8561-b3043782734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72974329FF3C4A8D0EE77737C670DF" ma:contentTypeVersion="18" ma:contentTypeDescription="Create a new document." ma:contentTypeScope="" ma:versionID="dcc8fd71d8ae08cca78832d96da57863">
  <xsd:schema xmlns:xsd="http://www.w3.org/2001/XMLSchema" xmlns:xs="http://www.w3.org/2001/XMLSchema" xmlns:p="http://schemas.microsoft.com/office/2006/metadata/properties" xmlns:ns1="http://schemas.microsoft.com/sharepoint/v3" xmlns:ns2="f344c90f-364b-49e1-a841-9be359e427b7" xmlns:ns3="cce760ad-711c-4517-8561-b3043782734a" targetNamespace="http://schemas.microsoft.com/office/2006/metadata/properties" ma:root="true" ma:fieldsID="c873cf55cce0870ccdbf37848ca0ce5d" ns1:_="" ns2:_="" ns3:_="">
    <xsd:import namespace="http://schemas.microsoft.com/sharepoint/v3"/>
    <xsd:import namespace="f344c90f-364b-49e1-a841-9be359e427b7"/>
    <xsd:import namespace="cce760ad-711c-4517-8561-b304378273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4c90f-364b-49e1-a841-9be359e427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8c951d-bda3-4f29-b1a6-c677ceeea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760ad-711c-4517-8561-b3043782734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23a9600-49a8-472d-95f4-2afc470790e8}" ma:internalName="TaxCatchAll" ma:showField="CatchAllData" ma:web="cce760ad-711c-4517-8561-b304378273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CE0CBC-64BF-40A0-928A-E3C15A82EA6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344c90f-364b-49e1-a841-9be359e427b7"/>
    <ds:schemaRef ds:uri="cce760ad-711c-4517-8561-b3043782734a"/>
  </ds:schemaRefs>
</ds:datastoreItem>
</file>

<file path=customXml/itemProps2.xml><?xml version="1.0" encoding="utf-8"?>
<ds:datastoreItem xmlns:ds="http://schemas.openxmlformats.org/officeDocument/2006/customXml" ds:itemID="{B35DBD21-F7A0-4CD8-888D-A0B598F295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165E53-25B9-4848-A27B-B6A3FCCC6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344c90f-364b-49e1-a841-9be359e427b7"/>
    <ds:schemaRef ds:uri="cce760ad-711c-4517-8561-b304378273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17497</TotalTime>
  <Words>222</Words>
  <Application>Microsoft Office PowerPoint</Application>
  <PresentationFormat>Widescreen</PresentationFormat>
  <Paragraphs>80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Gopher Canyon Emergency Pipe Project Update</vt:lpstr>
      <vt:lpstr>Background</vt:lpstr>
      <vt:lpstr>PowerPoint Presentation</vt:lpstr>
      <vt:lpstr>PowerPoint Presentation</vt:lpstr>
      <vt:lpstr>Background</vt:lpstr>
      <vt:lpstr>9/30 Started Installing Pipe</vt:lpstr>
      <vt:lpstr>Update</vt:lpstr>
      <vt:lpstr>10/14 Tie-in Eastside (2 working days)</vt:lpstr>
      <vt:lpstr> 10/21 Tie-in Westside (2 working days)</vt:lpstr>
      <vt:lpstr>Paving Completed 12/3</vt:lpstr>
      <vt:lpstr>Slurry and Striping 12/10 – 12/12</vt:lpstr>
      <vt:lpstr>PowerPoint Presentation</vt:lpstr>
      <vt:lpstr>Cost Summary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Esaud Lagunas</cp:lastModifiedBy>
  <cp:revision>22</cp:revision>
  <dcterms:created xsi:type="dcterms:W3CDTF">2023-11-21T00:51:32Z</dcterms:created>
  <dcterms:modified xsi:type="dcterms:W3CDTF">2025-01-28T19:20:39Z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0x0101002672974329FF3C4A8D0EE77737C670DF</vt:lpwstr>
  </property>
</Properties>
</file>