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1" r:id="rId2"/>
    <p:sldId id="314" r:id="rId3"/>
    <p:sldId id="318" r:id="rId4"/>
    <p:sldId id="32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7"/>
  </p:normalViewPr>
  <p:slideViewPr>
    <p:cSldViewPr snapToGrid="0">
      <p:cViewPr varScale="1">
        <p:scale>
          <a:sx n="55" d="100"/>
          <a:sy n="55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60D34-863D-DE46-BA2D-872773460A4C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00418-26F2-AD4F-A59B-F9975115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0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Regional </a:t>
            </a:r>
            <a:r>
              <a:rPr lang="en-US" sz="10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CropSWAP</a:t>
            </a:r>
            <a:r>
              <a:rPr lang="en-US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Program launched on April 29 and a total of 35 applications have been submitted by Rainbow Water customers.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Push best management practice information out with Rancho Water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Rainbow Water is leading in largest participation among the Regional Partners.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campaign to inform customers included: direct mail postcard to all agriculture customers over 1 acre; email to customers on interest list; letter mailed to interest list; press release in Village News; website page; and May newsletter article.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Rancho Water’s project administrators reached out to ask about promotional efforts and to share the info with the Regional Partners as best practices for campaign launch.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lang="en-US" sz="1050" dirty="0">
                <a:latin typeface="Helvetica"/>
                <a:cs typeface="Helvetica"/>
              </a:rPr>
              <a:t>Add content to the website with link to Regional </a:t>
            </a:r>
            <a:r>
              <a:rPr lang="en-US" sz="1050" dirty="0" err="1">
                <a:latin typeface="Helvetica"/>
                <a:cs typeface="Helvetica"/>
              </a:rPr>
              <a:t>CropSWAP</a:t>
            </a:r>
            <a:r>
              <a:rPr lang="en-US" sz="1050" dirty="0">
                <a:latin typeface="Helvetica"/>
                <a:cs typeface="Helvetica"/>
              </a:rPr>
              <a:t> website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Second mailing with details on programs available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4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 Right now, if the current number of applicants are approved, Rainbow will exceed their allotted $200k budget and start to dip into the shared funding pool.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Rainbow Water exceed the allotted $200k budget and begin to use the shared funding pool.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top applications by project type: avocado rootstock, crop rejuvenation, and crop conversion.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5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As of June 2024, Rainbow had a total of 35 applications submitted. Currently the following project types have been submitted for review. Avocado Rootstock, Crop Conversion and Avocado Rejuvenation are the top performing categories.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A2F4D-5C1C-834B-BEFA-52EB684A70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E65D-69C2-E76D-0CE2-422C88992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2F35D-57E9-8954-96C4-F9B221702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DBA3B-013D-D326-6520-413AEE15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3166-6AD4-854A-A214-AF970F3AE64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3C386-AB08-13DD-8DF0-6A55857D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068A8-934D-D448-1CC5-A1EA4079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C0A6-9596-9749-B2A2-EA76E554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4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A6EDD-F915-9507-F9E4-D774875B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3B49B-9AC5-175E-7BCE-0871D2E74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71337-3C89-A452-D544-D2698DA1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3166-6AD4-854A-A214-AF970F3AE64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CBDC6-53FC-AD1D-B33F-CBB8EE4D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60A0C-AE1F-7E88-B55D-4709ECBF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C0A6-9596-9749-B2A2-EA76E554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860F3-5790-CA87-D388-F511FA2F2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3720E-7527-B834-36C6-B0166C25A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560A1-1C84-8DDF-1D45-25CFD04E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3166-6AD4-854A-A214-AF970F3AE64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4EDED-E865-F5E1-0800-48EC14F6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3A7C-347F-2BC0-C6DD-979AFDDA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C0A6-9596-9749-B2A2-EA76E554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8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9CA07A-314E-26D1-D90D-E572BA68A4DF}"/>
              </a:ext>
            </a:extLst>
          </p:cNvPr>
          <p:cNvSpPr/>
          <p:nvPr userDrawn="1"/>
        </p:nvSpPr>
        <p:spPr>
          <a:xfrm>
            <a:off x="0" y="0"/>
            <a:ext cx="12198066" cy="6858000"/>
          </a:xfrm>
          <a:prstGeom prst="rect">
            <a:avLst/>
          </a:prstGeom>
          <a:gradFill flip="none" rotWithShape="1">
            <a:gsLst>
              <a:gs pos="30000">
                <a:srgbClr val="0966AF">
                  <a:alpha val="84244"/>
                </a:srgbClr>
              </a:gs>
              <a:gs pos="94000">
                <a:schemeClr val="bg1"/>
              </a:gs>
              <a:gs pos="63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6F94F-CAC7-5C32-EBD4-BD960E050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4662" y="1334422"/>
            <a:ext cx="6659137" cy="2484869"/>
          </a:xfrm>
        </p:spPr>
        <p:txBody>
          <a:bodyPr anchor="b"/>
          <a:lstStyle>
            <a:lvl1pPr algn="r">
              <a:defRPr sz="6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22988-F1AA-DBBE-F02E-E2F71D24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966AF"/>
                </a:solidFill>
              </a:defRPr>
            </a:lvl1pPr>
          </a:lstStyle>
          <a:p>
            <a:fld id="{B3E92197-CD4B-B441-864B-5DA04B4D5298}" type="datetime1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C9E96-E2A6-9D71-62F8-648F8F37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966A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F96D3-C1A8-1296-1C19-14C7D7F4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966AF"/>
                </a:solidFill>
              </a:defRPr>
            </a:lvl1pPr>
          </a:lstStyle>
          <a:p>
            <a:fld id="{71B073CA-E1DB-6646-8627-B9A066EC1A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logo with a sun and waves&#10;&#10;Description automatically generated">
            <a:extLst>
              <a:ext uri="{FF2B5EF4-FFF2-40B4-BE49-F238E27FC236}">
                <a16:creationId xmlns:a16="http://schemas.microsoft.com/office/drawing/2014/main" id="{C970E0AE-CB1A-8B11-6D47-6976307A8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989" y="4317864"/>
            <a:ext cx="3737038" cy="21354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52688D-EB75-B3A5-1BF9-3E9014D2D169}"/>
              </a:ext>
            </a:extLst>
          </p:cNvPr>
          <p:cNvCxnSpPr>
            <a:cxnSpLocks/>
          </p:cNvCxnSpPr>
          <p:nvPr userDrawn="1"/>
        </p:nvCxnSpPr>
        <p:spPr>
          <a:xfrm>
            <a:off x="4558553" y="3819291"/>
            <a:ext cx="6930058" cy="0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88CC5-66BE-D9A1-26B6-A57A5D055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4662" y="4020997"/>
            <a:ext cx="6659138" cy="59133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966A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67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C9C126FC-C15A-113C-E470-0EB41E330AF2}"/>
              </a:ext>
            </a:extLst>
          </p:cNvPr>
          <p:cNvSpPr/>
          <p:nvPr userDrawn="1"/>
        </p:nvSpPr>
        <p:spPr>
          <a:xfrm>
            <a:off x="0" y="365125"/>
            <a:ext cx="11711354" cy="1147152"/>
          </a:xfrm>
          <a:prstGeom prst="round1Rect">
            <a:avLst/>
          </a:prstGeom>
          <a:gradFill>
            <a:gsLst>
              <a:gs pos="62000">
                <a:srgbClr val="0966AF">
                  <a:alpha val="84244"/>
                </a:srgbClr>
              </a:gs>
              <a:gs pos="92000">
                <a:srgbClr val="97D8E9">
                  <a:alpha val="42409"/>
                </a:srgbClr>
              </a:gs>
              <a:gs pos="22000">
                <a:srgbClr val="204C90">
                  <a:lumMod val="10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E154F-548C-B0B2-B215-0C5E762D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D31F0-B895-70F0-EE7A-5650FB77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527EF1-7351-3F7D-E505-9DEE773B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1CAB7F1-D9CD-920A-D3EC-141A3971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0" y="6531417"/>
            <a:ext cx="6172200" cy="184742"/>
          </a:xfrm>
        </p:spPr>
        <p:txBody>
          <a:bodyPr/>
          <a:lstStyle/>
          <a:p>
            <a:r>
              <a:rPr lang="en-US"/>
              <a:t>COMMUNICATIONS &amp; CUSTOMER SERVICE COMMITTEE MEETING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1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BEED-48FF-8F3B-3746-6518FF7E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B8CC3-FF5C-4605-E32C-B5A5DDCE1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232A7-D07B-380B-1FB4-42E791E8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3166-6AD4-854A-A214-AF970F3AE64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553A8-4BBF-3EFB-62E8-0BDA4557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63A9-52E0-E705-E736-B1915B7E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C0A6-9596-9749-B2A2-EA76E554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8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F12C-093D-7E87-221C-A2C39290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D9A2B-21CC-709B-47C6-BFFBAA85C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F75E1-3559-5941-8828-D1FF6C06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3166-6AD4-854A-A214-AF970F3AE64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B5E30-5A51-2F8F-3F9A-035C8792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B8EB5-D952-A1C7-D7B3-73DAA87B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C0A6-9596-9749-B2A2-EA76E554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2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CED4-E2DC-BD52-ACAA-3E401C41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C7CEE-2723-1DDB-84F0-136EC19F3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1A63B-11A9-188B-7CFA-FD6DD7793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2A181-4207-C255-6E30-2AA8F947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3166-6AD4-854A-A214-AF970F3AE64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75F8B-1803-D408-01A7-C751967E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7065E-104F-EB52-9D6E-BA3FDA42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C0A6-9596-9749-B2A2-EA76E554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1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467D-A39E-FE3A-F887-F193F648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A0AC5-8A6B-31B8-DD96-4FF52A7F8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52A55-E33F-71E1-D6B6-AEBC22B2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9C58D-325A-A2CE-7E80-20977FD54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6AE92-B686-C3F5-3826-83CB01E74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69B2C3-CD0B-D5E2-3D4C-95B783AF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3166-6AD4-854A-A214-AF970F3AE64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B2E8F-4623-226A-6AE0-A23CBBB0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84A75-E2CE-864C-2BF4-A2516A5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C0A6-9596-9749-B2A2-EA76E554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8B42-3714-E99E-B52E-391BB628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C1B96-3B06-1B9A-F0A5-1F0B36DC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3166-6AD4-854A-A214-AF970F3AE64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03062-9307-5109-9EA4-E2325C43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2C43D-357C-BB0C-A40E-E7D37B97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C0A6-9596-9749-B2A2-EA76E554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7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E13E3-A16F-0A1D-6D96-D762C32B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3166-6AD4-854A-A214-AF970F3AE64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9E582-033E-B824-1D5C-B262FE41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73F68-22F1-1B9F-65AC-71E326C0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C0A6-9596-9749-B2A2-EA76E554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7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7FD1-6273-3DFE-7FBA-C7469DE3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AD6E3-3023-931C-4580-DEA16D2EB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D960C-BDFB-4621-217A-5624656EF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311D2-83F3-AD72-68CE-3CF118DC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3166-6AD4-854A-A214-AF970F3AE64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38C68-2057-2B94-534B-E713A270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82C02-7A2D-1E63-05CF-47F29BED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C0A6-9596-9749-B2A2-EA76E554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1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ECB0-97F6-22EB-C2F8-A08E4E17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07484D-0A74-5F40-2D35-FCCF517E2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C2FF0-DEE8-A26D-CE3F-F4D1080BD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A56AB-8DA3-B634-7FCA-849826C2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3166-6AD4-854A-A214-AF970F3AE64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72AEC-6D49-803B-6615-3DB377D0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13BB2-0918-E3C4-0E27-36808C1E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C0A6-9596-9749-B2A2-EA76E554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1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E7D88-3955-0580-784C-7087B33D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8277E-7B89-0F0D-CB58-A3D7C5CCB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7F950-CAF2-24D1-D3EF-FE2C7A53E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803166-6AD4-854A-A214-AF970F3AE649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07A1A-DC3A-5469-7A53-BFCCD7ACF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2A97A-C2CB-72C7-4DCB-FEE58EA89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A7C0A6-9596-9749-B2A2-EA76E554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5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02DA-3AD6-5E26-912C-7C9321DE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306" y="1334422"/>
            <a:ext cx="9004494" cy="2484869"/>
          </a:xfrm>
        </p:spPr>
        <p:txBody>
          <a:bodyPr>
            <a:normAutofit/>
          </a:bodyPr>
          <a:lstStyle/>
          <a:p>
            <a:r>
              <a:rPr lang="en-US"/>
              <a:t>CropSWAP</a:t>
            </a:r>
            <a:br>
              <a:rPr lang="en-US"/>
            </a:br>
            <a:r>
              <a:rPr lang="en-US"/>
              <a:t>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15BE4-AD99-E1E4-76E8-7381DAF1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Board of Directors Meeting – June 25,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FC00C-0AB8-1DEF-1EE6-C4318A88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AE17D7-C066-EFE2-198E-6D814D9C7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250772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EC5846-125C-B7D5-3EA6-4A0BE196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BEE9DC-363E-5C36-45F8-D0241B66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07890"/>
          </a:xfrm>
        </p:spPr>
        <p:txBody>
          <a:bodyPr>
            <a:normAutofit fontScale="90000"/>
          </a:bodyPr>
          <a:lstStyle/>
          <a:p>
            <a:r>
              <a:rPr lang="en-US"/>
              <a:t>Crop SWAP Program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EE35998-A910-3A91-9B6A-B8A87413C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78" y="1588119"/>
            <a:ext cx="6735484" cy="430169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lvl="1"/>
            <a:endParaRPr lang="en-US" sz="2800" dirty="0"/>
          </a:p>
          <a:p>
            <a:pPr lvl="1"/>
            <a:r>
              <a:rPr lang="en-US" sz="3200" dirty="0"/>
              <a:t>Program launched on April 29 with Regional Partners: </a:t>
            </a:r>
          </a:p>
          <a:p>
            <a:pPr marL="457200" lvl="1" indent="0">
              <a:buNone/>
            </a:pPr>
            <a:r>
              <a:rPr lang="en-US" sz="3200" dirty="0"/>
              <a:t>	City of Escondido, FPUD, City of Oceanside, 	Rancho Water, and Valley Center</a:t>
            </a:r>
          </a:p>
          <a:p>
            <a:pPr lvl="1"/>
            <a:r>
              <a:rPr lang="en-US" sz="3200" dirty="0">
                <a:cs typeface="Helvetica"/>
              </a:rPr>
              <a:t>35 Project Applications by Rainbow Customers submitted through early June</a:t>
            </a:r>
          </a:p>
          <a:p>
            <a:pPr lvl="1"/>
            <a:r>
              <a:rPr lang="en-US" sz="3200" dirty="0">
                <a:cs typeface="Helvetica"/>
              </a:rPr>
              <a:t>Plan to continue Regional Program marketing campaign</a:t>
            </a:r>
          </a:p>
          <a:p>
            <a:pPr lvl="2"/>
            <a:r>
              <a:rPr lang="en-US" sz="3200" dirty="0">
                <a:cs typeface="Helvetica"/>
              </a:rPr>
              <a:t>Highlight in the July newsletter for Smart Irrigation Month and August 1 - 7 for National Farmers Week</a:t>
            </a:r>
          </a:p>
          <a:p>
            <a:pPr lvl="2"/>
            <a:r>
              <a:rPr lang="en-US" sz="3200" dirty="0">
                <a:cs typeface="Helvetica"/>
              </a:rPr>
              <a:t>Collaborate with Rancho Water on marketing best practices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accent6"/>
                </a:solidFill>
                <a:latin typeface="Helvetica"/>
                <a:cs typeface="Helvetica"/>
              </a:rPr>
              <a:t>12 projects already approved totaling $236,000 in reserved grant funding for Rainbow Ag customers!</a:t>
            </a:r>
          </a:p>
        </p:txBody>
      </p:sp>
      <p:pic>
        <p:nvPicPr>
          <p:cNvPr id="9" name="Picture 8" descr="A green field with rows of plants&#10;&#10;Description automatically generated">
            <a:extLst>
              <a:ext uri="{FF2B5EF4-FFF2-40B4-BE49-F238E27FC236}">
                <a16:creationId xmlns:a16="http://schemas.microsoft.com/office/drawing/2014/main" id="{CC678F30-E320-8F97-3F0D-C578D5584C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4000"/>
          </a:blip>
          <a:srcRect l="48275"/>
          <a:stretch/>
        </p:blipFill>
        <p:spPr>
          <a:xfrm>
            <a:off x="6871062" y="0"/>
            <a:ext cx="5320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9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69B825A9-C76A-D374-D2FA-5D287D199F9A}"/>
              </a:ext>
            </a:extLst>
          </p:cNvPr>
          <p:cNvGrpSpPr/>
          <p:nvPr/>
        </p:nvGrpSpPr>
        <p:grpSpPr>
          <a:xfrm>
            <a:off x="0" y="-1845"/>
            <a:ext cx="12192000" cy="6858002"/>
            <a:chOff x="-3313" y="-1"/>
            <a:chExt cx="12192000" cy="6858002"/>
          </a:xfrm>
        </p:grpSpPr>
        <p:pic>
          <p:nvPicPr>
            <p:cNvPr id="8" name="Picture 7" descr="A close-up of a fruit on a tree&#10;&#10;Description automatically generated">
              <a:extLst>
                <a:ext uri="{FF2B5EF4-FFF2-40B4-BE49-F238E27FC236}">
                  <a16:creationId xmlns:a16="http://schemas.microsoft.com/office/drawing/2014/main" id="{82CCA5D3-725E-70CB-0FB9-0AD1C5484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70" t="6958" b="13029"/>
            <a:stretch/>
          </p:blipFill>
          <p:spPr>
            <a:xfrm>
              <a:off x="-3313" y="1"/>
              <a:ext cx="12192000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E1E1B8-5975-5252-3063-C59692BBD7DC}"/>
                </a:ext>
              </a:extLst>
            </p:cNvPr>
            <p:cNvSpPr/>
            <p:nvPr/>
          </p:nvSpPr>
          <p:spPr>
            <a:xfrm>
              <a:off x="3313" y="-1"/>
              <a:ext cx="7540487" cy="6858000"/>
            </a:xfrm>
            <a:prstGeom prst="rect">
              <a:avLst/>
            </a:prstGeom>
            <a:gradFill>
              <a:gsLst>
                <a:gs pos="26000">
                  <a:srgbClr val="92D050"/>
                </a:gs>
                <a:gs pos="93000">
                  <a:schemeClr val="accent6">
                    <a:lumMod val="89712"/>
                    <a:alpha val="42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3C080-5695-76C5-0FAA-E37200F1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2295C8-D238-E2E9-C7FE-0E7C2014CC71}"/>
              </a:ext>
            </a:extLst>
          </p:cNvPr>
          <p:cNvSpPr txBox="1"/>
          <p:nvPr/>
        </p:nvSpPr>
        <p:spPr>
          <a:xfrm>
            <a:off x="1770821" y="1738610"/>
            <a:ext cx="92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1B2E5C"/>
                </a:solidFill>
                <a:latin typeface="Helvetica" pitchFamily="2" charset="0"/>
              </a:rPr>
              <a:t>15</a:t>
            </a:r>
          </a:p>
        </p:txBody>
      </p:sp>
      <p:sp>
        <p:nvSpPr>
          <p:cNvPr id="21" name="Round Single Corner Rectangle 20">
            <a:extLst>
              <a:ext uri="{FF2B5EF4-FFF2-40B4-BE49-F238E27FC236}">
                <a16:creationId xmlns:a16="http://schemas.microsoft.com/office/drawing/2014/main" id="{14595568-C543-8E52-1B61-F55C7CFF4071}"/>
              </a:ext>
            </a:extLst>
          </p:cNvPr>
          <p:cNvSpPr/>
          <p:nvPr/>
        </p:nvSpPr>
        <p:spPr>
          <a:xfrm>
            <a:off x="3313" y="325939"/>
            <a:ext cx="8295861" cy="1147152"/>
          </a:xfrm>
          <a:prstGeom prst="round1Rect">
            <a:avLst/>
          </a:prstGeom>
          <a:gradFill>
            <a:gsLst>
              <a:gs pos="62000">
                <a:srgbClr val="0966AF">
                  <a:alpha val="84244"/>
                </a:srgbClr>
              </a:gs>
              <a:gs pos="92000">
                <a:srgbClr val="97D8E9">
                  <a:alpha val="42409"/>
                </a:srgbClr>
              </a:gs>
              <a:gs pos="22000">
                <a:srgbClr val="204C90">
                  <a:lumMod val="10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39D6CF-64D5-A5AF-67E0-03C0A772462E}"/>
              </a:ext>
            </a:extLst>
          </p:cNvPr>
          <p:cNvSpPr txBox="1"/>
          <p:nvPr/>
        </p:nvSpPr>
        <p:spPr>
          <a:xfrm>
            <a:off x="2464902" y="1857447"/>
            <a:ext cx="255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B2E5C"/>
                </a:solidFill>
                <a:latin typeface="Helvetica" pitchFamily="2" charset="0"/>
              </a:rPr>
              <a:t>Interest List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17F52F-7BD3-BD94-D89D-F32606FAA1CA}"/>
              </a:ext>
            </a:extLst>
          </p:cNvPr>
          <p:cNvSpPr txBox="1"/>
          <p:nvPr/>
        </p:nvSpPr>
        <p:spPr>
          <a:xfrm>
            <a:off x="1770821" y="2700829"/>
            <a:ext cx="92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1B2E5C"/>
                </a:solidFill>
                <a:latin typeface="Helvetica" pitchFamily="2" charset="0"/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5A8F41-DCEB-FFB5-B00C-EEF730631951}"/>
              </a:ext>
            </a:extLst>
          </p:cNvPr>
          <p:cNvSpPr txBox="1"/>
          <p:nvPr/>
        </p:nvSpPr>
        <p:spPr>
          <a:xfrm>
            <a:off x="2464902" y="2819666"/>
            <a:ext cx="418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B2E5C"/>
                </a:solidFill>
                <a:latin typeface="Helvetica" pitchFamily="2" charset="0"/>
              </a:rPr>
              <a:t>Direct Mail &amp; Newsletter</a:t>
            </a:r>
          </a:p>
        </p:txBody>
      </p:sp>
      <p:pic>
        <p:nvPicPr>
          <p:cNvPr id="20" name="Graphic 19" descr="Mailbox outline">
            <a:extLst>
              <a:ext uri="{FF2B5EF4-FFF2-40B4-BE49-F238E27FC236}">
                <a16:creationId xmlns:a16="http://schemas.microsoft.com/office/drawing/2014/main" id="{EB147281-B3A6-B078-555C-342F71B72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925" y="2512756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2BCEF9-EB36-05A5-671D-8E3ACBFF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6185452" cy="607890"/>
          </a:xfrm>
        </p:spPr>
        <p:txBody>
          <a:bodyPr>
            <a:normAutofit fontScale="90000"/>
          </a:bodyPr>
          <a:lstStyle/>
          <a:p>
            <a:r>
              <a:rPr lang="en-US"/>
              <a:t>35 Program Submissions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FEC466-85B2-12DE-584A-D26891CE533A}"/>
              </a:ext>
            </a:extLst>
          </p:cNvPr>
          <p:cNvSpPr txBox="1"/>
          <p:nvPr/>
        </p:nvSpPr>
        <p:spPr>
          <a:xfrm>
            <a:off x="1770821" y="3648065"/>
            <a:ext cx="92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1B2E5C"/>
                </a:solidFill>
                <a:latin typeface="Helvetica" pitchFamily="2" charset="0"/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109127-0B63-E0E5-0EE1-6E7DA08C242C}"/>
              </a:ext>
            </a:extLst>
          </p:cNvPr>
          <p:cNvSpPr txBox="1"/>
          <p:nvPr/>
        </p:nvSpPr>
        <p:spPr>
          <a:xfrm>
            <a:off x="2464902" y="3766902"/>
            <a:ext cx="418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B2E5C"/>
                </a:solidFill>
                <a:latin typeface="Helvetica" pitchFamily="2" charset="0"/>
              </a:rPr>
              <a:t>Projects Approved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C0C82E-C2A3-39F0-7B81-7CDD120A61C7}"/>
              </a:ext>
            </a:extLst>
          </p:cNvPr>
          <p:cNvSpPr txBox="1"/>
          <p:nvPr/>
        </p:nvSpPr>
        <p:spPr>
          <a:xfrm>
            <a:off x="1762952" y="5467812"/>
            <a:ext cx="92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1B2E5C"/>
                </a:solidFill>
                <a:latin typeface="Helvetica" pitchFamily="2" charset="0"/>
              </a:rPr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46E75B-3DCD-927A-951E-3829C12D0EEC}"/>
              </a:ext>
            </a:extLst>
          </p:cNvPr>
          <p:cNvSpPr txBox="1"/>
          <p:nvPr/>
        </p:nvSpPr>
        <p:spPr>
          <a:xfrm>
            <a:off x="2457033" y="5586649"/>
            <a:ext cx="418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B2E5C"/>
                </a:solidFill>
                <a:latin typeface="Helvetica" pitchFamily="2" charset="0"/>
              </a:rPr>
              <a:t>Submissions Received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BBBD1E-8C69-5585-FA81-F05D637266E1}"/>
              </a:ext>
            </a:extLst>
          </p:cNvPr>
          <p:cNvSpPr txBox="1"/>
          <p:nvPr/>
        </p:nvSpPr>
        <p:spPr>
          <a:xfrm>
            <a:off x="1777865" y="4569232"/>
            <a:ext cx="92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1B2E5C"/>
                </a:solidFill>
                <a:latin typeface="Helvetica" pitchFamily="2" charset="0"/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5D333B-53D2-A040-BB0C-96872D3320D1}"/>
              </a:ext>
            </a:extLst>
          </p:cNvPr>
          <p:cNvSpPr txBox="1"/>
          <p:nvPr/>
        </p:nvSpPr>
        <p:spPr>
          <a:xfrm>
            <a:off x="2471946" y="4688069"/>
            <a:ext cx="418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B2E5C"/>
                </a:solidFill>
                <a:latin typeface="Helvetica" pitchFamily="2" charset="0"/>
              </a:rPr>
              <a:t>Pre-Inspection</a:t>
            </a:r>
          </a:p>
        </p:txBody>
      </p:sp>
      <p:pic>
        <p:nvPicPr>
          <p:cNvPr id="31" name="Graphic 30" descr="Inbox Check outline">
            <a:extLst>
              <a:ext uri="{FF2B5EF4-FFF2-40B4-BE49-F238E27FC236}">
                <a16:creationId xmlns:a16="http://schemas.microsoft.com/office/drawing/2014/main" id="{8AC78A24-A4FF-68C4-475A-64D80F2ACF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495230"/>
            <a:ext cx="914400" cy="914400"/>
          </a:xfrm>
          <a:prstGeom prst="rect">
            <a:avLst/>
          </a:prstGeom>
        </p:spPr>
      </p:pic>
      <p:pic>
        <p:nvPicPr>
          <p:cNvPr id="33" name="Graphic 32" descr="Clipboard Partially Checked outline">
            <a:extLst>
              <a:ext uri="{FF2B5EF4-FFF2-40B4-BE49-F238E27FC236}">
                <a16:creationId xmlns:a16="http://schemas.microsoft.com/office/drawing/2014/main" id="{71CAC7E0-3699-F030-6469-52AFD3D567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156" y="5366170"/>
            <a:ext cx="914400" cy="914400"/>
          </a:xfrm>
          <a:prstGeom prst="rect">
            <a:avLst/>
          </a:prstGeom>
        </p:spPr>
      </p:pic>
      <p:pic>
        <p:nvPicPr>
          <p:cNvPr id="35" name="Graphic 34" descr="Magnifying glass outline">
            <a:extLst>
              <a:ext uri="{FF2B5EF4-FFF2-40B4-BE49-F238E27FC236}">
                <a16:creationId xmlns:a16="http://schemas.microsoft.com/office/drawing/2014/main" id="{412DC8CA-9EA1-5154-6F2A-11B12BF807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7712" y="4456153"/>
            <a:ext cx="803478" cy="803478"/>
          </a:xfrm>
          <a:prstGeom prst="rect">
            <a:avLst/>
          </a:prstGeom>
        </p:spPr>
      </p:pic>
      <p:pic>
        <p:nvPicPr>
          <p:cNvPr id="38" name="Graphic 37" descr="Internet outline">
            <a:extLst>
              <a:ext uri="{FF2B5EF4-FFF2-40B4-BE49-F238E27FC236}">
                <a16:creationId xmlns:a16="http://schemas.microsoft.com/office/drawing/2014/main" id="{D10411EC-F1DF-3639-A94D-4B1506F37B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4518" y="16333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9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with trees on the side&#10;&#10;Description automatically generated">
            <a:extLst>
              <a:ext uri="{FF2B5EF4-FFF2-40B4-BE49-F238E27FC236}">
                <a16:creationId xmlns:a16="http://schemas.microsoft.com/office/drawing/2014/main" id="{B4E6D47F-61BC-29ED-162F-AA458548C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853"/>
          <a:stretch/>
        </p:blipFill>
        <p:spPr>
          <a:xfrm>
            <a:off x="-1239" y="-1"/>
            <a:ext cx="1222513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E1E1B8-5975-5252-3063-C59692BBD7DC}"/>
              </a:ext>
            </a:extLst>
          </p:cNvPr>
          <p:cNvSpPr/>
          <p:nvPr/>
        </p:nvSpPr>
        <p:spPr>
          <a:xfrm>
            <a:off x="6626" y="0"/>
            <a:ext cx="10568609" cy="6858000"/>
          </a:xfrm>
          <a:prstGeom prst="rect">
            <a:avLst/>
          </a:prstGeom>
          <a:gradFill>
            <a:gsLst>
              <a:gs pos="40000">
                <a:schemeClr val="bg1">
                  <a:lumMod val="26000"/>
                  <a:lumOff val="74000"/>
                </a:schemeClr>
              </a:gs>
              <a:gs pos="96000">
                <a:schemeClr val="accent6">
                  <a:lumMod val="40000"/>
                  <a:lumOff val="60000"/>
                  <a:alpha val="64147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3C080-5695-76C5-0FAA-E37200F1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2295C8-D238-E2E9-C7FE-0E7C2014CC71}"/>
              </a:ext>
            </a:extLst>
          </p:cNvPr>
          <p:cNvSpPr txBox="1"/>
          <p:nvPr/>
        </p:nvSpPr>
        <p:spPr>
          <a:xfrm>
            <a:off x="1183175" y="6050090"/>
            <a:ext cx="92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B2E5C"/>
                </a:solidFill>
                <a:latin typeface="Helvetica" pitchFamily="2" charset="0"/>
              </a:rPr>
              <a:t>12</a:t>
            </a:r>
          </a:p>
        </p:txBody>
      </p:sp>
      <p:sp>
        <p:nvSpPr>
          <p:cNvPr id="21" name="Round Single Corner Rectangle 20">
            <a:extLst>
              <a:ext uri="{FF2B5EF4-FFF2-40B4-BE49-F238E27FC236}">
                <a16:creationId xmlns:a16="http://schemas.microsoft.com/office/drawing/2014/main" id="{14595568-C543-8E52-1B61-F55C7CFF4071}"/>
              </a:ext>
            </a:extLst>
          </p:cNvPr>
          <p:cNvSpPr/>
          <p:nvPr/>
        </p:nvSpPr>
        <p:spPr>
          <a:xfrm>
            <a:off x="3312" y="208372"/>
            <a:ext cx="11155017" cy="1147152"/>
          </a:xfrm>
          <a:prstGeom prst="round1Rect">
            <a:avLst/>
          </a:prstGeom>
          <a:gradFill>
            <a:gsLst>
              <a:gs pos="62000">
                <a:srgbClr val="0966AF">
                  <a:alpha val="84244"/>
                </a:srgbClr>
              </a:gs>
              <a:gs pos="92000">
                <a:srgbClr val="97D8E9">
                  <a:alpha val="42409"/>
                </a:srgbClr>
              </a:gs>
              <a:gs pos="22000">
                <a:srgbClr val="204C90">
                  <a:lumMod val="10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39D6CF-64D5-A5AF-67E0-03C0A772462E}"/>
              </a:ext>
            </a:extLst>
          </p:cNvPr>
          <p:cNvSpPr txBox="1"/>
          <p:nvPr/>
        </p:nvSpPr>
        <p:spPr>
          <a:xfrm>
            <a:off x="1853339" y="6182408"/>
            <a:ext cx="364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B2E5C"/>
                </a:solidFill>
                <a:latin typeface="Helvetica" pitchFamily="2" charset="0"/>
              </a:rPr>
              <a:t>Avocado Rootstock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BCEF9-EB36-05A5-671D-8E3ACBFF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3470"/>
            <a:ext cx="6715539" cy="607890"/>
          </a:xfrm>
        </p:spPr>
        <p:txBody>
          <a:bodyPr>
            <a:normAutofit fontScale="90000"/>
          </a:bodyPr>
          <a:lstStyle/>
          <a:p>
            <a:r>
              <a:rPr lang="en-US"/>
              <a:t>Applications by Project Type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CE250A-598B-9555-EEF7-B89D5E9399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9989" y="1333868"/>
            <a:ext cx="6227317" cy="52858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9CCCA7-59E7-7427-66AD-9891E1143154}"/>
              </a:ext>
            </a:extLst>
          </p:cNvPr>
          <p:cNvSpPr txBox="1"/>
          <p:nvPr/>
        </p:nvSpPr>
        <p:spPr>
          <a:xfrm>
            <a:off x="4695557" y="1511707"/>
            <a:ext cx="51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B2E5C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AC3DB-4D35-C08E-91C8-9E98F9CA4D44}"/>
              </a:ext>
            </a:extLst>
          </p:cNvPr>
          <p:cNvSpPr txBox="1"/>
          <p:nvPr/>
        </p:nvSpPr>
        <p:spPr>
          <a:xfrm>
            <a:off x="5068109" y="1644025"/>
            <a:ext cx="364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B2E5C"/>
                </a:solidFill>
                <a:latin typeface="Helvetica" pitchFamily="2" charset="0"/>
              </a:rPr>
              <a:t>Crop Conversion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FB505B-7EC7-DE1E-94BC-94B6E355B95B}"/>
              </a:ext>
            </a:extLst>
          </p:cNvPr>
          <p:cNvSpPr txBox="1"/>
          <p:nvPr/>
        </p:nvSpPr>
        <p:spPr>
          <a:xfrm>
            <a:off x="5127498" y="2509248"/>
            <a:ext cx="51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B2E5C"/>
                </a:solidFill>
                <a:latin typeface="Helvetica" pitchFamily="2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1D0AA9-A424-DC74-10F3-118B9E42DA7A}"/>
              </a:ext>
            </a:extLst>
          </p:cNvPr>
          <p:cNvSpPr txBox="1"/>
          <p:nvPr/>
        </p:nvSpPr>
        <p:spPr>
          <a:xfrm>
            <a:off x="5500050" y="2641566"/>
            <a:ext cx="364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B2E5C"/>
                </a:solidFill>
                <a:latin typeface="Helvetica" pitchFamily="2" charset="0"/>
              </a:rPr>
              <a:t>Avocado Rejuvenation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87DF2-1FEE-72F0-D1E3-700B7D2D5C5F}"/>
              </a:ext>
            </a:extLst>
          </p:cNvPr>
          <p:cNvSpPr txBox="1"/>
          <p:nvPr/>
        </p:nvSpPr>
        <p:spPr>
          <a:xfrm>
            <a:off x="6095353" y="3073559"/>
            <a:ext cx="51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B2E5C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C15E7-8E58-5F29-A52A-23EABDA77512}"/>
              </a:ext>
            </a:extLst>
          </p:cNvPr>
          <p:cNvSpPr txBox="1"/>
          <p:nvPr/>
        </p:nvSpPr>
        <p:spPr>
          <a:xfrm>
            <a:off x="6467905" y="3205877"/>
            <a:ext cx="364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B2E5C"/>
                </a:solidFill>
                <a:latin typeface="Helvetica" pitchFamily="2" charset="0"/>
              </a:rPr>
              <a:t>Uniformity Improvements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648A97-09F0-4308-F6F6-E50243100B40}"/>
              </a:ext>
            </a:extLst>
          </p:cNvPr>
          <p:cNvSpPr txBox="1"/>
          <p:nvPr/>
        </p:nvSpPr>
        <p:spPr>
          <a:xfrm>
            <a:off x="6127780" y="3634292"/>
            <a:ext cx="51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B2E5C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6D8BE9-AE4C-1303-7962-501905E5E5B0}"/>
              </a:ext>
            </a:extLst>
          </p:cNvPr>
          <p:cNvSpPr txBox="1"/>
          <p:nvPr/>
        </p:nvSpPr>
        <p:spPr>
          <a:xfrm>
            <a:off x="6500332" y="3766610"/>
            <a:ext cx="364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B2E5C"/>
                </a:solidFill>
                <a:latin typeface="Helvetica" pitchFamily="2" charset="0"/>
              </a:rPr>
              <a:t>Soil Moisture Sensors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4A0157-F27E-AD75-5A5A-E81B1C37BA2D}"/>
              </a:ext>
            </a:extLst>
          </p:cNvPr>
          <p:cNvSpPr txBox="1"/>
          <p:nvPr/>
        </p:nvSpPr>
        <p:spPr>
          <a:xfrm>
            <a:off x="6127780" y="4190886"/>
            <a:ext cx="51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B2E5C"/>
                </a:solidFill>
                <a:latin typeface="Helvetica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972A00-2A9F-8E94-058F-0831F3802ED6}"/>
              </a:ext>
            </a:extLst>
          </p:cNvPr>
          <p:cNvSpPr txBox="1"/>
          <p:nvPr/>
        </p:nvSpPr>
        <p:spPr>
          <a:xfrm>
            <a:off x="6500332" y="4323204"/>
            <a:ext cx="364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B2E5C"/>
                </a:solidFill>
                <a:latin typeface="Helvetica" pitchFamily="2" charset="0"/>
              </a:rPr>
              <a:t>Scheduling Automation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F84B81-E3A3-2E10-604C-98B60DA7F213}"/>
              </a:ext>
            </a:extLst>
          </p:cNvPr>
          <p:cNvSpPr txBox="1"/>
          <p:nvPr/>
        </p:nvSpPr>
        <p:spPr>
          <a:xfrm>
            <a:off x="6135108" y="4736685"/>
            <a:ext cx="51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B2E5C"/>
                </a:solidFill>
                <a:latin typeface="Helvetica" pitchFamily="2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311807-8042-009F-67EF-FB9891A7B4E2}"/>
              </a:ext>
            </a:extLst>
          </p:cNvPr>
          <p:cNvSpPr txBox="1"/>
          <p:nvPr/>
        </p:nvSpPr>
        <p:spPr>
          <a:xfrm>
            <a:off x="6507660" y="4869003"/>
            <a:ext cx="364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B2E5C"/>
                </a:solidFill>
                <a:latin typeface="Helvetica" pitchFamily="2" charset="0"/>
              </a:rPr>
              <a:t>Mulching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185A1B-3AE7-CE95-9DC6-A176BA2ABA8B}"/>
              </a:ext>
            </a:extLst>
          </p:cNvPr>
          <p:cNvSpPr txBox="1"/>
          <p:nvPr/>
        </p:nvSpPr>
        <p:spPr>
          <a:xfrm>
            <a:off x="6135108" y="5288292"/>
            <a:ext cx="51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B2E5C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1AD9BC-B35C-4EFC-C27D-BE22DB251B6D}"/>
              </a:ext>
            </a:extLst>
          </p:cNvPr>
          <p:cNvSpPr txBox="1"/>
          <p:nvPr/>
        </p:nvSpPr>
        <p:spPr>
          <a:xfrm>
            <a:off x="6507660" y="5420610"/>
            <a:ext cx="364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B2E5C"/>
                </a:solidFill>
                <a:latin typeface="Helvetica" pitchFamily="2" charset="0"/>
              </a:rPr>
              <a:t>Nutrient Management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A17363-86C0-E54B-2359-B52166D543DB}"/>
              </a:ext>
            </a:extLst>
          </p:cNvPr>
          <p:cNvSpPr txBox="1"/>
          <p:nvPr/>
        </p:nvSpPr>
        <p:spPr>
          <a:xfrm>
            <a:off x="6157057" y="5795622"/>
            <a:ext cx="51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B2E5C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6043EF-BD4F-0F80-D1AE-B296709B6DE5}"/>
              </a:ext>
            </a:extLst>
          </p:cNvPr>
          <p:cNvSpPr txBox="1"/>
          <p:nvPr/>
        </p:nvSpPr>
        <p:spPr>
          <a:xfrm>
            <a:off x="6529609" y="5927940"/>
            <a:ext cx="364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B2E5C"/>
                </a:solidFill>
                <a:latin typeface="Helvetica" pitchFamily="2" charset="0"/>
              </a:rPr>
              <a:t>Cover Crops</a:t>
            </a:r>
          </a:p>
        </p:txBody>
      </p:sp>
    </p:spTree>
    <p:extLst>
      <p:ext uri="{BB962C8B-B14F-4D97-AF65-F5344CB8AC3E}">
        <p14:creationId xmlns:p14="http://schemas.microsoft.com/office/powerpoint/2010/main" val="276069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397</Words>
  <Application>Microsoft Office PowerPoint</Application>
  <PresentationFormat>Widescreen</PresentationFormat>
  <Paragraphs>63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Courier New</vt:lpstr>
      <vt:lpstr>Helvetica</vt:lpstr>
      <vt:lpstr>Symbol</vt:lpstr>
      <vt:lpstr>Times New Roman</vt:lpstr>
      <vt:lpstr>Office Theme</vt:lpstr>
      <vt:lpstr>CropSWAP Program</vt:lpstr>
      <vt:lpstr>Crop SWAP Program</vt:lpstr>
      <vt:lpstr>35 Program Submissions</vt:lpstr>
      <vt:lpstr>Applications by Project Type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CropSWAP Program</dc:title>
  <dc:creator>Amanda Weber</dc:creator>
  <cp:lastModifiedBy>Terese Quintanar</cp:lastModifiedBy>
  <cp:revision>3</cp:revision>
  <dcterms:created xsi:type="dcterms:W3CDTF">2024-06-20T16:58:42Z</dcterms:created>
  <dcterms:modified xsi:type="dcterms:W3CDTF">2024-06-25T19:35:09Z</dcterms:modified>
</cp:coreProperties>
</file>