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338" r:id="rId2"/>
    <p:sldId id="314" r:id="rId3"/>
    <p:sldId id="318" r:id="rId4"/>
    <p:sldId id="320" r:id="rId5"/>
    <p:sldId id="34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E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3E655-A775-E1E0-57A2-150D5F4DDB14}" v="215" dt="2024-09-24T15:28:05.440"/>
    <p1510:client id="{F2C98522-E08F-E54A-A08D-20D3EA937A2D}" v="25" dt="2024-09-24T17:10:23.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21"/>
    <p:restoredTop sz="86341"/>
  </p:normalViewPr>
  <p:slideViewPr>
    <p:cSldViewPr snapToGrid="0">
      <p:cViewPr varScale="1">
        <p:scale>
          <a:sx n="90" d="100"/>
          <a:sy n="90" d="100"/>
        </p:scale>
        <p:origin x="58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DF028-6015-5544-9907-8EA5EDEF51B8}" type="datetimeFigureOut">
              <a:rPr lang="en-US" smtClean="0"/>
              <a:t>10/2/2024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E95DE-BE0B-6A43-8EC1-18056062015F}" type="slidenum">
              <a:rPr lang="en-US" smtClean="0"/>
              <a:t>‹#›</a:t>
            </a:fld>
            <a:endParaRPr lang="en-US" dirty="0"/>
          </a:p>
        </p:txBody>
      </p:sp>
    </p:spTree>
    <p:extLst>
      <p:ext uri="{BB962C8B-B14F-4D97-AF65-F5344CB8AC3E}">
        <p14:creationId xmlns:p14="http://schemas.microsoft.com/office/powerpoint/2010/main" val="21980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E95DE-BE0B-6A43-8EC1-18056062015F}" type="slidenum">
              <a:rPr lang="en-US" smtClean="0"/>
              <a:t>1</a:t>
            </a:fld>
            <a:endParaRPr lang="en-US" dirty="0"/>
          </a:p>
        </p:txBody>
      </p:sp>
    </p:spTree>
    <p:extLst>
      <p:ext uri="{BB962C8B-B14F-4D97-AF65-F5344CB8AC3E}">
        <p14:creationId xmlns:p14="http://schemas.microsoft.com/office/powerpoint/2010/main" val="237448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Regional CropSWAP Program continues to bring online applications from Rainbow Water customers. </a:t>
            </a:r>
          </a:p>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Rainbow Water has reported 60 admissions to date</a:t>
            </a:r>
            <a:br>
              <a:rPr lang="en-US" sz="1050" b="0" i="0" dirty="0">
                <a:solidFill>
                  <a:srgbClr val="000000"/>
                </a:solidFill>
                <a:effectLst/>
                <a:highlight>
                  <a:srgbClr val="FFFFFF"/>
                </a:highlight>
                <a:latin typeface="WordVisiCarriageReturn_MSFontService"/>
              </a:rPr>
            </a:br>
            <a:r>
              <a:rPr lang="en-US" sz="1050" b="0" i="0" dirty="0">
                <a:solidFill>
                  <a:srgbClr val="000000"/>
                </a:solidFill>
                <a:effectLst/>
                <a:highlight>
                  <a:srgbClr val="FFFFFF"/>
                </a:highlight>
                <a:latin typeface="WordVisiCarriageReturn_MSFontService"/>
              </a:rPr>
              <a:t>National Farmer’s Day October 12: Rancho recommends promoting the mulching rebate and best management practices.</a:t>
            </a:r>
          </a:p>
        </p:txBody>
      </p:sp>
      <p:sp>
        <p:nvSpPr>
          <p:cNvPr id="4" name="Slide Number Placeholder 3"/>
          <p:cNvSpPr>
            <a:spLocks noGrp="1"/>
          </p:cNvSpPr>
          <p:nvPr>
            <p:ph type="sldNum" sz="quarter" idx="5"/>
          </p:nvPr>
        </p:nvSpPr>
        <p:spPr/>
        <p:txBody>
          <a:bodyPr/>
          <a:lstStyle/>
          <a:p>
            <a:fld id="{C7CA2F4D-5C1C-834B-BEFA-52EB684A702C}" type="slidenum">
              <a:rPr lang="en-US" smtClean="0"/>
              <a:t>2</a:t>
            </a:fld>
            <a:endParaRPr lang="en-US" dirty="0"/>
          </a:p>
        </p:txBody>
      </p:sp>
    </p:spTree>
    <p:extLst>
      <p:ext uri="{BB962C8B-B14F-4D97-AF65-F5344CB8AC3E}">
        <p14:creationId xmlns:p14="http://schemas.microsoft.com/office/powerpoint/2010/main" val="85654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Regional CropSWAP Program continues to bring online applications from Rainbow Water customers. </a:t>
            </a:r>
          </a:p>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Rainbow Water has reported 4 submissions for the month of July, for a total of </a:t>
            </a:r>
            <a:r>
              <a:rPr lang="en-US" sz="1800" b="0" i="0" dirty="0">
                <a:solidFill>
                  <a:srgbClr val="000000"/>
                </a:solidFill>
                <a:effectLst/>
                <a:highlight>
                  <a:srgbClr val="FFFFFF"/>
                </a:highlight>
                <a:latin typeface="WordVisiCarriageReturn_MSFontService"/>
              </a:rPr>
              <a:t> </a:t>
            </a:r>
            <a:r>
              <a:rPr lang="en-US" sz="1800" b="0" i="0" dirty="0">
                <a:solidFill>
                  <a:srgbClr val="000000"/>
                </a:solidFill>
                <a:effectLst/>
                <a:highlight>
                  <a:srgbClr val="FFFFFF"/>
                </a:highlight>
                <a:latin typeface="Arial" panose="020B0604020202020204" pitchFamily="34" charset="0"/>
              </a:rPr>
              <a:t>54 submissions to date. </a:t>
            </a:r>
            <a:br>
              <a:rPr lang="en-US" sz="1800" b="0" i="0" dirty="0">
                <a:solidFill>
                  <a:srgbClr val="000000"/>
                </a:solidFill>
                <a:effectLst/>
                <a:highlight>
                  <a:srgbClr val="FFFFFF"/>
                </a:highlight>
                <a:latin typeface="Arial" panose="020B0604020202020204" pitchFamily="34" charset="0"/>
              </a:rPr>
            </a:br>
            <a:r>
              <a:rPr lang="en-US" sz="1800" b="0" i="0" dirty="0">
                <a:solidFill>
                  <a:srgbClr val="000000"/>
                </a:solidFill>
                <a:effectLst/>
                <a:highlight>
                  <a:srgbClr val="FFFFFF"/>
                </a:highlight>
                <a:latin typeface="Arial" panose="020B0604020202020204" pitchFamily="34" charset="0"/>
              </a:rPr>
              <a:t>Status on the 54 projects to date: 33 up from 20 approved last month, 13 in pre-inspection for review with Rancho Water’s project administrators.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July newsletter featured information on CropSWAP, however, heat advisories have slowed applications due to growers not wanting to plant during summer months. Rancho anticipates program applications will begin to increase as the weather cools in October.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Over by 209K over the 200K grant funding, now in group regional funding</a:t>
            </a:r>
          </a:p>
          <a:p>
            <a:pPr algn="l" rtl="0" fontAlgn="base">
              <a:buFont typeface="Arial" panose="020B0604020202020204" pitchFamily="34" charset="0"/>
              <a:buChar char="•"/>
            </a:pPr>
            <a:endParaRPr lang="en-US" sz="1800" b="0" i="0" dirty="0">
              <a:solidFill>
                <a:srgbClr val="000000"/>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3</a:t>
            </a:fld>
            <a:endParaRPr lang="en-US" dirty="0"/>
          </a:p>
        </p:txBody>
      </p:sp>
    </p:spTree>
    <p:extLst>
      <p:ext uri="{BB962C8B-B14F-4D97-AF65-F5344CB8AC3E}">
        <p14:creationId xmlns:p14="http://schemas.microsoft.com/office/powerpoint/2010/main" val="67215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dirty="0"/>
          </a:p>
        </p:txBody>
      </p:sp>
    </p:spTree>
    <p:extLst>
      <p:ext uri="{BB962C8B-B14F-4D97-AF65-F5344CB8AC3E}">
        <p14:creationId xmlns:p14="http://schemas.microsoft.com/office/powerpoint/2010/main" val="104264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dirty="0"/>
          </a:p>
        </p:txBody>
      </p:sp>
    </p:spTree>
    <p:extLst>
      <p:ext uri="{BB962C8B-B14F-4D97-AF65-F5344CB8AC3E}">
        <p14:creationId xmlns:p14="http://schemas.microsoft.com/office/powerpoint/2010/main" val="373000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A74F-F146-EA87-8625-05E7CA990C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DB904-7890-069E-7908-BF2F32E91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201236-CAC4-F3EA-DE3F-1DABF9BAE8FF}"/>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A94049B6-9200-4089-6872-B475C739C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A8A4EF-5052-714D-1D64-97251933A29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296526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A2CB-4137-5399-5E98-B69AC643E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DDCFB9-FC49-BB9C-74F6-D644DFA7C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441FA-B66F-6FC3-E8B7-4FB847435072}"/>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0D9A4DEE-1F04-72A8-19B7-F3A62509C1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19AFDD-48B9-629C-379E-AE820E5E01F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2379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B6C07-7ECF-476B-A525-068852430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CF2B01-CE12-5F42-037C-601736881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3030D-E4F1-1AB1-BD4F-F8EA5A7264C5}"/>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12166DA6-6617-4518-2F93-2AD585C937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D01C63-DAE2-0B39-C3CB-D34D590E952A}"/>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58774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10/2/2024</a:t>
            </a:fld>
            <a:endParaRPr lang="en-US" dirty="0"/>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dirty="0"/>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dirty="0"/>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0411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340296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2E79-31AA-A6E2-FE1C-608367C773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495A0-778E-9E74-59BA-AD52D460E3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DBE98-BAF8-79CC-FC48-E1307B2B2FDA}"/>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8D054CC3-E2AF-95EE-0E97-D90A9D0329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F7DAE2-3E7F-894B-4979-D093F122DBBD}"/>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129067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0AF5-D194-B6AF-5EB5-31C6D9C7BF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D2DEC5-9F93-9B31-AB42-34DE32D76B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29C93-1BE5-DE60-328B-4EACEC7561F0}"/>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90F385CE-1F56-4A9A-0B8C-DAA4F8C9F6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88C3BD-601E-7CB8-A7B2-5590A2F69765}"/>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257055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9E0C-E850-059A-D464-0A719F92D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93FDF-1B77-FBAC-9F87-559E10705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6B15BD-DF59-298E-8F44-BC837AAAEB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5F19D-A135-4878-8893-96AD5ABD1B4F}"/>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6" name="Footer Placeholder 5">
            <a:extLst>
              <a:ext uri="{FF2B5EF4-FFF2-40B4-BE49-F238E27FC236}">
                <a16:creationId xmlns:a16="http://schemas.microsoft.com/office/drawing/2014/main" id="{B485EBC1-B59D-AF67-6665-D39735CE51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19492B-6DE6-3777-530B-48DD6BCE0DDD}"/>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93001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4885-9D84-E2F9-59C6-B805860AB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DA68A-E110-005D-F39B-8DB6D50E6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DD864-6F25-B3EA-4E23-BE4677C19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5CFCC-2D00-A200-B9EA-5A9A592BD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DCD9B6-4750-E19E-64D1-2C7ABCA3A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04411-B7E3-93E2-EE58-6B905A4AACE0}"/>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8" name="Footer Placeholder 7">
            <a:extLst>
              <a:ext uri="{FF2B5EF4-FFF2-40B4-BE49-F238E27FC236}">
                <a16:creationId xmlns:a16="http://schemas.microsoft.com/office/drawing/2014/main" id="{E6B0A47D-59C4-C802-80E5-542C191BF6E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CD83BE-4144-0DC0-162D-A25EE981F702}"/>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91347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43BA-DD6A-A8F4-8E97-599C48986C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AD4FF-AE44-B692-5D2E-DC94C324DFEF}"/>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4" name="Footer Placeholder 3">
            <a:extLst>
              <a:ext uri="{FF2B5EF4-FFF2-40B4-BE49-F238E27FC236}">
                <a16:creationId xmlns:a16="http://schemas.microsoft.com/office/drawing/2014/main" id="{6FA024F8-5198-5693-F7DC-ACB699D72B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50683C-0D54-3AFB-4BBC-7CC6A98CF9CA}"/>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9148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7ECC6-8D7E-9245-9F2D-B67BDD1CB163}"/>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3" name="Footer Placeholder 2">
            <a:extLst>
              <a:ext uri="{FF2B5EF4-FFF2-40B4-BE49-F238E27FC236}">
                <a16:creationId xmlns:a16="http://schemas.microsoft.com/office/drawing/2014/main" id="{61000FE7-DC00-CC5E-4412-0C318FB939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B8F294A-9464-1562-0FA7-BB2585286C38}"/>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41474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BD86-AED3-6BE6-4DC2-7C1376996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7FAB25-189B-C9CF-EBDD-3CE667EBD7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455B2-6719-4767-F444-F28B07B1E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EDE22-3A0A-002B-A78E-62DAA49CDA91}"/>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6" name="Footer Placeholder 5">
            <a:extLst>
              <a:ext uri="{FF2B5EF4-FFF2-40B4-BE49-F238E27FC236}">
                <a16:creationId xmlns:a16="http://schemas.microsoft.com/office/drawing/2014/main" id="{F1567445-015F-BAE7-1697-5BBED1F2F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22B02B-6B4C-2EEA-CE0F-599B0AE35C4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406489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7691-5538-5A21-528C-B59106FE7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4913D-7C46-0AA6-05CD-73C1E0AB1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B40E320-F3D3-4AC8-2352-F1D54C8C6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3A648-DAE9-8308-6A75-58C3798AE4BC}"/>
              </a:ext>
            </a:extLst>
          </p:cNvPr>
          <p:cNvSpPr>
            <a:spLocks noGrp="1"/>
          </p:cNvSpPr>
          <p:nvPr>
            <p:ph type="dt" sz="half" idx="10"/>
          </p:nvPr>
        </p:nvSpPr>
        <p:spPr/>
        <p:txBody>
          <a:bodyPr/>
          <a:lstStyle/>
          <a:p>
            <a:fld id="{A4A07F5F-4E47-3843-8722-F49BD46032F2}" type="datetimeFigureOut">
              <a:rPr lang="en-US" smtClean="0"/>
              <a:t>10/2/2024</a:t>
            </a:fld>
            <a:endParaRPr lang="en-US" dirty="0"/>
          </a:p>
        </p:txBody>
      </p:sp>
      <p:sp>
        <p:nvSpPr>
          <p:cNvPr id="6" name="Footer Placeholder 5">
            <a:extLst>
              <a:ext uri="{FF2B5EF4-FFF2-40B4-BE49-F238E27FC236}">
                <a16:creationId xmlns:a16="http://schemas.microsoft.com/office/drawing/2014/main" id="{5CDB9691-3B47-E8EC-58BB-071FB00425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5A796E-0105-C42C-4828-AFC7675D9997}"/>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68757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F638F-8E23-E34F-528E-0C2803565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794857-D258-EFDD-8BE0-B9969F219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4A7FD-1482-0E1F-193A-05E3420E4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A07F5F-4E47-3843-8722-F49BD46032F2}" type="datetimeFigureOut">
              <a:rPr lang="en-US" smtClean="0"/>
              <a:t>10/2/2024</a:t>
            </a:fld>
            <a:endParaRPr lang="en-US" dirty="0"/>
          </a:p>
        </p:txBody>
      </p:sp>
      <p:sp>
        <p:nvSpPr>
          <p:cNvPr id="5" name="Footer Placeholder 4">
            <a:extLst>
              <a:ext uri="{FF2B5EF4-FFF2-40B4-BE49-F238E27FC236}">
                <a16:creationId xmlns:a16="http://schemas.microsoft.com/office/drawing/2014/main" id="{408DC30C-ABF5-6E7D-0A76-52A17804E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8207C28-C792-C5F3-9D53-ED6DA5C3F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8F4F37-3D60-2145-93F1-5A8B637C0D71}" type="slidenum">
              <a:rPr lang="en-US" smtClean="0"/>
              <a:t>‹#›</a:t>
            </a:fld>
            <a:endParaRPr lang="en-US" dirty="0"/>
          </a:p>
        </p:txBody>
      </p:sp>
    </p:spTree>
    <p:extLst>
      <p:ext uri="{BB962C8B-B14F-4D97-AF65-F5344CB8AC3E}">
        <p14:creationId xmlns:p14="http://schemas.microsoft.com/office/powerpoint/2010/main" val="2580898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CropSWAP</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Program Update</a:t>
            </a:r>
          </a:p>
        </p:txBody>
      </p:sp>
      <p:sp>
        <p:nvSpPr>
          <p:cNvPr id="3" name="Footer Placeholder 3">
            <a:extLst>
              <a:ext uri="{FF2B5EF4-FFF2-40B4-BE49-F238E27FC236}">
                <a16:creationId xmlns:a16="http://schemas.microsoft.com/office/drawing/2014/main" id="{EF94DD87-9A54-F4E9-FF60-08F4D7D28C79}"/>
              </a:ext>
            </a:extLst>
          </p:cNvPr>
          <p:cNvSpPr>
            <a:spLocks noGrp="1"/>
          </p:cNvSpPr>
          <p:nvPr>
            <p:ph type="ftr" sz="quarter" idx="11"/>
          </p:nvPr>
        </p:nvSpPr>
        <p:spPr>
          <a:xfrm>
            <a:off x="6967994" y="6348536"/>
            <a:ext cx="4176958" cy="365125"/>
          </a:xfrm>
        </p:spPr>
        <p:txBody>
          <a:bodyPr/>
          <a:lstStyle/>
          <a:p>
            <a:pPr algn="r"/>
            <a:r>
              <a:rPr lang="en-US" dirty="0"/>
              <a:t>Board of Directors Meeting </a:t>
            </a:r>
            <a:r>
              <a:rPr lang="en-US" dirty="0">
                <a:solidFill>
                  <a:srgbClr val="FEBF0F"/>
                </a:solidFill>
              </a:rPr>
              <a:t>| </a:t>
            </a:r>
            <a:r>
              <a:rPr lang="en-US" dirty="0"/>
              <a:t>September 2024</a:t>
            </a:r>
          </a:p>
        </p:txBody>
      </p:sp>
    </p:spTree>
    <p:extLst>
      <p:ext uri="{BB962C8B-B14F-4D97-AF65-F5344CB8AC3E}">
        <p14:creationId xmlns:p14="http://schemas.microsoft.com/office/powerpoint/2010/main" val="366447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678F30-E320-8F97-3F0D-C578D5584C60}"/>
              </a:ext>
            </a:extLst>
          </p:cNvPr>
          <p:cNvPicPr>
            <a:picLocks noChangeAspect="1"/>
          </p:cNvPicPr>
          <p:nvPr/>
        </p:nvPicPr>
        <p:blipFill>
          <a:blip r:embed="rId3">
            <a:alphaModFix amt="84000"/>
          </a:blip>
          <a:srcRect l="65" r="155" b="193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A5BE353-0C4A-AB98-4035-DCA2E49941BC}"/>
              </a:ext>
            </a:extLst>
          </p:cNvPr>
          <p:cNvSpPr/>
          <p:nvPr/>
        </p:nvSpPr>
        <p:spPr>
          <a:xfrm>
            <a:off x="-25757" y="-48050"/>
            <a:ext cx="10223839" cy="6907425"/>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 Single Corner Rectangle 1">
            <a:extLst>
              <a:ext uri="{FF2B5EF4-FFF2-40B4-BE49-F238E27FC236}">
                <a16:creationId xmlns:a16="http://schemas.microsoft.com/office/drawing/2014/main" id="{CA21F1F9-8796-209B-2784-A542F7326476}"/>
              </a:ext>
            </a:extLst>
          </p:cNvPr>
          <p:cNvSpPr/>
          <p:nvPr/>
        </p:nvSpPr>
        <p:spPr>
          <a:xfrm>
            <a:off x="-1" y="236467"/>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2</a:t>
            </a:fld>
            <a:endParaRPr lang="en-US" dirty="0"/>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561117"/>
            <a:ext cx="10515600" cy="607890"/>
          </a:xfrm>
        </p:spPr>
        <p:txBody>
          <a:bodyPr>
            <a:normAutofit fontScale="90000"/>
          </a:bodyPr>
          <a:lstStyle/>
          <a:p>
            <a:r>
              <a:rPr lang="en-US" dirty="0"/>
              <a:t>CropSWAP Program</a:t>
            </a:r>
          </a:p>
        </p:txBody>
      </p:sp>
      <p:sp>
        <p:nvSpPr>
          <p:cNvPr id="7" name="TextBox 6">
            <a:extLst>
              <a:ext uri="{FF2B5EF4-FFF2-40B4-BE49-F238E27FC236}">
                <a16:creationId xmlns:a16="http://schemas.microsoft.com/office/drawing/2014/main" id="{F2679D9F-C39C-4749-9A8B-1B8AEC112D6F}"/>
              </a:ext>
            </a:extLst>
          </p:cNvPr>
          <p:cNvSpPr txBox="1"/>
          <p:nvPr/>
        </p:nvSpPr>
        <p:spPr>
          <a:xfrm>
            <a:off x="1953578" y="2925868"/>
            <a:ext cx="6171498" cy="461665"/>
          </a:xfrm>
          <a:prstGeom prst="rect">
            <a:avLst/>
          </a:prstGeom>
          <a:noFill/>
        </p:spPr>
        <p:txBody>
          <a:bodyPr wrap="square" rtlCol="0">
            <a:spAutoFit/>
          </a:bodyPr>
          <a:lstStyle/>
          <a:p>
            <a:r>
              <a:rPr lang="en-US" sz="2400" dirty="0">
                <a:solidFill>
                  <a:srgbClr val="1B2E5C"/>
                </a:solidFill>
                <a:latin typeface="Helvetica" pitchFamily="2" charset="0"/>
              </a:rPr>
              <a:t>Program launched April 29, 2024</a:t>
            </a:r>
          </a:p>
        </p:txBody>
      </p:sp>
      <p:pic>
        <p:nvPicPr>
          <p:cNvPr id="12" name="Picture 11" descr="A logo of a state of water resources&#10;&#10;Description automatically generated">
            <a:extLst>
              <a:ext uri="{FF2B5EF4-FFF2-40B4-BE49-F238E27FC236}">
                <a16:creationId xmlns:a16="http://schemas.microsoft.com/office/drawing/2014/main" id="{2A75F7FD-D679-FCB6-2CBA-06080B265F55}"/>
              </a:ext>
            </a:extLst>
          </p:cNvPr>
          <p:cNvPicPr>
            <a:picLocks noChangeAspect="1"/>
          </p:cNvPicPr>
          <p:nvPr/>
        </p:nvPicPr>
        <p:blipFill>
          <a:blip r:embed="rId4"/>
          <a:stretch>
            <a:fillRect/>
          </a:stretch>
        </p:blipFill>
        <p:spPr>
          <a:xfrm>
            <a:off x="819410" y="1770741"/>
            <a:ext cx="830997" cy="830997"/>
          </a:xfrm>
          <a:prstGeom prst="rect">
            <a:avLst/>
          </a:prstGeom>
        </p:spPr>
      </p:pic>
      <p:sp>
        <p:nvSpPr>
          <p:cNvPr id="14" name="TextBox 13">
            <a:extLst>
              <a:ext uri="{FF2B5EF4-FFF2-40B4-BE49-F238E27FC236}">
                <a16:creationId xmlns:a16="http://schemas.microsoft.com/office/drawing/2014/main" id="{455E4B95-9FF1-6B63-4234-AAF5F75DF624}"/>
              </a:ext>
            </a:extLst>
          </p:cNvPr>
          <p:cNvSpPr txBox="1"/>
          <p:nvPr/>
        </p:nvSpPr>
        <p:spPr>
          <a:xfrm>
            <a:off x="1953577" y="1777081"/>
            <a:ext cx="7175839" cy="830997"/>
          </a:xfrm>
          <a:prstGeom prst="rect">
            <a:avLst/>
          </a:prstGeom>
          <a:noFill/>
        </p:spPr>
        <p:txBody>
          <a:bodyPr wrap="square" rtlCol="0">
            <a:spAutoFit/>
          </a:bodyPr>
          <a:lstStyle/>
          <a:p>
            <a:r>
              <a:rPr lang="en-US" sz="2400" dirty="0">
                <a:solidFill>
                  <a:srgbClr val="1B2E5C"/>
                </a:solidFill>
                <a:latin typeface="Helvetica" pitchFamily="2" charset="0"/>
              </a:rPr>
              <a:t>Funded through a $5M grant through California Dept. of Water Resources (DWR)</a:t>
            </a:r>
          </a:p>
        </p:txBody>
      </p:sp>
      <p:sp>
        <p:nvSpPr>
          <p:cNvPr id="15" name="TextBox 14">
            <a:extLst>
              <a:ext uri="{FF2B5EF4-FFF2-40B4-BE49-F238E27FC236}">
                <a16:creationId xmlns:a16="http://schemas.microsoft.com/office/drawing/2014/main" id="{30691A30-1EAF-6903-E092-7E8DA12D590D}"/>
              </a:ext>
            </a:extLst>
          </p:cNvPr>
          <p:cNvSpPr txBox="1"/>
          <p:nvPr/>
        </p:nvSpPr>
        <p:spPr>
          <a:xfrm>
            <a:off x="1968160" y="3668570"/>
            <a:ext cx="7985309" cy="769441"/>
          </a:xfrm>
          <a:prstGeom prst="rect">
            <a:avLst/>
          </a:prstGeom>
          <a:noFill/>
        </p:spPr>
        <p:txBody>
          <a:bodyPr wrap="square" rtlCol="0">
            <a:spAutoFit/>
          </a:bodyPr>
          <a:lstStyle/>
          <a:p>
            <a:r>
              <a:rPr lang="en-US" sz="2400" dirty="0">
                <a:solidFill>
                  <a:srgbClr val="1B2E5C"/>
                </a:solidFill>
                <a:latin typeface="Helvetica" pitchFamily="2" charset="0"/>
              </a:rPr>
              <a:t>Regional Program</a:t>
            </a:r>
            <a:br>
              <a:rPr lang="en-US" sz="2400" dirty="0">
                <a:solidFill>
                  <a:srgbClr val="1B2E5C"/>
                </a:solidFill>
                <a:latin typeface="Helvetica" pitchFamily="2" charset="0"/>
              </a:rPr>
            </a:br>
            <a:r>
              <a:rPr lang="en-US" sz="2000" dirty="0">
                <a:solidFill>
                  <a:srgbClr val="1B2E5C"/>
                </a:solidFill>
                <a:latin typeface="Helvetica" pitchFamily="2" charset="0"/>
              </a:rPr>
              <a:t>(6 Agencies: SW Riverside and North San Diego County)</a:t>
            </a:r>
          </a:p>
        </p:txBody>
      </p:sp>
      <p:sp>
        <p:nvSpPr>
          <p:cNvPr id="16" name="TextBox 15">
            <a:extLst>
              <a:ext uri="{FF2B5EF4-FFF2-40B4-BE49-F238E27FC236}">
                <a16:creationId xmlns:a16="http://schemas.microsoft.com/office/drawing/2014/main" id="{A701E601-28B1-61A3-47A0-E525212794E3}"/>
              </a:ext>
            </a:extLst>
          </p:cNvPr>
          <p:cNvSpPr txBox="1"/>
          <p:nvPr/>
        </p:nvSpPr>
        <p:spPr>
          <a:xfrm>
            <a:off x="1968159" y="4655744"/>
            <a:ext cx="7985309" cy="769441"/>
          </a:xfrm>
          <a:prstGeom prst="rect">
            <a:avLst/>
          </a:prstGeom>
          <a:noFill/>
        </p:spPr>
        <p:txBody>
          <a:bodyPr wrap="square" rtlCol="0">
            <a:spAutoFit/>
          </a:bodyPr>
          <a:lstStyle/>
          <a:p>
            <a:r>
              <a:rPr lang="en-US" sz="2400" dirty="0">
                <a:solidFill>
                  <a:srgbClr val="1B2E5C"/>
                </a:solidFill>
                <a:latin typeface="Helvetica" pitchFamily="2" charset="0"/>
              </a:rPr>
              <a:t>Three distinct incentive project types: </a:t>
            </a:r>
            <a:br>
              <a:rPr lang="en-US" sz="2400" dirty="0">
                <a:solidFill>
                  <a:srgbClr val="1B2E5C"/>
                </a:solidFill>
                <a:latin typeface="Helvetica" pitchFamily="2" charset="0"/>
              </a:rPr>
            </a:br>
            <a:r>
              <a:rPr lang="en-US" sz="2000" dirty="0">
                <a:solidFill>
                  <a:srgbClr val="1B2E5C"/>
                </a:solidFill>
                <a:latin typeface="Helvetica" pitchFamily="2" charset="0"/>
              </a:rPr>
              <a:t>Crop Conversion/ Enhancement, Irrigation Efficiency, &amp; Other BMP’s</a:t>
            </a:r>
          </a:p>
        </p:txBody>
      </p:sp>
      <p:sp>
        <p:nvSpPr>
          <p:cNvPr id="17" name="TextBox 16">
            <a:extLst>
              <a:ext uri="{FF2B5EF4-FFF2-40B4-BE49-F238E27FC236}">
                <a16:creationId xmlns:a16="http://schemas.microsoft.com/office/drawing/2014/main" id="{498BE15E-8C2F-413B-141E-F911D913DFA5}"/>
              </a:ext>
            </a:extLst>
          </p:cNvPr>
          <p:cNvSpPr txBox="1"/>
          <p:nvPr/>
        </p:nvSpPr>
        <p:spPr>
          <a:xfrm>
            <a:off x="1953576" y="5627036"/>
            <a:ext cx="7729685" cy="830997"/>
          </a:xfrm>
          <a:prstGeom prst="rect">
            <a:avLst/>
          </a:prstGeom>
          <a:noFill/>
        </p:spPr>
        <p:txBody>
          <a:bodyPr wrap="square" rtlCol="0">
            <a:spAutoFit/>
          </a:bodyPr>
          <a:lstStyle/>
          <a:p>
            <a:r>
              <a:rPr lang="en-US" sz="2400" dirty="0">
                <a:solidFill>
                  <a:srgbClr val="1B2E5C"/>
                </a:solidFill>
                <a:latin typeface="Helvetica" pitchFamily="2" charset="0"/>
              </a:rPr>
              <a:t>60 individual project applications submitted by </a:t>
            </a:r>
            <a:br>
              <a:rPr lang="en-US" sz="2400" dirty="0">
                <a:solidFill>
                  <a:srgbClr val="1B2E5C"/>
                </a:solidFill>
                <a:latin typeface="Helvetica" pitchFamily="2" charset="0"/>
              </a:rPr>
            </a:br>
            <a:r>
              <a:rPr lang="en-US" sz="2400" dirty="0">
                <a:solidFill>
                  <a:srgbClr val="1B2E5C"/>
                </a:solidFill>
                <a:latin typeface="Helvetica" pitchFamily="2" charset="0"/>
              </a:rPr>
              <a:t>Rainbow Water agricultural customers</a:t>
            </a:r>
          </a:p>
        </p:txBody>
      </p:sp>
      <p:pic>
        <p:nvPicPr>
          <p:cNvPr id="23" name="Picture 22">
            <a:extLst>
              <a:ext uri="{FF2B5EF4-FFF2-40B4-BE49-F238E27FC236}">
                <a16:creationId xmlns:a16="http://schemas.microsoft.com/office/drawing/2014/main" id="{F0B50437-EE44-1294-1CE1-2E18FB26CEA5}"/>
              </a:ext>
            </a:extLst>
          </p:cNvPr>
          <p:cNvPicPr>
            <a:picLocks noChangeAspect="1"/>
          </p:cNvPicPr>
          <p:nvPr/>
        </p:nvPicPr>
        <p:blipFill>
          <a:blip r:embed="rId5"/>
          <a:srcRect t="20952"/>
          <a:stretch/>
        </p:blipFill>
        <p:spPr>
          <a:xfrm>
            <a:off x="793776" y="4732681"/>
            <a:ext cx="774337" cy="631526"/>
          </a:xfrm>
          <a:prstGeom prst="rect">
            <a:avLst/>
          </a:prstGeom>
        </p:spPr>
      </p:pic>
      <p:pic>
        <p:nvPicPr>
          <p:cNvPr id="25" name="Picture 24" descr="A blue and white target with a gold arrow in the center&#10;&#10;Description automatically generated">
            <a:extLst>
              <a:ext uri="{FF2B5EF4-FFF2-40B4-BE49-F238E27FC236}">
                <a16:creationId xmlns:a16="http://schemas.microsoft.com/office/drawing/2014/main" id="{1AD7A373-0AC2-F9C1-C97F-4828696756EC}"/>
              </a:ext>
            </a:extLst>
          </p:cNvPr>
          <p:cNvPicPr>
            <a:picLocks noChangeAspect="1"/>
          </p:cNvPicPr>
          <p:nvPr/>
        </p:nvPicPr>
        <p:blipFill>
          <a:blip r:embed="rId6"/>
          <a:stretch>
            <a:fillRect/>
          </a:stretch>
        </p:blipFill>
        <p:spPr>
          <a:xfrm>
            <a:off x="946859" y="2736799"/>
            <a:ext cx="687291" cy="692201"/>
          </a:xfrm>
          <a:prstGeom prst="rect">
            <a:avLst/>
          </a:prstGeom>
        </p:spPr>
      </p:pic>
      <p:pic>
        <p:nvPicPr>
          <p:cNvPr id="27" name="Picture 26" descr="A cartoon of a avocado&#10;&#10;Description automatically generated">
            <a:extLst>
              <a:ext uri="{FF2B5EF4-FFF2-40B4-BE49-F238E27FC236}">
                <a16:creationId xmlns:a16="http://schemas.microsoft.com/office/drawing/2014/main" id="{7447AC94-26CF-5EEF-9EC6-4DC5E94F80C3}"/>
              </a:ext>
            </a:extLst>
          </p:cNvPr>
          <p:cNvPicPr>
            <a:picLocks noChangeAspect="1"/>
          </p:cNvPicPr>
          <p:nvPr/>
        </p:nvPicPr>
        <p:blipFill>
          <a:blip r:embed="rId7"/>
          <a:stretch>
            <a:fillRect/>
          </a:stretch>
        </p:blipFill>
        <p:spPr>
          <a:xfrm>
            <a:off x="1022400" y="5703995"/>
            <a:ext cx="536210" cy="677078"/>
          </a:xfrm>
          <a:prstGeom prst="rect">
            <a:avLst/>
          </a:prstGeom>
        </p:spPr>
      </p:pic>
      <p:pic>
        <p:nvPicPr>
          <p:cNvPr id="29" name="Picture 28" descr="A blue flag on a black background&#10;&#10;Description automatically generated">
            <a:extLst>
              <a:ext uri="{FF2B5EF4-FFF2-40B4-BE49-F238E27FC236}">
                <a16:creationId xmlns:a16="http://schemas.microsoft.com/office/drawing/2014/main" id="{469F483A-BDE3-42B5-3F00-11C6774DEB03}"/>
              </a:ext>
            </a:extLst>
          </p:cNvPr>
          <p:cNvPicPr>
            <a:picLocks noChangeAspect="1"/>
          </p:cNvPicPr>
          <p:nvPr/>
        </p:nvPicPr>
        <p:blipFill>
          <a:blip r:embed="rId8"/>
          <a:stretch>
            <a:fillRect/>
          </a:stretch>
        </p:blipFill>
        <p:spPr>
          <a:xfrm>
            <a:off x="845927" y="3658529"/>
            <a:ext cx="769441" cy="769441"/>
          </a:xfrm>
          <a:prstGeom prst="rect">
            <a:avLst/>
          </a:prstGeom>
        </p:spPr>
      </p:pic>
    </p:spTree>
    <p:extLst>
      <p:ext uri="{BB962C8B-B14F-4D97-AF65-F5344CB8AC3E}">
        <p14:creationId xmlns:p14="http://schemas.microsoft.com/office/powerpoint/2010/main" val="3120990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9B825A9-C76A-D374-D2FA-5D287D199F9A}"/>
              </a:ext>
            </a:extLst>
          </p:cNvPr>
          <p:cNvGrpSpPr/>
          <p:nvPr/>
        </p:nvGrpSpPr>
        <p:grpSpPr>
          <a:xfrm>
            <a:off x="-3313" y="0"/>
            <a:ext cx="12192000" cy="6858002"/>
            <a:chOff x="-3313" y="-1"/>
            <a:chExt cx="12192000" cy="6858002"/>
          </a:xfrm>
        </p:grpSpPr>
        <p:pic>
          <p:nvPicPr>
            <p:cNvPr id="8" name="Picture 7" descr="A close-up of a fruit on a tree&#10;&#10;Description automatically generated">
              <a:extLst>
                <a:ext uri="{FF2B5EF4-FFF2-40B4-BE49-F238E27FC236}">
                  <a16:creationId xmlns:a16="http://schemas.microsoft.com/office/drawing/2014/main" id="{82CCA5D3-725E-70CB-0FB9-0AD1C5484C66}"/>
                </a:ext>
              </a:extLst>
            </p:cNvPr>
            <p:cNvPicPr>
              <a:picLocks noChangeAspect="1"/>
            </p:cNvPicPr>
            <p:nvPr/>
          </p:nvPicPr>
          <p:blipFill rotWithShape="1">
            <a:blip r:embed="rId3"/>
            <a:srcRect l="5170" t="6958" b="13029"/>
            <a:stretch/>
          </p:blipFill>
          <p:spPr>
            <a:xfrm>
              <a:off x="-3313" y="1"/>
              <a:ext cx="12192000"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3313" y="-1"/>
              <a:ext cx="7540487" cy="6858000"/>
            </a:xfrm>
            <a:prstGeom prst="rect">
              <a:avLst/>
            </a:prstGeom>
            <a:gradFill>
              <a:gsLst>
                <a:gs pos="26000">
                  <a:srgbClr val="92D050"/>
                </a:gs>
                <a:gs pos="93000">
                  <a:schemeClr val="accent6">
                    <a:lumMod val="89712"/>
                    <a:alpha val="42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3</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696679" y="1738610"/>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60</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3" y="325939"/>
            <a:ext cx="8295861"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2457032" y="1868200"/>
            <a:ext cx="4903307" cy="523220"/>
          </a:xfrm>
          <a:prstGeom prst="rect">
            <a:avLst/>
          </a:prstGeom>
          <a:noFill/>
        </p:spPr>
        <p:txBody>
          <a:bodyPr wrap="square" rtlCol="0">
            <a:spAutoFit/>
          </a:bodyPr>
          <a:lstStyle/>
          <a:p>
            <a:r>
              <a:rPr lang="en-US" sz="2800" dirty="0">
                <a:solidFill>
                  <a:srgbClr val="1B2E5C"/>
                </a:solidFill>
                <a:latin typeface="Helvetica" pitchFamily="2" charset="0"/>
              </a:rPr>
              <a:t>Project Submissions to Date</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7540486" cy="607890"/>
          </a:xfrm>
        </p:spPr>
        <p:txBody>
          <a:bodyPr>
            <a:normAutofit fontScale="90000"/>
          </a:bodyPr>
          <a:lstStyle/>
          <a:p>
            <a:r>
              <a:rPr lang="en-US" dirty="0"/>
              <a:t>Program Metrics</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770821" y="2667402"/>
            <a:ext cx="927652" cy="707886"/>
          </a:xfrm>
          <a:prstGeom prst="rect">
            <a:avLst/>
          </a:prstGeom>
          <a:noFill/>
        </p:spPr>
        <p:txBody>
          <a:bodyPr wrap="square" rtlCol="0">
            <a:spAutoFit/>
          </a:bodyPr>
          <a:lstStyle/>
          <a:p>
            <a:r>
              <a:rPr lang="en-US" sz="4000" b="1" dirty="0">
                <a:solidFill>
                  <a:srgbClr val="1B2E5C"/>
                </a:solidFill>
                <a:latin typeface="Helvetica" pitchFamily="2" charset="0"/>
              </a:rPr>
              <a:t>45</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464902" y="2786239"/>
            <a:ext cx="4187688" cy="523220"/>
          </a:xfrm>
          <a:prstGeom prst="rect">
            <a:avLst/>
          </a:prstGeom>
          <a:noFill/>
        </p:spPr>
        <p:txBody>
          <a:bodyPr wrap="square" rtlCol="0">
            <a:spAutoFit/>
          </a:bodyPr>
          <a:lstStyle/>
          <a:p>
            <a:r>
              <a:rPr lang="en-US" sz="2800" dirty="0">
                <a:solidFill>
                  <a:srgbClr val="1B2E5C"/>
                </a:solidFill>
                <a:latin typeface="Helvetica" pitchFamily="2" charset="0"/>
              </a:rPr>
              <a:t>Projects Approved</a:t>
            </a:r>
          </a:p>
        </p:txBody>
      </p:sp>
      <p:sp>
        <p:nvSpPr>
          <p:cNvPr id="24" name="TextBox 23">
            <a:extLst>
              <a:ext uri="{FF2B5EF4-FFF2-40B4-BE49-F238E27FC236}">
                <a16:creationId xmlns:a16="http://schemas.microsoft.com/office/drawing/2014/main" id="{70C0C82E-C2A3-39F0-7B81-7CDD120A61C7}"/>
              </a:ext>
            </a:extLst>
          </p:cNvPr>
          <p:cNvSpPr txBox="1"/>
          <p:nvPr/>
        </p:nvSpPr>
        <p:spPr>
          <a:xfrm>
            <a:off x="1762952" y="4487149"/>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8</a:t>
            </a:r>
          </a:p>
        </p:txBody>
      </p:sp>
      <p:sp>
        <p:nvSpPr>
          <p:cNvPr id="25" name="TextBox 24">
            <a:extLst>
              <a:ext uri="{FF2B5EF4-FFF2-40B4-BE49-F238E27FC236}">
                <a16:creationId xmlns:a16="http://schemas.microsoft.com/office/drawing/2014/main" id="{0F46E75B-3DCD-927A-951E-3829C12D0EEC}"/>
              </a:ext>
            </a:extLst>
          </p:cNvPr>
          <p:cNvSpPr txBox="1"/>
          <p:nvPr/>
        </p:nvSpPr>
        <p:spPr>
          <a:xfrm>
            <a:off x="2457033" y="4605986"/>
            <a:ext cx="4903306" cy="523220"/>
          </a:xfrm>
          <a:prstGeom prst="rect">
            <a:avLst/>
          </a:prstGeom>
          <a:noFill/>
        </p:spPr>
        <p:txBody>
          <a:bodyPr wrap="square" rtlCol="0">
            <a:spAutoFit/>
          </a:bodyPr>
          <a:lstStyle/>
          <a:p>
            <a:r>
              <a:rPr lang="en-US" sz="2800" dirty="0">
                <a:solidFill>
                  <a:srgbClr val="1B2E5C"/>
                </a:solidFill>
                <a:latin typeface="Helvetica" pitchFamily="2" charset="0"/>
              </a:rPr>
              <a:t>Submissions July-Sept</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777865" y="3588569"/>
            <a:ext cx="927652" cy="707886"/>
          </a:xfrm>
          <a:prstGeom prst="rect">
            <a:avLst/>
          </a:prstGeom>
          <a:noFill/>
        </p:spPr>
        <p:txBody>
          <a:bodyPr wrap="square" rtlCol="0">
            <a:spAutoFit/>
          </a:bodyPr>
          <a:lstStyle/>
          <a:p>
            <a:r>
              <a:rPr lang="en-US" sz="4000" b="1" dirty="0">
                <a:solidFill>
                  <a:srgbClr val="1B2E5C"/>
                </a:solidFill>
                <a:latin typeface="Helvetica" pitchFamily="2" charset="0"/>
              </a:rPr>
              <a:t>14</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471946" y="3707406"/>
            <a:ext cx="4187688" cy="523220"/>
          </a:xfrm>
          <a:prstGeom prst="rect">
            <a:avLst/>
          </a:prstGeom>
          <a:noFill/>
        </p:spPr>
        <p:txBody>
          <a:bodyPr wrap="square" rtlCol="0">
            <a:spAutoFit/>
          </a:bodyPr>
          <a:lstStyle/>
          <a:p>
            <a:r>
              <a:rPr lang="en-US" sz="2800" dirty="0">
                <a:solidFill>
                  <a:srgbClr val="1B2E5C"/>
                </a:solidFill>
                <a:latin typeface="Helvetica" pitchFamily="2" charset="0"/>
              </a:rPr>
              <a:t>Pre-Inspection</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554326"/>
            <a:ext cx="914400" cy="914400"/>
          </a:xfrm>
          <a:prstGeom prst="rect">
            <a:avLst/>
          </a:prstGeom>
        </p:spPr>
      </p:pic>
      <p:pic>
        <p:nvPicPr>
          <p:cNvPr id="33" name="Graphic 32" descr="Clipboard Partially Checked outline">
            <a:extLst>
              <a:ext uri="{FF2B5EF4-FFF2-40B4-BE49-F238E27FC236}">
                <a16:creationId xmlns:a16="http://schemas.microsoft.com/office/drawing/2014/main" id="{71CAC7E0-3699-F030-6469-52AFD3D567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156" y="4425266"/>
            <a:ext cx="914400" cy="914400"/>
          </a:xfrm>
          <a:prstGeom prst="rect">
            <a:avLst/>
          </a:prstGeom>
        </p:spPr>
      </p:pic>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712" y="3515249"/>
            <a:ext cx="803478" cy="803478"/>
          </a:xfrm>
          <a:prstGeom prst="rect">
            <a:avLst/>
          </a:prstGeom>
        </p:spPr>
      </p:pic>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4518" y="1633331"/>
            <a:ext cx="914400" cy="914400"/>
          </a:xfrm>
          <a:prstGeom prst="rect">
            <a:avLst/>
          </a:prstGeom>
        </p:spPr>
      </p:pic>
      <p:sp>
        <p:nvSpPr>
          <p:cNvPr id="5" name="TextBox 4">
            <a:extLst>
              <a:ext uri="{FF2B5EF4-FFF2-40B4-BE49-F238E27FC236}">
                <a16:creationId xmlns:a16="http://schemas.microsoft.com/office/drawing/2014/main" id="{F63FEF51-F5A0-78DC-807F-3EE1C4358BE3}"/>
              </a:ext>
            </a:extLst>
          </p:cNvPr>
          <p:cNvSpPr txBox="1"/>
          <p:nvPr/>
        </p:nvSpPr>
        <p:spPr>
          <a:xfrm>
            <a:off x="747996" y="5568696"/>
            <a:ext cx="2441518" cy="707886"/>
          </a:xfrm>
          <a:prstGeom prst="rect">
            <a:avLst/>
          </a:prstGeom>
          <a:noFill/>
        </p:spPr>
        <p:txBody>
          <a:bodyPr wrap="square" rtlCol="0">
            <a:spAutoFit/>
          </a:bodyPr>
          <a:lstStyle/>
          <a:p>
            <a:r>
              <a:rPr lang="en-US" sz="4000" b="1" dirty="0">
                <a:solidFill>
                  <a:schemeClr val="bg1">
                    <a:lumMod val="95000"/>
                  </a:schemeClr>
                </a:solidFill>
                <a:latin typeface="Helvetica" pitchFamily="2" charset="0"/>
              </a:rPr>
              <a:t>$597,550</a:t>
            </a:r>
          </a:p>
        </p:txBody>
      </p:sp>
      <p:sp>
        <p:nvSpPr>
          <p:cNvPr id="6" name="TextBox 5">
            <a:extLst>
              <a:ext uri="{FF2B5EF4-FFF2-40B4-BE49-F238E27FC236}">
                <a16:creationId xmlns:a16="http://schemas.microsoft.com/office/drawing/2014/main" id="{2611ABF1-D0DF-8E82-DE76-3CF421BCDECD}"/>
              </a:ext>
            </a:extLst>
          </p:cNvPr>
          <p:cNvSpPr txBox="1"/>
          <p:nvPr/>
        </p:nvSpPr>
        <p:spPr>
          <a:xfrm>
            <a:off x="3189514" y="5468215"/>
            <a:ext cx="3864429" cy="830997"/>
          </a:xfrm>
          <a:prstGeom prst="rect">
            <a:avLst/>
          </a:prstGeom>
          <a:noFill/>
        </p:spPr>
        <p:txBody>
          <a:bodyPr wrap="square" rtlCol="0">
            <a:spAutoFit/>
          </a:bodyPr>
          <a:lstStyle/>
          <a:p>
            <a:r>
              <a:rPr lang="en-US" sz="2400" dirty="0">
                <a:solidFill>
                  <a:srgbClr val="1B2E5C"/>
                </a:solidFill>
                <a:latin typeface="Helvetica" pitchFamily="2" charset="0"/>
              </a:rPr>
              <a:t>In Reserved Grant Funding for Approved Projects</a:t>
            </a:r>
          </a:p>
        </p:txBody>
      </p:sp>
    </p:spTree>
    <p:extLst>
      <p:ext uri="{BB962C8B-B14F-4D97-AF65-F5344CB8AC3E}">
        <p14:creationId xmlns:p14="http://schemas.microsoft.com/office/powerpoint/2010/main" val="154179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95" r="195" b="15854"/>
          <a:stretch/>
        </p:blipFill>
        <p:spPr>
          <a:xfrm flipH="1">
            <a:off x="-1240" y="-1"/>
            <a:ext cx="12296212"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0" y="0"/>
            <a:ext cx="10567370"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4</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041871" y="6026454"/>
            <a:ext cx="927652" cy="646331"/>
          </a:xfrm>
          <a:prstGeom prst="rect">
            <a:avLst/>
          </a:prstGeom>
          <a:noFill/>
        </p:spPr>
        <p:txBody>
          <a:bodyPr wrap="square" rtlCol="0">
            <a:spAutoFit/>
          </a:bodyPr>
          <a:lstStyle/>
          <a:p>
            <a:r>
              <a:rPr lang="en-US" sz="3600" b="1" dirty="0">
                <a:solidFill>
                  <a:srgbClr val="1B2E5C"/>
                </a:solidFill>
                <a:latin typeface="Helvetica" pitchFamily="2" charset="0"/>
              </a:rPr>
              <a:t>22</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1712035" y="6158772"/>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fontScale="90000"/>
          </a:bodyPr>
          <a:lstStyle/>
          <a:p>
            <a:r>
              <a:rPr lang="en-US" dirty="0"/>
              <a:t>Total 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138891" y="1350715"/>
            <a:ext cx="6234554" cy="5292520"/>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6" y="1511707"/>
            <a:ext cx="804493" cy="646331"/>
          </a:xfrm>
          <a:prstGeom prst="rect">
            <a:avLst/>
          </a:prstGeom>
          <a:noFill/>
        </p:spPr>
        <p:txBody>
          <a:bodyPr wrap="square" rtlCol="0">
            <a:spAutoFit/>
          </a:bodyPr>
          <a:lstStyle/>
          <a:p>
            <a:r>
              <a:rPr lang="en-US" sz="3600" b="1" dirty="0">
                <a:solidFill>
                  <a:srgbClr val="1B2E5C"/>
                </a:solidFill>
                <a:latin typeface="Helvetica" pitchFamily="2" charset="0"/>
              </a:rPr>
              <a:t>11</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302171" y="1606954"/>
            <a:ext cx="3649320" cy="461665"/>
          </a:xfrm>
          <a:prstGeom prst="rect">
            <a:avLst/>
          </a:prstGeom>
          <a:noFill/>
        </p:spPr>
        <p:txBody>
          <a:bodyPr wrap="square" rtlCol="0">
            <a:spAutoFit/>
          </a:bodyPr>
          <a:lstStyle/>
          <a:p>
            <a:r>
              <a:rPr lang="en-US" sz="2400" dirty="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dirty="0">
                <a:solidFill>
                  <a:srgbClr val="1B2E5C"/>
                </a:solidFill>
                <a:latin typeface="Helvetica" pitchFamily="2" charset="0"/>
              </a:rPr>
              <a:t>8</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579781"/>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dirty="0">
                <a:solidFill>
                  <a:srgbClr val="1B2E5C"/>
                </a:solidFill>
                <a:latin typeface="Helvetica" pitchFamily="2" charset="0"/>
              </a:rPr>
              <a:t>6</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dirty="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dirty="0">
                <a:solidFill>
                  <a:srgbClr val="1B2E5C"/>
                </a:solidFill>
                <a:latin typeface="Helvetica" pitchFamily="2" charset="0"/>
              </a:rPr>
              <a:t>Mulching</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dirty="0">
                <a:solidFill>
                  <a:srgbClr val="1B2E5C"/>
                </a:solidFill>
                <a:latin typeface="Helvetica" pitchFamily="2" charset="0"/>
              </a:rPr>
              <a:t>Scheduling Automation</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dirty="0">
                <a:solidFill>
                  <a:srgbClr val="1B2E5C"/>
                </a:solidFill>
                <a:latin typeface="Helvetica" pitchFamily="2" charset="0"/>
              </a:rPr>
              <a:t>Uniformity Improvements</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dirty="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dirty="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0" t="25204" r="10"/>
          <a:stretch/>
        </p:blipFill>
        <p:spPr>
          <a:xfrm>
            <a:off x="-1239" y="-1"/>
            <a:ext cx="12225131"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1922505" y="-1"/>
            <a:ext cx="9768605" cy="68709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5</a:t>
            </a:fld>
            <a:endParaRPr lang="en-US" dirty="0"/>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fontScale="90000"/>
          </a:bodyPr>
          <a:lstStyle/>
          <a:p>
            <a:r>
              <a:rPr lang="en-US" dirty="0"/>
              <a:t>Average Project</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45026" y="409369"/>
            <a:ext cx="8680417" cy="7368816"/>
          </a:xfrm>
          <a:prstGeom prst="rect">
            <a:avLst/>
          </a:prstGeom>
        </p:spPr>
      </p:pic>
      <p:sp>
        <p:nvSpPr>
          <p:cNvPr id="28" name="TextBox 27">
            <a:extLst>
              <a:ext uri="{FF2B5EF4-FFF2-40B4-BE49-F238E27FC236}">
                <a16:creationId xmlns:a16="http://schemas.microsoft.com/office/drawing/2014/main" id="{42648A97-09F0-4308-F6F6-E50243100B40}"/>
              </a:ext>
            </a:extLst>
          </p:cNvPr>
          <p:cNvSpPr txBox="1"/>
          <p:nvPr/>
        </p:nvSpPr>
        <p:spPr>
          <a:xfrm>
            <a:off x="5965420" y="1713716"/>
            <a:ext cx="2316185" cy="646331"/>
          </a:xfrm>
          <a:prstGeom prst="rect">
            <a:avLst/>
          </a:prstGeom>
          <a:noFill/>
        </p:spPr>
        <p:txBody>
          <a:bodyPr wrap="square" rtlCol="0">
            <a:spAutoFit/>
          </a:bodyPr>
          <a:lstStyle/>
          <a:p>
            <a:r>
              <a:rPr lang="en-US" sz="3600" b="1" dirty="0">
                <a:solidFill>
                  <a:srgbClr val="1B2E5C"/>
                </a:solidFill>
                <a:latin typeface="Helvetica" pitchFamily="2" charset="0"/>
              </a:rPr>
              <a:t>1-5 Acres</a:t>
            </a:r>
          </a:p>
        </p:txBody>
      </p:sp>
      <p:sp>
        <p:nvSpPr>
          <p:cNvPr id="29" name="TextBox 28">
            <a:extLst>
              <a:ext uri="{FF2B5EF4-FFF2-40B4-BE49-F238E27FC236}">
                <a16:creationId xmlns:a16="http://schemas.microsoft.com/office/drawing/2014/main" id="{066D8BE9-AE4C-1303-7962-501905E5E5B0}"/>
              </a:ext>
            </a:extLst>
          </p:cNvPr>
          <p:cNvSpPr txBox="1"/>
          <p:nvPr/>
        </p:nvSpPr>
        <p:spPr>
          <a:xfrm>
            <a:off x="5965420" y="2254951"/>
            <a:ext cx="3649320" cy="461665"/>
          </a:xfrm>
          <a:prstGeom prst="rect">
            <a:avLst/>
          </a:prstGeom>
          <a:noFill/>
        </p:spPr>
        <p:txBody>
          <a:bodyPr wrap="square" rtlCol="0">
            <a:spAutoFit/>
          </a:bodyPr>
          <a:lstStyle/>
          <a:p>
            <a:r>
              <a:rPr lang="en-US" sz="2400" dirty="0">
                <a:solidFill>
                  <a:srgbClr val="1B2E5C"/>
                </a:solidFill>
                <a:latin typeface="Helvetica" pitchFamily="2" charset="0"/>
              </a:rPr>
              <a:t>Average Property Size</a:t>
            </a:r>
          </a:p>
        </p:txBody>
      </p:sp>
      <p:sp>
        <p:nvSpPr>
          <p:cNvPr id="4" name="TextBox 3">
            <a:extLst>
              <a:ext uri="{FF2B5EF4-FFF2-40B4-BE49-F238E27FC236}">
                <a16:creationId xmlns:a16="http://schemas.microsoft.com/office/drawing/2014/main" id="{19BE564E-ED35-BA4D-8533-7477258A7725}"/>
              </a:ext>
            </a:extLst>
          </p:cNvPr>
          <p:cNvSpPr txBox="1"/>
          <p:nvPr/>
        </p:nvSpPr>
        <p:spPr>
          <a:xfrm>
            <a:off x="6280261" y="3441899"/>
            <a:ext cx="4325125" cy="646331"/>
          </a:xfrm>
          <a:prstGeom prst="rect">
            <a:avLst/>
          </a:prstGeom>
          <a:noFill/>
        </p:spPr>
        <p:txBody>
          <a:bodyPr wrap="square" rtlCol="0">
            <a:spAutoFit/>
          </a:bodyPr>
          <a:lstStyle/>
          <a:p>
            <a:r>
              <a:rPr lang="en-US" sz="3600" b="1" dirty="0">
                <a:solidFill>
                  <a:srgbClr val="1B2E5C"/>
                </a:solidFill>
                <a:latin typeface="Helvetica" pitchFamily="2" charset="0"/>
              </a:rPr>
              <a:t>Average Rebate</a:t>
            </a:r>
          </a:p>
        </p:txBody>
      </p:sp>
      <p:sp>
        <p:nvSpPr>
          <p:cNvPr id="6" name="TextBox 5">
            <a:extLst>
              <a:ext uri="{FF2B5EF4-FFF2-40B4-BE49-F238E27FC236}">
                <a16:creationId xmlns:a16="http://schemas.microsoft.com/office/drawing/2014/main" id="{BCDA1919-2656-39A7-0828-D7246CEE4B2B}"/>
              </a:ext>
            </a:extLst>
          </p:cNvPr>
          <p:cNvSpPr txBox="1"/>
          <p:nvPr/>
        </p:nvSpPr>
        <p:spPr>
          <a:xfrm>
            <a:off x="6280261" y="3983134"/>
            <a:ext cx="4893535" cy="830997"/>
          </a:xfrm>
          <a:prstGeom prst="rect">
            <a:avLst/>
          </a:prstGeom>
          <a:noFill/>
        </p:spPr>
        <p:txBody>
          <a:bodyPr wrap="square" rtlCol="0">
            <a:spAutoFit/>
          </a:bodyPr>
          <a:lstStyle/>
          <a:p>
            <a:r>
              <a:rPr lang="en-US" sz="2400" dirty="0">
                <a:solidFill>
                  <a:srgbClr val="1B2E5C"/>
                </a:solidFill>
                <a:latin typeface="Helvetica" pitchFamily="2" charset="0"/>
              </a:rPr>
              <a:t>$15-45K Crop Conversion</a:t>
            </a:r>
            <a:br>
              <a:rPr lang="en-US" sz="2400" dirty="0">
                <a:solidFill>
                  <a:srgbClr val="1B2E5C"/>
                </a:solidFill>
                <a:latin typeface="Helvetica" pitchFamily="2" charset="0"/>
              </a:rPr>
            </a:br>
            <a:r>
              <a:rPr lang="en-US" sz="2400" dirty="0">
                <a:solidFill>
                  <a:srgbClr val="1B2E5C"/>
                </a:solidFill>
                <a:latin typeface="Helvetica" pitchFamily="2" charset="0"/>
              </a:rPr>
              <a:t>$9-45K Avocado Rootstock </a:t>
            </a:r>
          </a:p>
        </p:txBody>
      </p:sp>
      <p:sp>
        <p:nvSpPr>
          <p:cNvPr id="8" name="TextBox 7">
            <a:extLst>
              <a:ext uri="{FF2B5EF4-FFF2-40B4-BE49-F238E27FC236}">
                <a16:creationId xmlns:a16="http://schemas.microsoft.com/office/drawing/2014/main" id="{6F147CA9-0564-564E-B3C1-6C810C77FE63}"/>
              </a:ext>
            </a:extLst>
          </p:cNvPr>
          <p:cNvSpPr txBox="1"/>
          <p:nvPr/>
        </p:nvSpPr>
        <p:spPr>
          <a:xfrm>
            <a:off x="5308061" y="5445731"/>
            <a:ext cx="5264029" cy="646331"/>
          </a:xfrm>
          <a:prstGeom prst="rect">
            <a:avLst/>
          </a:prstGeom>
          <a:noFill/>
        </p:spPr>
        <p:txBody>
          <a:bodyPr wrap="square" rtlCol="0">
            <a:spAutoFit/>
          </a:bodyPr>
          <a:lstStyle/>
          <a:p>
            <a:r>
              <a:rPr lang="en-US" sz="3600" b="1" dirty="0">
                <a:solidFill>
                  <a:srgbClr val="1B2E5C"/>
                </a:solidFill>
                <a:latin typeface="Helvetica" pitchFamily="2" charset="0"/>
              </a:rPr>
              <a:t>45% of Applications</a:t>
            </a:r>
          </a:p>
        </p:txBody>
      </p:sp>
      <p:sp>
        <p:nvSpPr>
          <p:cNvPr id="17" name="TextBox 16">
            <a:extLst>
              <a:ext uri="{FF2B5EF4-FFF2-40B4-BE49-F238E27FC236}">
                <a16:creationId xmlns:a16="http://schemas.microsoft.com/office/drawing/2014/main" id="{C094E474-7142-C338-BD10-270F353387B5}"/>
              </a:ext>
            </a:extLst>
          </p:cNvPr>
          <p:cNvSpPr txBox="1"/>
          <p:nvPr/>
        </p:nvSpPr>
        <p:spPr>
          <a:xfrm>
            <a:off x="5308061" y="5986966"/>
            <a:ext cx="5696779" cy="461665"/>
          </a:xfrm>
          <a:prstGeom prst="rect">
            <a:avLst/>
          </a:prstGeom>
          <a:noFill/>
        </p:spPr>
        <p:txBody>
          <a:bodyPr wrap="square" rtlCol="0">
            <a:spAutoFit/>
          </a:bodyPr>
          <a:lstStyle/>
          <a:p>
            <a:r>
              <a:rPr lang="en-US" sz="2400" dirty="0">
                <a:solidFill>
                  <a:srgbClr val="1B2E5C"/>
                </a:solidFill>
                <a:latin typeface="Helvetica" pitchFamily="2" charset="0"/>
              </a:rPr>
              <a:t>Customers with Multiple Rebate Types</a:t>
            </a:r>
          </a:p>
        </p:txBody>
      </p:sp>
      <p:pic>
        <p:nvPicPr>
          <p:cNvPr id="18" name="Picture 17">
            <a:extLst>
              <a:ext uri="{FF2B5EF4-FFF2-40B4-BE49-F238E27FC236}">
                <a16:creationId xmlns:a16="http://schemas.microsoft.com/office/drawing/2014/main" id="{D4288B05-7812-40F7-E420-69BD8170AF2E}"/>
              </a:ext>
            </a:extLst>
          </p:cNvPr>
          <p:cNvPicPr>
            <a:picLocks noChangeAspect="1"/>
          </p:cNvPicPr>
          <p:nvPr/>
        </p:nvPicPr>
        <p:blipFill>
          <a:blip r:embed="rId4"/>
          <a:srcRect/>
          <a:stretch/>
        </p:blipFill>
        <p:spPr>
          <a:xfrm>
            <a:off x="-29943" y="409369"/>
            <a:ext cx="8680417" cy="7368816"/>
          </a:xfrm>
          <a:prstGeom prst="rect">
            <a:avLst/>
          </a:prstGeom>
        </p:spPr>
      </p:pic>
    </p:spTree>
    <p:extLst>
      <p:ext uri="{BB962C8B-B14F-4D97-AF65-F5344CB8AC3E}">
        <p14:creationId xmlns:p14="http://schemas.microsoft.com/office/powerpoint/2010/main" val="1397244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TotalTime>
  <Words>428</Words>
  <Application>Microsoft Office PowerPoint</Application>
  <PresentationFormat>Widescreen</PresentationFormat>
  <Paragraphs>72</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Aptos Display</vt:lpstr>
      <vt:lpstr>Arial</vt:lpstr>
      <vt:lpstr>Helvetica</vt:lpstr>
      <vt:lpstr>WordVisiCarriageReturn_MSFontService</vt:lpstr>
      <vt:lpstr>Office Theme</vt:lpstr>
      <vt:lpstr>CropSWAP</vt:lpstr>
      <vt:lpstr>CropSWAP Program</vt:lpstr>
      <vt:lpstr>Program Metrics</vt:lpstr>
      <vt:lpstr>Total Applications by Project Type</vt:lpstr>
      <vt:lpstr>Average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CropSWAP</dc:title>
  <dc:creator>Amanda Weber</dc:creator>
  <cp:lastModifiedBy>Terese Quintanar</cp:lastModifiedBy>
  <cp:revision>3</cp:revision>
  <dcterms:created xsi:type="dcterms:W3CDTF">2024-09-24T01:53:00Z</dcterms:created>
  <dcterms:modified xsi:type="dcterms:W3CDTF">2024-10-02T14:45:04Z</dcterms:modified>
</cp:coreProperties>
</file>