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14"/>
  </p:notesMasterIdLst>
  <p:sldIdLst>
    <p:sldId id="259" r:id="rId5"/>
    <p:sldId id="265" r:id="rId6"/>
    <p:sldId id="266" r:id="rId7"/>
    <p:sldId id="281" r:id="rId8"/>
    <p:sldId id="276" r:id="rId9"/>
    <p:sldId id="280" r:id="rId10"/>
    <p:sldId id="279" r:id="rId11"/>
    <p:sldId id="27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1511F-1E49-A523-4AA2-EAA47BBB71B1}" v="11" dt="2024-01-19T18:17:54.164"/>
    <p1510:client id="{148A79A1-1FCF-376C-3BCE-BC2281161694}" v="60" dt="2024-01-18T22:27:18.673"/>
    <p1510:client id="{320DDFE6-3A71-2D2D-6F74-974948A861E7}" v="1" vWet="2" dt="2024-01-18T22:31:36.949"/>
    <p1510:client id="{E9FF9F6E-4E8F-4BC9-A8D3-98065E7DB7E5}" v="62" dt="2024-01-18T23:47:05.864"/>
    <p1510:client id="{FDE3F441-8C94-B54A-8A44-1D49B9ABEBBA}" v="240" dt="2024-01-19T19:24:28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 varScale="1">
        <p:scale>
          <a:sx n="134" d="100"/>
          <a:sy n="134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74C1-83AA-724F-8DDD-9268FE845052}" type="datetime1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6305AC6C-7EC7-5145-80FE-2B1CBC0907CB}" type="datetime1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64783D-5B4A-F741-83C6-344A72C7AC47}" type="datetime1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1/22/24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5AC6C-7EC7-5145-80FE-2B1CBC0907CB}" type="datetime1">
              <a:rPr lang="en-US" smtClean="0"/>
              <a:pPr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2E248986-3079-8847-BFAC-9AC07298F152}" type="datetime1">
              <a:rPr lang="en-US" smtClean="0"/>
              <a:t>1/22/24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1/22/24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01DC-7CC6-4F45-B2A3-7E71C06D6525}" type="datetime1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CE6FC62D-82D1-F943-B2A0-0CD620E791E5}" type="datetime1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57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760" y="1334422"/>
            <a:ext cx="8275039" cy="2484869"/>
          </a:xfrm>
        </p:spPr>
        <p:txBody>
          <a:bodyPr>
            <a:normAutofit fontScale="90000"/>
          </a:bodyPr>
          <a:lstStyle/>
          <a:p>
            <a:r>
              <a:rPr lang="en-US"/>
              <a:t>West Lilac, </a:t>
            </a:r>
            <a:br>
              <a:rPr lang="en-US"/>
            </a:br>
            <a:r>
              <a:rPr lang="en-US"/>
              <a:t>Rancho Amigos, </a:t>
            </a:r>
            <a:br>
              <a:rPr lang="en-US"/>
            </a:br>
            <a:r>
              <a:rPr lang="en-US"/>
              <a:t>Dentro De Lomas </a:t>
            </a:r>
            <a:br>
              <a:rPr lang="en-US"/>
            </a:br>
            <a:r>
              <a:rPr lang="en-US"/>
              <a:t>Pump Stations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RMWD Board of Directors Meeting </a:t>
            </a:r>
          </a:p>
          <a:p>
            <a:r>
              <a:rPr lang="en-US"/>
              <a:t>January 23, 2024</a:t>
            </a:r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 LOCATIONS (DIVISION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7067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/>
              <a:t>WEST LILAC PUMP STATION</a:t>
            </a:r>
          </a:p>
          <a:p>
            <a:pPr marL="457200" lvl="1" indent="0">
              <a:buNone/>
            </a:pPr>
            <a:r>
              <a:rPr lang="en-US" sz="2400">
                <a:latin typeface="Helvetica Light" panose="020B0403020202020204" pitchFamily="34" charset="0"/>
              </a:rPr>
              <a:t>7220 West Lilac Road, Bonsall</a:t>
            </a:r>
          </a:p>
          <a:p>
            <a:pPr marL="457200" lvl="1" indent="0">
              <a:buNone/>
            </a:pPr>
            <a:r>
              <a:rPr lang="en-US" sz="2400">
                <a:latin typeface="Helvetica Light" panose="020B0403020202020204" pitchFamily="34" charset="0"/>
              </a:rPr>
              <a:t>Ocean Breeze Ranch (near Sullivan Middle School)</a:t>
            </a:r>
          </a:p>
          <a:p>
            <a:pPr marL="0" indent="0">
              <a:buNone/>
            </a:pPr>
            <a:r>
              <a:rPr lang="en-US" sz="3200" b="1"/>
              <a:t>RANCHO AMIGOS PUMP STATION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</a:rPr>
              <a:t>31267 Rancho Amigos, Bonsall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Helvetica Light" panose="020B0403020202020204" pitchFamily="34" charset="0"/>
              </a:rPr>
              <a:t>EWM Investments (Earnest Moody’s Vineyard)</a:t>
            </a:r>
          </a:p>
          <a:p>
            <a:pPr marL="0" indent="0">
              <a:buNone/>
              <a:defRPr/>
            </a:pPr>
            <a:r>
              <a:rPr lang="en-US" sz="3200" b="1"/>
              <a:t>DENTRO DE LOMAS PUMP STATION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t-BR" sz="2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</a:rPr>
              <a:t>1990 Dentro De Lomas, Bonsall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</a:rPr>
              <a:t>Bonsall Oaks Development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E5E4-0FCA-357A-7E29-BFF7225D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1/22/24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C150-E5D4-5CC5-C750-6033A184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B6A2-8158-A442-10C1-724279E03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31EA0-EF57-921B-4336-1D24369E7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13B03-C570-AF5A-CAFC-7AC89EFCE6A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7D92-5BC2-F657-D57F-8634A778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3A405-0E41-E035-5239-E5C0B2C2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98250A-E172-E3D0-D891-1C65B3E100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FF73E7-A891-18F2-E214-417805D4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1/22/24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32C70D-37B1-7D2E-D8B9-0B888D372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5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32E15-F9C9-98D0-2B10-E3485AF9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127D-BC9E-0143-6A2B-96AC4BB3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13" y="3603443"/>
            <a:ext cx="3262045" cy="60789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RAINBOW HEIGHTS PUMP STATION PREFABRICATED PUMP STATION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07E1B-6BFC-0CAB-4E79-543319EA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blue pipe with yellow poles&#10;&#10;Description automatically generated">
            <a:extLst>
              <a:ext uri="{FF2B5EF4-FFF2-40B4-BE49-F238E27FC236}">
                <a16:creationId xmlns:a16="http://schemas.microsoft.com/office/drawing/2014/main" id="{97FA51A7-D18F-59EE-6FEA-9839C5A92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2" r="3" b="10834"/>
          <a:stretch/>
        </p:blipFill>
        <p:spPr>
          <a:xfrm rot="5400000">
            <a:off x="2467106" y="1264642"/>
            <a:ext cx="6875812" cy="4346542"/>
          </a:xfrm>
          <a:prstGeom prst="rect">
            <a:avLst/>
          </a:prstGeom>
        </p:spPr>
      </p:pic>
      <p:pic>
        <p:nvPicPr>
          <p:cNvPr id="6" name="Picture 5" descr="A large blue pipes and valves in a room&#10;&#10;Description automatically generated">
            <a:extLst>
              <a:ext uri="{FF2B5EF4-FFF2-40B4-BE49-F238E27FC236}">
                <a16:creationId xmlns:a16="http://schemas.microsoft.com/office/drawing/2014/main" id="{B980E548-8554-F09A-9186-B5E526012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33" r="-2" b="-2"/>
          <a:stretch/>
        </p:blipFill>
        <p:spPr>
          <a:xfrm rot="5400000">
            <a:off x="6691927" y="1376073"/>
            <a:ext cx="6876146" cy="412398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020777-1C70-8D20-07E5-6AE812AC895E}"/>
              </a:ext>
            </a:extLst>
          </p:cNvPr>
          <p:cNvSpPr txBox="1">
            <a:spLocks/>
          </p:cNvSpPr>
          <p:nvPr/>
        </p:nvSpPr>
        <p:spPr>
          <a:xfrm>
            <a:off x="601644" y="711992"/>
            <a:ext cx="2648183" cy="1361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/>
                </a:solidFill>
              </a:rPr>
              <a:t>PUMP STATION EXAMPLE: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7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8" y="520723"/>
            <a:ext cx="11824303" cy="60789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APPROVED </a:t>
            </a:r>
            <a:r>
              <a:rPr lang="en-US" sz="3200" kern="1200" dirty="0">
                <a:solidFill>
                  <a:srgbClr val="FFFFFF"/>
                </a:solidFill>
              </a:rPr>
              <a:t>BUDGET</a:t>
            </a:r>
            <a:endParaRPr lang="en-US" sz="3000" cap="al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1935C88-E289-1C7E-607F-489987297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2210" y="1549880"/>
            <a:ext cx="10908792" cy="46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8886F-7106-82CB-1AA7-09D01E53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5886-9239-D67F-D2AF-A3B0F279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8" y="520723"/>
            <a:ext cx="11824303" cy="607890"/>
          </a:xfrm>
        </p:spPr>
        <p:txBody>
          <a:bodyPr>
            <a:noAutofit/>
          </a:bodyPr>
          <a:lstStyle/>
          <a:p>
            <a:r>
              <a:rPr lang="en-US" sz="2800" kern="1200" dirty="0"/>
              <a:t>PRELIMINARY MIDYEAR BUDGET UPDATE</a:t>
            </a:r>
            <a:endParaRPr lang="en-US" sz="3000" cap="al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51CAC-7B27-7AE6-B981-108C516F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2FCA38-1330-16BF-4422-9DDE440369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819" y="1681859"/>
            <a:ext cx="10908792" cy="33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ABDB1-07B8-9FCE-D5C4-4C1D729F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A737-07F6-55DD-7637-1B00CE68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8" y="520723"/>
            <a:ext cx="11824303" cy="607890"/>
          </a:xfrm>
        </p:spPr>
        <p:txBody>
          <a:bodyPr>
            <a:noAutofit/>
          </a:bodyPr>
          <a:lstStyle/>
          <a:p>
            <a:r>
              <a:rPr lang="en-US" sz="3000" cap="all" dirty="0"/>
              <a:t>Construction Management (CM) Consultant Ranking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8962733-04CD-5B08-31A2-BB598F5328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4826813"/>
              </p:ext>
            </p:extLst>
          </p:nvPr>
        </p:nvGraphicFramePr>
        <p:xfrm>
          <a:off x="654908" y="1417320"/>
          <a:ext cx="1083370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268">
                  <a:extLst>
                    <a:ext uri="{9D8B030D-6E8A-4147-A177-3AD203B41FA5}">
                      <a16:colId xmlns:a16="http://schemas.microsoft.com/office/drawing/2014/main" val="370541311"/>
                    </a:ext>
                  </a:extLst>
                </a:gridCol>
                <a:gridCol w="3983283">
                  <a:extLst>
                    <a:ext uri="{9D8B030D-6E8A-4147-A177-3AD203B41FA5}">
                      <a16:colId xmlns:a16="http://schemas.microsoft.com/office/drawing/2014/main" val="3831575458"/>
                    </a:ext>
                  </a:extLst>
                </a:gridCol>
                <a:gridCol w="3333152">
                  <a:extLst>
                    <a:ext uri="{9D8B030D-6E8A-4147-A177-3AD203B41FA5}">
                      <a16:colId xmlns:a16="http://schemas.microsoft.com/office/drawing/2014/main" val="2649147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NOT TO EXCEED FEE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82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Valley Construction Management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$ 110,480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83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Arcadis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$ 477,810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93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Acrostic Construction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$ 480,000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98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MKN &amp; Associates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$ 100,084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753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PdM</a:t>
                      </a:r>
                      <a:r>
                        <a:rPr lang="en-US" sz="2400" dirty="0"/>
                        <a:t> Consulting,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$ 325,280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55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$ 895,550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405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Hoch Consulting*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$ 408,537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26796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4C189-E4DB-6111-6B86-E42F03B2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77541-1295-3073-9EED-E664100DC179}"/>
              </a:ext>
            </a:extLst>
          </p:cNvPr>
          <p:cNvSpPr txBox="1"/>
          <p:nvPr/>
        </p:nvSpPr>
        <p:spPr>
          <a:xfrm>
            <a:off x="556053" y="5768134"/>
            <a:ext cx="78275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*Per Government Code 1090, firm is disqualified from selection as they are the Engineer of Record for the project </a:t>
            </a:r>
          </a:p>
        </p:txBody>
      </p:sp>
    </p:spTree>
    <p:extLst>
      <p:ext uri="{BB962C8B-B14F-4D97-AF65-F5344CB8AC3E}">
        <p14:creationId xmlns:p14="http://schemas.microsoft.com/office/powerpoint/2010/main" val="174347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C2553-7799-16F4-04C0-9A6C30059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78AA-3796-FA81-C53D-63FE2DA4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74C97-877F-9807-FF1F-140F1AAAC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847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BOARD AWARD CONSTRUCTION CONTRACT-12/19/2023</a:t>
            </a:r>
          </a:p>
          <a:p>
            <a:pPr marL="457200" lvl="1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PACIFIC HYDROTECH CORPORATION-$5,657,500</a:t>
            </a:r>
          </a:p>
          <a:p>
            <a:pPr marL="457200" lvl="1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CONTRACT EXECUTED-01/09/2024</a:t>
            </a:r>
          </a:p>
          <a:p>
            <a:pPr marL="0" indent="0">
              <a:buNone/>
            </a:pPr>
            <a:r>
              <a:rPr lang="en-US" b="1" dirty="0"/>
              <a:t>BOARD AWARD CM AGREEMENT (Tentative) -01/23/2024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</a:rPr>
              <a:t>VALLEY CONSTRUCTION MANAGEMENT-$110,480</a:t>
            </a:r>
          </a:p>
          <a:p>
            <a:pPr marL="0" indent="0">
              <a:buNone/>
            </a:pPr>
            <a:r>
              <a:rPr lang="en-US" sz="3000" b="1" dirty="0"/>
              <a:t>PRE-CONSTRUCTION MEETING-01/31/2024</a:t>
            </a:r>
          </a:p>
          <a:p>
            <a:pPr marL="0" indent="0">
              <a:buNone/>
            </a:pPr>
            <a:r>
              <a:rPr lang="en-US" sz="3000" b="1" dirty="0"/>
              <a:t>NOTICE TO PROCEED-02/07/2024</a:t>
            </a:r>
          </a:p>
          <a:p>
            <a:pPr marL="0" indent="0">
              <a:buNone/>
            </a:pPr>
            <a:r>
              <a:rPr lang="en-US" sz="3000" b="1" dirty="0"/>
              <a:t>PUMP STATION DELIVERY-04/2024</a:t>
            </a:r>
          </a:p>
          <a:p>
            <a:pPr marL="0" indent="0">
              <a:buNone/>
            </a:pPr>
            <a:r>
              <a:rPr lang="en-US" sz="3000" b="1" dirty="0"/>
              <a:t>CONSTRUCTION COMPLETION (180 WDs)-10/2024</a:t>
            </a:r>
            <a:endParaRPr lang="en-US" sz="3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3D9A6-A47B-0B10-5E7D-D11E85AC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5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45C00D14615940935FFD8D46C53289" ma:contentTypeVersion="17" ma:contentTypeDescription="Create a new document." ma:contentTypeScope="" ma:versionID="20faeb2f8e28984ac8f46f943ce1b196">
  <xsd:schema xmlns:xsd="http://www.w3.org/2001/XMLSchema" xmlns:xs="http://www.w3.org/2001/XMLSchema" xmlns:p="http://schemas.microsoft.com/office/2006/metadata/properties" xmlns:ns1="http://schemas.microsoft.com/sharepoint/v3" xmlns:ns2="5cbe035e-0a27-493e-a0b9-3e4640fc571a" xmlns:ns3="bd8f3f84-85d4-491e-b0d0-ea38b0c6e83c" targetNamespace="http://schemas.microsoft.com/office/2006/metadata/properties" ma:root="true" ma:fieldsID="f2d888ebee2101e0cf3da88017551ced" ns1:_="" ns2:_="" ns3:_="">
    <xsd:import namespace="http://schemas.microsoft.com/sharepoint/v3"/>
    <xsd:import namespace="5cbe035e-0a27-493e-a0b9-3e4640fc571a"/>
    <xsd:import namespace="bd8f3f84-85d4-491e-b0d0-ea38b0c6e8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be035e-0a27-493e-a0b9-3e4640fc5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8c951d-bda3-4f29-b1a6-c677ceeea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f3f84-85d4-491e-b0d0-ea38b0c6e8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36e5dd-57eb-42fa-9257-a341b94ad4d0}" ma:internalName="TaxCatchAll" ma:showField="CatchAllData" ma:web="bd8f3f84-85d4-491e-b0d0-ea38b0c6e8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bd8f3f84-85d4-491e-b0d0-ea38b0c6e83c" xsi:nil="true"/>
    <_ip_UnifiedCompliancePolicyProperties xmlns="http://schemas.microsoft.com/sharepoint/v3" xsi:nil="true"/>
    <lcf76f155ced4ddcb4097134ff3c332f xmlns="5cbe035e-0a27-493e-a0b9-3e4640fc57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AD9480-4B9C-424D-954C-ABF69CB43819}">
  <ds:schemaRefs>
    <ds:schemaRef ds:uri="5cbe035e-0a27-493e-a0b9-3e4640fc571a"/>
    <ds:schemaRef ds:uri="bd8f3f84-85d4-491e-b0d0-ea38b0c6e8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2CF5793-20ED-4807-A738-0D450741599C}">
  <ds:schemaRefs>
    <ds:schemaRef ds:uri="http://schemas.microsoft.com/sharepoint/v3"/>
    <ds:schemaRef ds:uri="http://purl.org/dc/terms/"/>
    <ds:schemaRef ds:uri="http://purl.org/dc/dcmitype/"/>
    <ds:schemaRef ds:uri="http://schemas.microsoft.com/office/2006/documentManagement/types"/>
    <ds:schemaRef ds:uri="5cbe035e-0a27-493e-a0b9-3e4640fc571a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d8f3f84-85d4-491e-b0d0-ea38b0c6e83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6F6CFDA-4012-480B-A87F-77F2B3F96F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224</Words>
  <Application>Microsoft Macintosh PowerPoint</Application>
  <PresentationFormat>Widescreen</PresentationFormat>
  <Paragraphs>64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Helvetica</vt:lpstr>
      <vt:lpstr>Helvetica Light</vt:lpstr>
      <vt:lpstr>RM Connect</vt:lpstr>
      <vt:lpstr>Office Theme</vt:lpstr>
      <vt:lpstr>West Lilac,  Rancho Amigos,  Dentro De Lomas  Pump Stations Project</vt:lpstr>
      <vt:lpstr>PUMP STATION LOCATIONS (DIVISION 1)</vt:lpstr>
      <vt:lpstr>PowerPoint Presentation</vt:lpstr>
      <vt:lpstr>RAINBOW HEIGHTS PUMP STATION PREFABRICATED PUMP STATION</vt:lpstr>
      <vt:lpstr>APPROVED BUDGET</vt:lpstr>
      <vt:lpstr>PRELIMINARY MIDYEAR BUDGET UPDATE</vt:lpstr>
      <vt:lpstr>Construction Management (CM) Consultant Ranking </vt:lpstr>
      <vt:lpstr>SCHEDULE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Colette Barrow</cp:lastModifiedBy>
  <cp:revision>2</cp:revision>
  <dcterms:created xsi:type="dcterms:W3CDTF">2023-11-21T00:51:32Z</dcterms:created>
  <dcterms:modified xsi:type="dcterms:W3CDTF">2024-01-23T00:10:23Z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0x010100AD45C00D14615940935FFD8D46C53289</vt:lpwstr>
  </property>
  <property fmtid="{D5CDD505-2E9C-101B-9397-08002B2CF9AE}" pid="3" name="MediaServiceImageTags">
    <vt:lpwstr/>
  </property>
</Properties>
</file>