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48" r:id="rId1"/>
  </p:sldMasterIdLst>
  <p:notesMasterIdLst>
    <p:notesMasterId r:id="rId18"/>
  </p:notesMasterIdLst>
  <p:sldIdLst>
    <p:sldId id="259" r:id="rId2"/>
    <p:sldId id="272" r:id="rId3"/>
    <p:sldId id="271" r:id="rId4"/>
    <p:sldId id="314" r:id="rId5"/>
    <p:sldId id="318" r:id="rId6"/>
    <p:sldId id="320" r:id="rId7"/>
    <p:sldId id="278" r:id="rId8"/>
    <p:sldId id="319" r:id="rId9"/>
    <p:sldId id="279" r:id="rId10"/>
    <p:sldId id="280" r:id="rId11"/>
    <p:sldId id="281" r:id="rId12"/>
    <p:sldId id="270" r:id="rId13"/>
    <p:sldId id="295" r:id="rId14"/>
    <p:sldId id="315" r:id="rId15"/>
    <p:sldId id="322" r:id="rId16"/>
    <p:sldId id="264"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E293E03-0A5E-1EDC-7BA2-0E04136DD7A9}" name="Karleen Harp" initials="KH" userId="S::kharp@rainbowmwd.com::c37dbe31-4bdf-4b68-87b4-d2ec2d2120bb" providerId="AD"/>
  <p188:author id="{B74F024C-8B97-8C13-69F7-CC74AB18EC1B}" name="Jake Wiley" initials="JW" userId="S::jwiley@rainbowmwd.ca.gov::971435c7-3599-4c5f-9e6c-716cf03833c8" providerId="AD"/>
  <p188:author id="{FC383DAE-81F1-F27D-0E69-9B56824BEA7C}" name="Amanda Weber" initials="AW" userId="S::aweber@rainbowmwd.com::b0eca780-b977-4a41-a8f9-2109549d5f85"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1B2E5C"/>
    <a:srgbClr val="0966AF"/>
    <a:srgbClr val="97D8E9"/>
    <a:srgbClr val="F16022"/>
    <a:srgbClr val="FEBF0F"/>
    <a:srgbClr val="4FC6E0"/>
    <a:srgbClr val="204C9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039"/>
    <p:restoredTop sz="91837"/>
  </p:normalViewPr>
  <p:slideViewPr>
    <p:cSldViewPr snapToGrid="0">
      <p:cViewPr varScale="1">
        <p:scale>
          <a:sx n="96" d="100"/>
          <a:sy n="96" d="100"/>
        </p:scale>
        <p:origin x="200" y="6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8/10/relationships/authors" Target="authors.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171399-4CEA-F64B-ADAA-54B0DFF2365F}" type="datetimeFigureOut">
              <a:rPr lang="en-US" smtClean="0"/>
              <a:t>6/11/24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CA2F4D-5C1C-834B-BEFA-52EB684A702C}" type="slidenum">
              <a:rPr lang="en-US" smtClean="0"/>
              <a:t>‹#›</a:t>
            </a:fld>
            <a:endParaRPr lang="en-US" dirty="0"/>
          </a:p>
        </p:txBody>
      </p:sp>
    </p:spTree>
    <p:extLst>
      <p:ext uri="{BB962C8B-B14F-4D97-AF65-F5344CB8AC3E}">
        <p14:creationId xmlns:p14="http://schemas.microsoft.com/office/powerpoint/2010/main" val="20983382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raceroster.com/events/2024/86799/first-annual-rainbow-run"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itchFamily="2" charset="2"/>
              <a:buChar char=""/>
            </a:pPr>
            <a:endParaRPr lang="en-US" sz="1050" dirty="0">
              <a:solidFill>
                <a:srgbClr val="000000"/>
              </a:solidFill>
              <a:effectLst/>
              <a:latin typeface="Arial" panose="020B0604020202020204" pitchFamily="34" charset="0"/>
              <a:ea typeface="Times New Roman" panose="02020603050405020304" pitchFamily="18" charset="0"/>
            </a:endParaRPr>
          </a:p>
          <a:p>
            <a:pPr marL="342900" marR="0" lvl="0" indent="-342900">
              <a:lnSpc>
                <a:spcPct val="107000"/>
              </a:lnSpc>
              <a:spcBef>
                <a:spcPts val="0"/>
              </a:spcBef>
              <a:spcAft>
                <a:spcPts val="0"/>
              </a:spcAft>
              <a:buFont typeface="Symbol" pitchFamily="2" charset="2"/>
              <a:buChar char=""/>
            </a:pPr>
            <a:r>
              <a:rPr lang="en-US" sz="1050" dirty="0">
                <a:solidFill>
                  <a:srgbClr val="000000"/>
                </a:solidFill>
                <a:effectLst/>
                <a:latin typeface="Arial" panose="020B0604020202020204" pitchFamily="34" charset="0"/>
                <a:ea typeface="Times New Roman" panose="02020603050405020304" pitchFamily="18" charset="0"/>
              </a:rPr>
              <a:t>Regional </a:t>
            </a:r>
            <a:r>
              <a:rPr lang="en-US" sz="1050" dirty="0" err="1">
                <a:solidFill>
                  <a:srgbClr val="000000"/>
                </a:solidFill>
                <a:effectLst/>
                <a:latin typeface="Arial" panose="020B0604020202020204" pitchFamily="34" charset="0"/>
                <a:ea typeface="Times New Roman" panose="02020603050405020304" pitchFamily="18" charset="0"/>
              </a:rPr>
              <a:t>CropSWAP</a:t>
            </a:r>
            <a:r>
              <a:rPr lang="en-US" sz="1050" dirty="0">
                <a:solidFill>
                  <a:srgbClr val="000000"/>
                </a:solidFill>
                <a:effectLst/>
                <a:latin typeface="Arial" panose="020B0604020202020204" pitchFamily="34" charset="0"/>
                <a:ea typeface="Times New Roman" panose="02020603050405020304" pitchFamily="18" charset="0"/>
              </a:rPr>
              <a:t> Program launched on April 29 and a total of 35 applications have been submitted by Rainbow Water customers.</a:t>
            </a:r>
          </a:p>
          <a:p>
            <a:pPr marL="342900" marR="0" lvl="0" indent="-342900">
              <a:lnSpc>
                <a:spcPct val="107000"/>
              </a:lnSpc>
              <a:spcBef>
                <a:spcPts val="0"/>
              </a:spcBef>
              <a:spcAft>
                <a:spcPts val="0"/>
              </a:spcAft>
              <a:buFont typeface="Symbol" pitchFamily="2" charset="2"/>
              <a:buChar char=""/>
            </a:pPr>
            <a:r>
              <a:rPr lang="en-US" sz="1050" dirty="0">
                <a:solidFill>
                  <a:srgbClr val="000000"/>
                </a:solidFill>
                <a:effectLst/>
                <a:latin typeface="Arial" panose="020B0604020202020204" pitchFamily="34" charset="0"/>
                <a:ea typeface="Times New Roman" panose="02020603050405020304" pitchFamily="18" charset="0"/>
              </a:rPr>
              <a:t>Push best management practice information out with Rancho Water</a:t>
            </a:r>
            <a:endParaRPr lang="en-US" sz="1200" dirty="0">
              <a:effectLst/>
              <a:latin typeface="Times New Roman" panose="02020603050405020304" pitchFamily="18" charset="0"/>
              <a:ea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050" dirty="0">
                <a:solidFill>
                  <a:srgbClr val="000000"/>
                </a:solidFill>
                <a:effectLst/>
                <a:latin typeface="Arial" panose="020B0604020202020204" pitchFamily="34" charset="0"/>
                <a:ea typeface="Times New Roman" panose="02020603050405020304" pitchFamily="18" charset="0"/>
              </a:rPr>
              <a:t>Rainbow Water is leading in largest participation among the Regional Partners.</a:t>
            </a:r>
            <a:endParaRPr lang="en-US" sz="1200" dirty="0">
              <a:effectLst/>
              <a:latin typeface="Times New Roman" panose="02020603050405020304" pitchFamily="18" charset="0"/>
              <a:ea typeface="Times New Roman" panose="02020603050405020304" pitchFamily="18" charset="0"/>
            </a:endParaRPr>
          </a:p>
          <a:p>
            <a:pPr marL="342900" marR="0" lvl="0" indent="-342900">
              <a:lnSpc>
                <a:spcPct val="107000"/>
              </a:lnSpc>
              <a:spcBef>
                <a:spcPts val="0"/>
              </a:spcBef>
              <a:spcAft>
                <a:spcPts val="0"/>
              </a:spcAft>
              <a:buFont typeface="Symbol" pitchFamily="2" charset="2"/>
              <a:buChar char=""/>
            </a:pPr>
            <a:r>
              <a:rPr lang="en-US" sz="1050" dirty="0">
                <a:solidFill>
                  <a:srgbClr val="000000"/>
                </a:solidFill>
                <a:effectLst/>
                <a:latin typeface="Arial" panose="020B0604020202020204" pitchFamily="34" charset="0"/>
                <a:ea typeface="Times New Roman" panose="02020603050405020304" pitchFamily="18" charset="0"/>
              </a:rPr>
              <a:t>A campaign to inform customers included: direct mail postcard to all agriculture customers over 1 acre; email to customers on interest list; letter mailed to interest list; press release in Village News; website page; and May newsletter article.</a:t>
            </a:r>
            <a:endParaRPr lang="en-US" sz="1200" dirty="0">
              <a:effectLst/>
              <a:latin typeface="Times New Roman" panose="02020603050405020304" pitchFamily="18" charset="0"/>
              <a:ea typeface="Times New Roman" panose="02020603050405020304" pitchFamily="18" charset="0"/>
            </a:endParaRPr>
          </a:p>
          <a:p>
            <a:pPr marL="342900" marR="0" lvl="0" indent="-342900">
              <a:lnSpc>
                <a:spcPct val="107000"/>
              </a:lnSpc>
              <a:spcBef>
                <a:spcPts val="0"/>
              </a:spcBef>
              <a:spcAft>
                <a:spcPts val="0"/>
              </a:spcAft>
              <a:buFont typeface="Symbol" pitchFamily="2" charset="2"/>
              <a:buChar char=""/>
            </a:pPr>
            <a:r>
              <a:rPr lang="en-US" sz="1050" dirty="0">
                <a:solidFill>
                  <a:srgbClr val="000000"/>
                </a:solidFill>
                <a:effectLst/>
                <a:latin typeface="Arial" panose="020B0604020202020204" pitchFamily="34" charset="0"/>
                <a:ea typeface="Times New Roman" panose="02020603050405020304" pitchFamily="18" charset="0"/>
              </a:rPr>
              <a:t>Currently projects are under review pending inspection and approval with Rancho Water’s project administrators.</a:t>
            </a:r>
            <a:endParaRPr lang="en-US" sz="1200" dirty="0">
              <a:effectLst/>
              <a:latin typeface="Times New Roman" panose="02020603050405020304" pitchFamily="18" charset="0"/>
              <a:ea typeface="Times New Roman" panose="02020603050405020304" pitchFamily="18" charset="0"/>
            </a:endParaRPr>
          </a:p>
          <a:p>
            <a:pPr marL="342900" marR="0" lvl="0" indent="-342900">
              <a:lnSpc>
                <a:spcPct val="107000"/>
              </a:lnSpc>
              <a:spcBef>
                <a:spcPts val="0"/>
              </a:spcBef>
              <a:spcAft>
                <a:spcPts val="0"/>
              </a:spcAft>
              <a:buFont typeface="Symbol" pitchFamily="2" charset="2"/>
              <a:buChar char=""/>
            </a:pPr>
            <a:r>
              <a:rPr lang="en-US" sz="1050" dirty="0">
                <a:solidFill>
                  <a:srgbClr val="000000"/>
                </a:solidFill>
                <a:effectLst/>
                <a:latin typeface="Arial" panose="020B0604020202020204" pitchFamily="34" charset="0"/>
                <a:ea typeface="Times New Roman" panose="02020603050405020304" pitchFamily="18" charset="0"/>
              </a:rPr>
              <a:t>Rainbow Water is set to exceed the allotted $200k budget and begin to use the shared funding pool.</a:t>
            </a:r>
            <a:endParaRPr lang="en-US" sz="1200" dirty="0">
              <a:effectLst/>
              <a:latin typeface="Times New Roman" panose="02020603050405020304" pitchFamily="18" charset="0"/>
              <a:ea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050" dirty="0">
                <a:solidFill>
                  <a:srgbClr val="000000"/>
                </a:solidFill>
                <a:effectLst/>
                <a:latin typeface="Arial" panose="020B0604020202020204" pitchFamily="34" charset="0"/>
                <a:ea typeface="Times New Roman" panose="02020603050405020304" pitchFamily="18" charset="0"/>
              </a:rPr>
              <a:t>The top applications by project type: avocado rootstock, crop rejuvenation, and crop conversion.</a:t>
            </a:r>
            <a:endParaRPr lang="en-US" sz="12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C7CA2F4D-5C1C-834B-BEFA-52EB684A702C}" type="slidenum">
              <a:rPr lang="en-US" smtClean="0"/>
              <a:t>3</a:t>
            </a:fld>
            <a:endParaRPr lang="en-US" dirty="0"/>
          </a:p>
        </p:txBody>
      </p:sp>
    </p:spTree>
    <p:extLst>
      <p:ext uri="{BB962C8B-B14F-4D97-AF65-F5344CB8AC3E}">
        <p14:creationId xmlns:p14="http://schemas.microsoft.com/office/powerpoint/2010/main" val="8565465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212121"/>
                </a:solidFill>
                <a:effectLst/>
                <a:latin typeface="Aptos" panose="020B0004020202020204" pitchFamily="34" charset="0"/>
              </a:rPr>
              <a:t> Rainbow is by far leading the pack in terms of number of applicants. As of last week, Rainbow had a total of 8 applications submitted. Currently no project has been approved as they are going through the inspection process, but projects should start seeing approval within the week. Right now, if the current number of applicants are approved, Rainbow will exceed their allotted $200k budget and start to dip into the shared funding pool. </a:t>
            </a:r>
            <a:endParaRPr lang="en-US" dirty="0"/>
          </a:p>
        </p:txBody>
      </p:sp>
      <p:sp>
        <p:nvSpPr>
          <p:cNvPr id="4" name="Slide Number Placeholder 3"/>
          <p:cNvSpPr>
            <a:spLocks noGrp="1"/>
          </p:cNvSpPr>
          <p:nvPr>
            <p:ph type="sldNum" sz="quarter" idx="5"/>
          </p:nvPr>
        </p:nvSpPr>
        <p:spPr/>
        <p:txBody>
          <a:bodyPr/>
          <a:lstStyle/>
          <a:p>
            <a:fld id="{C7CA2F4D-5C1C-834B-BEFA-52EB684A702C}" type="slidenum">
              <a:rPr lang="en-US" smtClean="0"/>
              <a:t>4</a:t>
            </a:fld>
            <a:endParaRPr lang="en-US" dirty="0"/>
          </a:p>
        </p:txBody>
      </p:sp>
    </p:spTree>
    <p:extLst>
      <p:ext uri="{BB962C8B-B14F-4D97-AF65-F5344CB8AC3E}">
        <p14:creationId xmlns:p14="http://schemas.microsoft.com/office/powerpoint/2010/main" val="6721538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212121"/>
                </a:solidFill>
                <a:effectLst/>
                <a:latin typeface="Aptos" panose="020B0004020202020204" pitchFamily="34" charset="0"/>
              </a:rPr>
              <a:t> Rainbow is by far leading the pack in terms of number of applicants. As of last week, Rainbow had a total of 8 applications submitted. Currently no project has been approved as they are going through the inspection process, but projects should start seeing approval within the week. Right now, if the current number of applicants are approved, Rainbow will exceed their allotted $200k budget and start to dip into the shared funding pool. </a:t>
            </a:r>
            <a:endParaRPr lang="en-US" dirty="0"/>
          </a:p>
        </p:txBody>
      </p:sp>
      <p:sp>
        <p:nvSpPr>
          <p:cNvPr id="4" name="Slide Number Placeholder 3"/>
          <p:cNvSpPr>
            <a:spLocks noGrp="1"/>
          </p:cNvSpPr>
          <p:nvPr>
            <p:ph type="sldNum" sz="quarter" idx="5"/>
          </p:nvPr>
        </p:nvSpPr>
        <p:spPr/>
        <p:txBody>
          <a:bodyPr/>
          <a:lstStyle/>
          <a:p>
            <a:fld id="{C7CA2F4D-5C1C-834B-BEFA-52EB684A702C}" type="slidenum">
              <a:rPr lang="en-US" smtClean="0"/>
              <a:t>5</a:t>
            </a:fld>
            <a:endParaRPr lang="en-US" dirty="0"/>
          </a:p>
        </p:txBody>
      </p:sp>
    </p:spTree>
    <p:extLst>
      <p:ext uri="{BB962C8B-B14F-4D97-AF65-F5344CB8AC3E}">
        <p14:creationId xmlns:p14="http://schemas.microsoft.com/office/powerpoint/2010/main" val="10426488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D2D33"/>
                </a:solidFill>
                <a:effectLst/>
                <a:highlight>
                  <a:srgbClr val="FFFFFF"/>
                </a:highlight>
                <a:latin typeface="Open Sans" panose="020B0606030504020204" pitchFamily="34" charset="0"/>
              </a:rPr>
              <a:t>At </a:t>
            </a:r>
            <a:r>
              <a:rPr lang="en-US" b="0" i="0" dirty="0" err="1">
                <a:solidFill>
                  <a:srgbClr val="2D2D33"/>
                </a:solidFill>
                <a:effectLst/>
                <a:highlight>
                  <a:srgbClr val="FFFFFF"/>
                </a:highlight>
                <a:latin typeface="Open Sans" panose="020B0606030504020204" pitchFamily="34" charset="0"/>
              </a:rPr>
              <a:t>Vallecitos</a:t>
            </a:r>
            <a:r>
              <a:rPr lang="en-US" b="0" i="0" dirty="0">
                <a:solidFill>
                  <a:srgbClr val="2D2D33"/>
                </a:solidFill>
                <a:effectLst/>
                <a:highlight>
                  <a:srgbClr val="FFFFFF"/>
                </a:highlight>
                <a:latin typeface="Open Sans" panose="020B0606030504020204" pitchFamily="34" charset="0"/>
              </a:rPr>
              <a:t> Elementary we are on a mission to encourage healthier habits in our students, families, and communities! During this fun event we hope to mix fun and movement with Rainbow and Fallbrook community vendors.</a:t>
            </a:r>
          </a:p>
          <a:p>
            <a:pPr algn="l"/>
            <a:r>
              <a:rPr lang="en-US" b="0" i="0" u="none" strike="noStrike" dirty="0">
                <a:solidFill>
                  <a:srgbClr val="0078D7"/>
                </a:solidFill>
                <a:effectLst/>
                <a:latin typeface="Georgia" panose="02040502050405020303" pitchFamily="18" charset="0"/>
                <a:hlinkClick r:id="rId3" tooltip="https://raceroster.com/events/2024/86799/first-annual-rainbow-run"/>
              </a:rPr>
              <a:t>https://raceroster.com/events/2024/86799/first-annual-rainbow-run</a:t>
            </a:r>
            <a:br>
              <a:rPr lang="en-US" b="0" i="0" u="none" strike="noStrike" dirty="0">
                <a:solidFill>
                  <a:srgbClr val="212121"/>
                </a:solidFill>
                <a:effectLst/>
                <a:latin typeface="Georgia" panose="02040502050405020303" pitchFamily="18" charset="0"/>
              </a:rPr>
            </a:br>
            <a:endParaRPr lang="en-US" b="0" i="0" u="none" strike="noStrike" dirty="0">
              <a:solidFill>
                <a:srgbClr val="212121"/>
              </a:solidFill>
              <a:effectLst/>
              <a:latin typeface="Georgia" panose="02040502050405020303" pitchFamily="18" charset="0"/>
            </a:endParaRPr>
          </a:p>
          <a:p>
            <a:pPr algn="l"/>
            <a:r>
              <a:rPr lang="en-US" b="0" i="0" u="none" strike="noStrike" dirty="0">
                <a:solidFill>
                  <a:srgbClr val="212121"/>
                </a:solidFill>
                <a:effectLst/>
                <a:latin typeface="Georgia" panose="02040502050405020303" pitchFamily="18" charset="0"/>
              </a:rPr>
              <a:t>Promo Code: WATER24</a:t>
            </a:r>
          </a:p>
          <a:p>
            <a:pPr algn="ctr"/>
            <a:endParaRPr lang="en-US" b="0" i="0" dirty="0">
              <a:solidFill>
                <a:srgbClr val="2D2D33"/>
              </a:solidFill>
              <a:effectLst/>
              <a:highlight>
                <a:srgbClr val="FFFFFF"/>
              </a:highlight>
              <a:latin typeface="Open Sans" panose="020B0606030504020204" pitchFamily="34" charset="0"/>
            </a:endParaRPr>
          </a:p>
          <a:p>
            <a:br>
              <a:rPr lang="en-US" dirty="0"/>
            </a:br>
            <a:endParaRPr lang="en-US" dirty="0"/>
          </a:p>
        </p:txBody>
      </p:sp>
      <p:sp>
        <p:nvSpPr>
          <p:cNvPr id="4" name="Slide Number Placeholder 3"/>
          <p:cNvSpPr>
            <a:spLocks noGrp="1"/>
          </p:cNvSpPr>
          <p:nvPr>
            <p:ph type="sldNum" sz="quarter" idx="5"/>
          </p:nvPr>
        </p:nvSpPr>
        <p:spPr/>
        <p:txBody>
          <a:bodyPr/>
          <a:lstStyle/>
          <a:p>
            <a:fld id="{C7CA2F4D-5C1C-834B-BEFA-52EB684A702C}" type="slidenum">
              <a:rPr lang="en-US" smtClean="0"/>
              <a:t>7</a:t>
            </a:fld>
            <a:endParaRPr lang="en-US" dirty="0"/>
          </a:p>
        </p:txBody>
      </p:sp>
    </p:spTree>
    <p:extLst>
      <p:ext uri="{BB962C8B-B14F-4D97-AF65-F5344CB8AC3E}">
        <p14:creationId xmlns:p14="http://schemas.microsoft.com/office/powerpoint/2010/main" val="1249751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CA2F4D-5C1C-834B-BEFA-52EB684A702C}" type="slidenum">
              <a:rPr lang="en-US" smtClean="0"/>
              <a:t>9</a:t>
            </a:fld>
            <a:endParaRPr lang="en-US" dirty="0"/>
          </a:p>
        </p:txBody>
      </p:sp>
    </p:spTree>
    <p:extLst>
      <p:ext uri="{BB962C8B-B14F-4D97-AF65-F5344CB8AC3E}">
        <p14:creationId xmlns:p14="http://schemas.microsoft.com/office/powerpoint/2010/main" val="27209914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CropSWAP</a:t>
            </a:r>
            <a:r>
              <a:rPr lang="en-US" dirty="0"/>
              <a:t> </a:t>
            </a:r>
            <a:r>
              <a:rPr lang="en-US" b="0" i="0" dirty="0">
                <a:solidFill>
                  <a:srgbClr val="0F111D"/>
                </a:solidFill>
                <a:effectLst/>
                <a:highlight>
                  <a:srgbClr val="FFFFFF"/>
                </a:highlight>
                <a:latin typeface="Roboto" panose="020F0502020204030204" pitchFamily="34" charset="0"/>
              </a:rPr>
              <a:t>Enhance water efficiency on one or more irrigated acres through equipment upgrades such as soil moisture sensors, best management practices with mulching and cover crops.</a:t>
            </a:r>
            <a:endParaRPr lang="en-US" dirty="0"/>
          </a:p>
        </p:txBody>
      </p:sp>
      <p:sp>
        <p:nvSpPr>
          <p:cNvPr id="4" name="Slide Number Placeholder 3"/>
          <p:cNvSpPr>
            <a:spLocks noGrp="1"/>
          </p:cNvSpPr>
          <p:nvPr>
            <p:ph type="sldNum" sz="quarter" idx="5"/>
          </p:nvPr>
        </p:nvSpPr>
        <p:spPr/>
        <p:txBody>
          <a:bodyPr/>
          <a:lstStyle/>
          <a:p>
            <a:fld id="{C7CA2F4D-5C1C-834B-BEFA-52EB684A702C}" type="slidenum">
              <a:rPr lang="en-US" smtClean="0"/>
              <a:t>10</a:t>
            </a:fld>
            <a:endParaRPr lang="en-US" dirty="0"/>
          </a:p>
        </p:txBody>
      </p:sp>
    </p:spTree>
    <p:extLst>
      <p:ext uri="{BB962C8B-B14F-4D97-AF65-F5344CB8AC3E}">
        <p14:creationId xmlns:p14="http://schemas.microsoft.com/office/powerpoint/2010/main" val="31119001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CA2F4D-5C1C-834B-BEFA-52EB684A702C}" type="slidenum">
              <a:rPr lang="en-US" smtClean="0"/>
              <a:t>12</a:t>
            </a:fld>
            <a:endParaRPr lang="en-US" dirty="0"/>
          </a:p>
        </p:txBody>
      </p:sp>
    </p:spTree>
    <p:extLst>
      <p:ext uri="{BB962C8B-B14F-4D97-AF65-F5344CB8AC3E}">
        <p14:creationId xmlns:p14="http://schemas.microsoft.com/office/powerpoint/2010/main" val="35763762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ffectLst/>
              <a:latin typeface="Arial Narrow" panose="020B0604020202020204" pitchFamily="34" charset="0"/>
            </a:endParaRPr>
          </a:p>
        </p:txBody>
      </p:sp>
      <p:sp>
        <p:nvSpPr>
          <p:cNvPr id="4" name="Slide Number Placeholder 3"/>
          <p:cNvSpPr>
            <a:spLocks noGrp="1"/>
          </p:cNvSpPr>
          <p:nvPr>
            <p:ph type="sldNum" sz="quarter" idx="5"/>
          </p:nvPr>
        </p:nvSpPr>
        <p:spPr/>
        <p:txBody>
          <a:bodyPr/>
          <a:lstStyle/>
          <a:p>
            <a:fld id="{C7CA2F4D-5C1C-834B-BEFA-52EB684A702C}" type="slidenum">
              <a:rPr lang="en-US" smtClean="0"/>
              <a:t>13</a:t>
            </a:fld>
            <a:endParaRPr lang="en-US" dirty="0"/>
          </a:p>
        </p:txBody>
      </p:sp>
    </p:spTree>
    <p:extLst>
      <p:ext uri="{BB962C8B-B14F-4D97-AF65-F5344CB8AC3E}">
        <p14:creationId xmlns:p14="http://schemas.microsoft.com/office/powerpoint/2010/main" val="37888508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10C6138-4F1C-B547-FF9F-43C23101FD89}"/>
              </a:ext>
            </a:extLst>
          </p:cNvPr>
          <p:cNvSpPr/>
          <p:nvPr userDrawn="1"/>
        </p:nvSpPr>
        <p:spPr>
          <a:xfrm>
            <a:off x="-6066" y="0"/>
            <a:ext cx="12323572" cy="6858000"/>
          </a:xfrm>
          <a:prstGeom prst="rect">
            <a:avLst/>
          </a:prstGeom>
          <a:gradFill flip="none" rotWithShape="1">
            <a:gsLst>
              <a:gs pos="30000">
                <a:srgbClr val="0966AF">
                  <a:alpha val="84244"/>
                </a:srgbClr>
              </a:gs>
              <a:gs pos="92000">
                <a:schemeClr val="bg1"/>
              </a:gs>
              <a:gs pos="73000">
                <a:srgbClr val="97D8E9">
                  <a:alpha val="42409"/>
                </a:srgbClr>
              </a:gs>
              <a:gs pos="4000">
                <a:srgbClr val="204C90">
                  <a:lumMod val="100000"/>
                </a:srgb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sp>
        <p:nvSpPr>
          <p:cNvPr id="2" name="Title 1">
            <a:extLst>
              <a:ext uri="{FF2B5EF4-FFF2-40B4-BE49-F238E27FC236}">
                <a16:creationId xmlns:a16="http://schemas.microsoft.com/office/drawing/2014/main" id="{1BAFF06F-2190-A605-D21D-F371A0D5DB4A}"/>
              </a:ext>
            </a:extLst>
          </p:cNvPr>
          <p:cNvSpPr>
            <a:spLocks noGrp="1"/>
          </p:cNvSpPr>
          <p:nvPr>
            <p:ph type="ctrTitle" hasCustomPrompt="1"/>
          </p:nvPr>
        </p:nvSpPr>
        <p:spPr>
          <a:xfrm>
            <a:off x="823913" y="997981"/>
            <a:ext cx="6666099" cy="2387600"/>
          </a:xfrm>
        </p:spPr>
        <p:txBody>
          <a:bodyPr anchor="b">
            <a:noAutofit/>
          </a:bodyPr>
          <a:lstStyle>
            <a:lvl1pPr algn="l">
              <a:defRPr sz="6000" b="1" i="0">
                <a:solidFill>
                  <a:schemeClr val="bg1"/>
                </a:solidFill>
                <a:latin typeface="Helvetica" pitchFamily="2" charset="0"/>
              </a:defRPr>
            </a:lvl1pPr>
          </a:lstStyle>
          <a:p>
            <a:r>
              <a:rPr lang="en-US" dirty="0"/>
              <a:t>Click to edit title style</a:t>
            </a:r>
          </a:p>
        </p:txBody>
      </p:sp>
      <p:sp>
        <p:nvSpPr>
          <p:cNvPr id="4" name="Date Placeholder 3">
            <a:extLst>
              <a:ext uri="{FF2B5EF4-FFF2-40B4-BE49-F238E27FC236}">
                <a16:creationId xmlns:a16="http://schemas.microsoft.com/office/drawing/2014/main" id="{082C7A02-17FB-4744-C320-2BD4F2607389}"/>
              </a:ext>
            </a:extLst>
          </p:cNvPr>
          <p:cNvSpPr>
            <a:spLocks noGrp="1"/>
          </p:cNvSpPr>
          <p:nvPr>
            <p:ph type="dt" sz="half" idx="10"/>
          </p:nvPr>
        </p:nvSpPr>
        <p:spPr>
          <a:xfrm>
            <a:off x="838200" y="6348535"/>
            <a:ext cx="2743200" cy="365125"/>
          </a:xfrm>
        </p:spPr>
        <p:txBody>
          <a:bodyPr/>
          <a:lstStyle/>
          <a:p>
            <a:fld id="{995F338A-136C-B34F-ACDB-415D35B73F89}" type="datetime1">
              <a:rPr lang="en-US" smtClean="0"/>
              <a:t>6/11/24</a:t>
            </a:fld>
            <a:endParaRPr lang="en-US" dirty="0"/>
          </a:p>
        </p:txBody>
      </p:sp>
      <p:sp>
        <p:nvSpPr>
          <p:cNvPr id="5" name="Footer Placeholder 4">
            <a:extLst>
              <a:ext uri="{FF2B5EF4-FFF2-40B4-BE49-F238E27FC236}">
                <a16:creationId xmlns:a16="http://schemas.microsoft.com/office/drawing/2014/main" id="{7A84D2E7-A35F-8C89-C36E-EB7C80EBC686}"/>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3571D46A-C403-A7D8-869D-A80A30B9AC12}"/>
              </a:ext>
            </a:extLst>
          </p:cNvPr>
          <p:cNvSpPr>
            <a:spLocks noGrp="1"/>
          </p:cNvSpPr>
          <p:nvPr>
            <p:ph type="sldNum" sz="quarter" idx="12"/>
          </p:nvPr>
        </p:nvSpPr>
        <p:spPr/>
        <p:txBody>
          <a:bodyPr/>
          <a:lstStyle/>
          <a:p>
            <a:fld id="{71B073CA-E1DB-6646-8627-B9A066EC1A46}" type="slidenum">
              <a:rPr lang="en-US" smtClean="0"/>
              <a:t>‹#›</a:t>
            </a:fld>
            <a:endParaRPr lang="en-US" dirty="0"/>
          </a:p>
        </p:txBody>
      </p:sp>
      <p:pic>
        <p:nvPicPr>
          <p:cNvPr id="10" name="Picture 9" descr="A logo with a sun and waves&#10;&#10;Description automatically generated">
            <a:extLst>
              <a:ext uri="{FF2B5EF4-FFF2-40B4-BE49-F238E27FC236}">
                <a16:creationId xmlns:a16="http://schemas.microsoft.com/office/drawing/2014/main" id="{37834BAB-8B32-86AD-EA59-DF54324ADE35}"/>
              </a:ext>
            </a:extLst>
          </p:cNvPr>
          <p:cNvPicPr>
            <a:picLocks noChangeAspect="1"/>
          </p:cNvPicPr>
          <p:nvPr userDrawn="1"/>
        </p:nvPicPr>
        <p:blipFill>
          <a:blip r:embed="rId2"/>
          <a:stretch>
            <a:fillRect/>
          </a:stretch>
        </p:blipFill>
        <p:spPr>
          <a:xfrm>
            <a:off x="8319991" y="4292553"/>
            <a:ext cx="3328577" cy="1902044"/>
          </a:xfrm>
          <a:prstGeom prst="rect">
            <a:avLst/>
          </a:prstGeom>
        </p:spPr>
      </p:pic>
      <p:cxnSp>
        <p:nvCxnSpPr>
          <p:cNvPr id="9" name="Straight Connector 8">
            <a:extLst>
              <a:ext uri="{FF2B5EF4-FFF2-40B4-BE49-F238E27FC236}">
                <a16:creationId xmlns:a16="http://schemas.microsoft.com/office/drawing/2014/main" id="{ECE1F118-421A-CA40-513E-DF516D9EA5B1}"/>
              </a:ext>
            </a:extLst>
          </p:cNvPr>
          <p:cNvCxnSpPr>
            <a:cxnSpLocks/>
          </p:cNvCxnSpPr>
          <p:nvPr userDrawn="1"/>
        </p:nvCxnSpPr>
        <p:spPr>
          <a:xfrm>
            <a:off x="838200" y="3372134"/>
            <a:ext cx="6651812" cy="0"/>
          </a:xfrm>
          <a:prstGeom prst="line">
            <a:avLst/>
          </a:prstGeom>
          <a:ln w="25400">
            <a:gradFill>
              <a:gsLst>
                <a:gs pos="13000">
                  <a:srgbClr val="FFC000"/>
                </a:gs>
                <a:gs pos="100000">
                  <a:srgbClr val="F16022"/>
                </a:gs>
              </a:gsLst>
              <a:lin ang="5400000" scaled="1"/>
            </a:gra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7E974C75-2A2B-16BD-1E96-4834378B8800}"/>
              </a:ext>
            </a:extLst>
          </p:cNvPr>
          <p:cNvSpPr>
            <a:spLocks noGrp="1"/>
          </p:cNvSpPr>
          <p:nvPr>
            <p:ph type="subTitle" idx="1"/>
          </p:nvPr>
        </p:nvSpPr>
        <p:spPr>
          <a:xfrm>
            <a:off x="823913" y="3477656"/>
            <a:ext cx="6666099" cy="1655762"/>
          </a:xfrm>
        </p:spPr>
        <p:txBody>
          <a:bodyPr/>
          <a:lstStyle>
            <a:lvl1pPr marL="0" indent="0" algn="l">
              <a:buNone/>
              <a:defRPr sz="2400">
                <a:solidFill>
                  <a:srgbClr val="0966A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5504000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lide 6">
    <p:spTree>
      <p:nvGrpSpPr>
        <p:cNvPr id="1" name=""/>
        <p:cNvGrpSpPr/>
        <p:nvPr/>
      </p:nvGrpSpPr>
      <p:grpSpPr>
        <a:xfrm>
          <a:off x="0" y="0"/>
          <a:ext cx="0" cy="0"/>
          <a:chOff x="0" y="0"/>
          <a:chExt cx="0" cy="0"/>
        </a:xfrm>
      </p:grpSpPr>
      <p:sp>
        <p:nvSpPr>
          <p:cNvPr id="6" name="Round Single Corner Rectangle 5">
            <a:extLst>
              <a:ext uri="{FF2B5EF4-FFF2-40B4-BE49-F238E27FC236}">
                <a16:creationId xmlns:a16="http://schemas.microsoft.com/office/drawing/2014/main" id="{C9C126FC-C15A-113C-E470-0EB41E330AF2}"/>
              </a:ext>
            </a:extLst>
          </p:cNvPr>
          <p:cNvSpPr/>
          <p:nvPr userDrawn="1"/>
        </p:nvSpPr>
        <p:spPr>
          <a:xfrm>
            <a:off x="0" y="365125"/>
            <a:ext cx="11711354" cy="1147152"/>
          </a:xfrm>
          <a:prstGeom prst="round1Rect">
            <a:avLst/>
          </a:prstGeom>
          <a:gradFill>
            <a:gsLst>
              <a:gs pos="62000">
                <a:srgbClr val="0966AF">
                  <a:alpha val="84244"/>
                </a:srgbClr>
              </a:gs>
              <a:gs pos="92000">
                <a:srgbClr val="97D8E9">
                  <a:alpha val="42409"/>
                </a:srgbClr>
              </a:gs>
              <a:gs pos="22000">
                <a:srgbClr val="204C90">
                  <a:lumMod val="10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28E154F-548C-B0B2-B215-0C5E762D1572}"/>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4381FC7F-FF33-8B49-D70A-80CAFE80050E}"/>
              </a:ext>
            </a:extLst>
          </p:cNvPr>
          <p:cNvSpPr>
            <a:spLocks noGrp="1"/>
          </p:cNvSpPr>
          <p:nvPr>
            <p:ph type="dt" sz="half" idx="10"/>
          </p:nvPr>
        </p:nvSpPr>
        <p:spPr/>
        <p:txBody>
          <a:bodyPr/>
          <a:lstStyle/>
          <a:p>
            <a:fld id="{2A9074C1-83AA-724F-8DDD-9268FE845052}" type="datetime1">
              <a:rPr lang="en-US" smtClean="0"/>
              <a:t>6/11/24</a:t>
            </a:fld>
            <a:endParaRPr lang="en-US" dirty="0"/>
          </a:p>
        </p:txBody>
      </p:sp>
      <p:sp>
        <p:nvSpPr>
          <p:cNvPr id="5" name="Slide Number Placeholder 4">
            <a:extLst>
              <a:ext uri="{FF2B5EF4-FFF2-40B4-BE49-F238E27FC236}">
                <a16:creationId xmlns:a16="http://schemas.microsoft.com/office/drawing/2014/main" id="{0D6D31F0-B895-70F0-EE7A-5650FB77D4E6}"/>
              </a:ext>
            </a:extLst>
          </p:cNvPr>
          <p:cNvSpPr>
            <a:spLocks noGrp="1"/>
          </p:cNvSpPr>
          <p:nvPr>
            <p:ph type="sldNum" sz="quarter" idx="12"/>
          </p:nvPr>
        </p:nvSpPr>
        <p:spPr/>
        <p:txBody>
          <a:bodyPr/>
          <a:lstStyle/>
          <a:p>
            <a:fld id="{71B073CA-E1DB-6646-8627-B9A066EC1A46}" type="slidenum">
              <a:rPr lang="en-US" smtClean="0"/>
              <a:t>‹#›</a:t>
            </a:fld>
            <a:endParaRPr lang="en-US" dirty="0"/>
          </a:p>
        </p:txBody>
      </p:sp>
      <p:sp>
        <p:nvSpPr>
          <p:cNvPr id="7" name="Content Placeholder 2">
            <a:extLst>
              <a:ext uri="{FF2B5EF4-FFF2-40B4-BE49-F238E27FC236}">
                <a16:creationId xmlns:a16="http://schemas.microsoft.com/office/drawing/2014/main" id="{75527EF1-7351-3F7D-E505-9DEE773BCC63}"/>
              </a:ext>
            </a:extLst>
          </p:cNvPr>
          <p:cNvSpPr>
            <a:spLocks noGrp="1"/>
          </p:cNvSpPr>
          <p:nvPr>
            <p:ph idx="1"/>
          </p:nvPr>
        </p:nvSpPr>
        <p:spPr>
          <a:xfrm>
            <a:off x="838200" y="18256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2E23572A-E778-79D4-3347-436AEC59081B}"/>
              </a:ext>
            </a:extLst>
          </p:cNvPr>
          <p:cNvPicPr>
            <a:picLocks noChangeAspect="1"/>
          </p:cNvPicPr>
          <p:nvPr userDrawn="1"/>
        </p:nvPicPr>
        <p:blipFill rotWithShape="1">
          <a:blip r:embed="rId2">
            <a:alphaModFix amt="38000"/>
          </a:blip>
          <a:srcRect l="-144" r="40633"/>
          <a:stretch/>
        </p:blipFill>
        <p:spPr>
          <a:xfrm>
            <a:off x="9155430" y="5636799"/>
            <a:ext cx="3036570" cy="1065805"/>
          </a:xfrm>
          <a:prstGeom prst="rect">
            <a:avLst/>
          </a:prstGeom>
        </p:spPr>
      </p:pic>
      <p:sp>
        <p:nvSpPr>
          <p:cNvPr id="8" name="Footer Placeholder 5">
            <a:extLst>
              <a:ext uri="{FF2B5EF4-FFF2-40B4-BE49-F238E27FC236}">
                <a16:creationId xmlns:a16="http://schemas.microsoft.com/office/drawing/2014/main" id="{E1CAB7F1-D9CD-920A-D3EC-141A3971A8E1}"/>
              </a:ext>
            </a:extLst>
          </p:cNvPr>
          <p:cNvSpPr>
            <a:spLocks noGrp="1"/>
          </p:cNvSpPr>
          <p:nvPr>
            <p:ph type="ftr" sz="quarter" idx="11"/>
          </p:nvPr>
        </p:nvSpPr>
        <p:spPr>
          <a:xfrm>
            <a:off x="5181600" y="6531417"/>
            <a:ext cx="6172200" cy="184742"/>
          </a:xfrm>
        </p:spPr>
        <p:txBody>
          <a:bodyPr/>
          <a:lstStyle/>
          <a:p>
            <a:r>
              <a:rPr lang="en-US" dirty="0"/>
              <a:t>COMMUNICATIONS &amp; CUSTOMER SERVICE COMMITTEE MEETING</a:t>
            </a:r>
          </a:p>
          <a:p>
            <a:endParaRPr lang="en-US" dirty="0"/>
          </a:p>
        </p:txBody>
      </p:sp>
    </p:spTree>
    <p:extLst>
      <p:ext uri="{BB962C8B-B14F-4D97-AF65-F5344CB8AC3E}">
        <p14:creationId xmlns:p14="http://schemas.microsoft.com/office/powerpoint/2010/main" val="1055223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lide 6">
    <p:spTree>
      <p:nvGrpSpPr>
        <p:cNvPr id="1" name=""/>
        <p:cNvGrpSpPr/>
        <p:nvPr/>
      </p:nvGrpSpPr>
      <p:grpSpPr>
        <a:xfrm>
          <a:off x="0" y="0"/>
          <a:ext cx="0" cy="0"/>
          <a:chOff x="0" y="0"/>
          <a:chExt cx="0" cy="0"/>
        </a:xfrm>
      </p:grpSpPr>
      <p:sp>
        <p:nvSpPr>
          <p:cNvPr id="6" name="Round Single Corner Rectangle 5">
            <a:extLst>
              <a:ext uri="{FF2B5EF4-FFF2-40B4-BE49-F238E27FC236}">
                <a16:creationId xmlns:a16="http://schemas.microsoft.com/office/drawing/2014/main" id="{C9C126FC-C15A-113C-E470-0EB41E330AF2}"/>
              </a:ext>
            </a:extLst>
          </p:cNvPr>
          <p:cNvSpPr/>
          <p:nvPr userDrawn="1"/>
        </p:nvSpPr>
        <p:spPr>
          <a:xfrm>
            <a:off x="0" y="365125"/>
            <a:ext cx="11711354" cy="1147152"/>
          </a:xfrm>
          <a:prstGeom prst="round1Rect">
            <a:avLst/>
          </a:prstGeom>
          <a:gradFill>
            <a:gsLst>
              <a:gs pos="62000">
                <a:srgbClr val="0966AF">
                  <a:alpha val="84244"/>
                </a:srgbClr>
              </a:gs>
              <a:gs pos="92000">
                <a:srgbClr val="97D8E9">
                  <a:alpha val="42409"/>
                </a:srgbClr>
              </a:gs>
              <a:gs pos="22000">
                <a:srgbClr val="204C90">
                  <a:lumMod val="10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28E154F-548C-B0B2-B215-0C5E762D1572}"/>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5" name="Slide Number Placeholder 4">
            <a:extLst>
              <a:ext uri="{FF2B5EF4-FFF2-40B4-BE49-F238E27FC236}">
                <a16:creationId xmlns:a16="http://schemas.microsoft.com/office/drawing/2014/main" id="{0D6D31F0-B895-70F0-EE7A-5650FB77D4E6}"/>
              </a:ext>
            </a:extLst>
          </p:cNvPr>
          <p:cNvSpPr>
            <a:spLocks noGrp="1"/>
          </p:cNvSpPr>
          <p:nvPr>
            <p:ph type="sldNum" sz="quarter" idx="12"/>
          </p:nvPr>
        </p:nvSpPr>
        <p:spPr/>
        <p:txBody>
          <a:bodyPr/>
          <a:lstStyle/>
          <a:p>
            <a:fld id="{71B073CA-E1DB-6646-8627-B9A066EC1A46}" type="slidenum">
              <a:rPr lang="en-US" smtClean="0"/>
              <a:t>‹#›</a:t>
            </a:fld>
            <a:endParaRPr lang="en-US" dirty="0"/>
          </a:p>
        </p:txBody>
      </p:sp>
      <p:sp>
        <p:nvSpPr>
          <p:cNvPr id="7" name="Content Placeholder 2">
            <a:extLst>
              <a:ext uri="{FF2B5EF4-FFF2-40B4-BE49-F238E27FC236}">
                <a16:creationId xmlns:a16="http://schemas.microsoft.com/office/drawing/2014/main" id="{75527EF1-7351-3F7D-E505-9DEE773BCC63}"/>
              </a:ext>
            </a:extLst>
          </p:cNvPr>
          <p:cNvSpPr>
            <a:spLocks noGrp="1"/>
          </p:cNvSpPr>
          <p:nvPr>
            <p:ph idx="1"/>
          </p:nvPr>
        </p:nvSpPr>
        <p:spPr>
          <a:xfrm>
            <a:off x="838200" y="18256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5">
            <a:extLst>
              <a:ext uri="{FF2B5EF4-FFF2-40B4-BE49-F238E27FC236}">
                <a16:creationId xmlns:a16="http://schemas.microsoft.com/office/drawing/2014/main" id="{E1CAB7F1-D9CD-920A-D3EC-141A3971A8E1}"/>
              </a:ext>
            </a:extLst>
          </p:cNvPr>
          <p:cNvSpPr>
            <a:spLocks noGrp="1"/>
          </p:cNvSpPr>
          <p:nvPr>
            <p:ph type="ftr" sz="quarter" idx="11"/>
          </p:nvPr>
        </p:nvSpPr>
        <p:spPr>
          <a:xfrm>
            <a:off x="5181600" y="6531417"/>
            <a:ext cx="6172200" cy="184742"/>
          </a:xfrm>
        </p:spPr>
        <p:txBody>
          <a:bodyPr/>
          <a:lstStyle/>
          <a:p>
            <a:r>
              <a:rPr lang="en-US" dirty="0"/>
              <a:t>COMMUNICATIONS &amp; CUSTOMER SERVICE COMMITTEE MEETING</a:t>
            </a:r>
          </a:p>
          <a:p>
            <a:endParaRPr lang="en-US" dirty="0"/>
          </a:p>
        </p:txBody>
      </p:sp>
    </p:spTree>
    <p:extLst>
      <p:ext uri="{BB962C8B-B14F-4D97-AF65-F5344CB8AC3E}">
        <p14:creationId xmlns:p14="http://schemas.microsoft.com/office/powerpoint/2010/main" val="580942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lide 7">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F78C70D-67B1-8E65-69EC-736D7C5A2731}"/>
              </a:ext>
            </a:extLst>
          </p:cNvPr>
          <p:cNvSpPr>
            <a:spLocks noGrp="1"/>
          </p:cNvSpPr>
          <p:nvPr>
            <p:ph type="pic" idx="1"/>
          </p:nvPr>
        </p:nvSpPr>
        <p:spPr>
          <a:xfrm>
            <a:off x="0" y="0"/>
            <a:ext cx="7162800"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8" name="Round Single Corner Rectangle 7">
            <a:extLst>
              <a:ext uri="{FF2B5EF4-FFF2-40B4-BE49-F238E27FC236}">
                <a16:creationId xmlns:a16="http://schemas.microsoft.com/office/drawing/2014/main" id="{B262A401-AD5B-0CE6-E386-2258158E0935}"/>
              </a:ext>
            </a:extLst>
          </p:cNvPr>
          <p:cNvSpPr/>
          <p:nvPr userDrawn="1"/>
        </p:nvSpPr>
        <p:spPr>
          <a:xfrm rot="10800000">
            <a:off x="6742906" y="0"/>
            <a:ext cx="5449094" cy="6356350"/>
          </a:xfrm>
          <a:prstGeom prst="round1Rect">
            <a:avLst/>
          </a:prstGeom>
          <a:gradFill>
            <a:gsLst>
              <a:gs pos="31000">
                <a:srgbClr val="0966AF">
                  <a:alpha val="84244"/>
                </a:srgbClr>
              </a:gs>
              <a:gs pos="92000">
                <a:srgbClr val="97D8E9">
                  <a:alpha val="42409"/>
                </a:srgbClr>
              </a:gs>
              <a:gs pos="4000">
                <a:srgbClr val="204C90">
                  <a:lumMod val="10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a:extLst>
              <a:ext uri="{FF2B5EF4-FFF2-40B4-BE49-F238E27FC236}">
                <a16:creationId xmlns:a16="http://schemas.microsoft.com/office/drawing/2014/main" id="{4CF88AEB-29D0-A15E-1C6A-F928CB5849C0}"/>
              </a:ext>
            </a:extLst>
          </p:cNvPr>
          <p:cNvSpPr>
            <a:spLocks noGrp="1"/>
          </p:cNvSpPr>
          <p:nvPr>
            <p:ph type="body" sz="half" idx="2"/>
          </p:nvPr>
        </p:nvSpPr>
        <p:spPr>
          <a:xfrm>
            <a:off x="7254341" y="2069690"/>
            <a:ext cx="4099460" cy="3999321"/>
          </a:xfrm>
        </p:spPr>
        <p:txBody>
          <a:bodyPr/>
          <a:lstStyle>
            <a:lvl1pPr marL="0" indent="0">
              <a:buNone/>
              <a:defRPr sz="1600">
                <a:solidFill>
                  <a:srgbClr val="1B2E5C"/>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9DFEA6EC-AB82-F49D-DD8F-E94A8EF39FB1}"/>
              </a:ext>
            </a:extLst>
          </p:cNvPr>
          <p:cNvSpPr>
            <a:spLocks noGrp="1"/>
          </p:cNvSpPr>
          <p:nvPr>
            <p:ph type="dt" sz="half" idx="10"/>
          </p:nvPr>
        </p:nvSpPr>
        <p:spPr>
          <a:xfrm>
            <a:off x="572294" y="6361236"/>
            <a:ext cx="2743200" cy="365125"/>
          </a:xfrm>
        </p:spPr>
        <p:txBody>
          <a:bodyPr/>
          <a:lstStyle/>
          <a:p>
            <a:fld id="{6305AC6C-7EC7-5145-80FE-2B1CBC0907CB}" type="datetime1">
              <a:rPr lang="en-US" smtClean="0"/>
              <a:t>6/11/24</a:t>
            </a:fld>
            <a:endParaRPr lang="en-US" dirty="0"/>
          </a:p>
        </p:txBody>
      </p:sp>
      <p:sp>
        <p:nvSpPr>
          <p:cNvPr id="7" name="Slide Number Placeholder 6">
            <a:extLst>
              <a:ext uri="{FF2B5EF4-FFF2-40B4-BE49-F238E27FC236}">
                <a16:creationId xmlns:a16="http://schemas.microsoft.com/office/drawing/2014/main" id="{74454DE5-D21F-D3A3-87F9-06308CF8D164}"/>
              </a:ext>
            </a:extLst>
          </p:cNvPr>
          <p:cNvSpPr>
            <a:spLocks noGrp="1"/>
          </p:cNvSpPr>
          <p:nvPr>
            <p:ph type="sldNum" sz="quarter" idx="12"/>
          </p:nvPr>
        </p:nvSpPr>
        <p:spPr/>
        <p:txBody>
          <a:bodyPr/>
          <a:lstStyle/>
          <a:p>
            <a:fld id="{71B073CA-E1DB-6646-8627-B9A066EC1A46}" type="slidenum">
              <a:rPr lang="en-US" smtClean="0"/>
              <a:t>‹#›</a:t>
            </a:fld>
            <a:endParaRPr lang="en-US" dirty="0"/>
          </a:p>
        </p:txBody>
      </p:sp>
      <p:sp>
        <p:nvSpPr>
          <p:cNvPr id="10" name="Title 1">
            <a:extLst>
              <a:ext uri="{FF2B5EF4-FFF2-40B4-BE49-F238E27FC236}">
                <a16:creationId xmlns:a16="http://schemas.microsoft.com/office/drawing/2014/main" id="{8F9FB64F-F795-FFC4-DBCC-6DF3771DBA5C}"/>
              </a:ext>
            </a:extLst>
          </p:cNvPr>
          <p:cNvSpPr>
            <a:spLocks noGrp="1"/>
          </p:cNvSpPr>
          <p:nvPr>
            <p:ph type="title" hasCustomPrompt="1"/>
          </p:nvPr>
        </p:nvSpPr>
        <p:spPr>
          <a:xfrm>
            <a:off x="7254340" y="817002"/>
            <a:ext cx="4099460" cy="1054252"/>
          </a:xfrm>
        </p:spPr>
        <p:txBody>
          <a:bodyPr anchor="b"/>
          <a:lstStyle>
            <a:lvl1pPr>
              <a:defRPr sz="3200">
                <a:solidFill>
                  <a:schemeClr val="bg1"/>
                </a:solidFill>
              </a:defRPr>
            </a:lvl1pPr>
          </a:lstStyle>
          <a:p>
            <a:r>
              <a:rPr lang="en-US" dirty="0"/>
              <a:t>Click to edit title style</a:t>
            </a:r>
          </a:p>
        </p:txBody>
      </p:sp>
      <p:cxnSp>
        <p:nvCxnSpPr>
          <p:cNvPr id="11" name="Straight Connector 10">
            <a:extLst>
              <a:ext uri="{FF2B5EF4-FFF2-40B4-BE49-F238E27FC236}">
                <a16:creationId xmlns:a16="http://schemas.microsoft.com/office/drawing/2014/main" id="{61BE6760-D43D-DE7F-E777-57DFE552314D}"/>
              </a:ext>
            </a:extLst>
          </p:cNvPr>
          <p:cNvCxnSpPr>
            <a:cxnSpLocks/>
          </p:cNvCxnSpPr>
          <p:nvPr userDrawn="1"/>
        </p:nvCxnSpPr>
        <p:spPr>
          <a:xfrm flipV="1">
            <a:off x="7254340" y="1868271"/>
            <a:ext cx="4099460" cy="2982"/>
          </a:xfrm>
          <a:prstGeom prst="line">
            <a:avLst/>
          </a:prstGeom>
          <a:ln w="25400">
            <a:gradFill>
              <a:gsLst>
                <a:gs pos="13000">
                  <a:srgbClr val="FFC000"/>
                </a:gs>
                <a:gs pos="100000">
                  <a:srgbClr val="F16022"/>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766B53FB-915C-E92B-8330-F11889DAA262}"/>
              </a:ext>
            </a:extLst>
          </p:cNvPr>
          <p:cNvPicPr>
            <a:picLocks noChangeAspect="1"/>
          </p:cNvPicPr>
          <p:nvPr userDrawn="1"/>
        </p:nvPicPr>
        <p:blipFill rotWithShape="1">
          <a:blip r:embed="rId2">
            <a:alphaModFix amt="38000"/>
          </a:blip>
          <a:srcRect l="-144" r="40633"/>
          <a:stretch/>
        </p:blipFill>
        <p:spPr>
          <a:xfrm>
            <a:off x="9155430" y="5254030"/>
            <a:ext cx="3036570" cy="1065805"/>
          </a:xfrm>
          <a:prstGeom prst="rect">
            <a:avLst/>
          </a:prstGeom>
        </p:spPr>
      </p:pic>
      <p:sp>
        <p:nvSpPr>
          <p:cNvPr id="2" name="Footer Placeholder 5">
            <a:extLst>
              <a:ext uri="{FF2B5EF4-FFF2-40B4-BE49-F238E27FC236}">
                <a16:creationId xmlns:a16="http://schemas.microsoft.com/office/drawing/2014/main" id="{623FD6C1-BA5C-C0FE-4909-24D1CE55A00F}"/>
              </a:ext>
            </a:extLst>
          </p:cNvPr>
          <p:cNvSpPr>
            <a:spLocks noGrp="1"/>
          </p:cNvSpPr>
          <p:nvPr>
            <p:ph type="ftr" sz="quarter" idx="11"/>
          </p:nvPr>
        </p:nvSpPr>
        <p:spPr>
          <a:xfrm>
            <a:off x="5181600" y="6531417"/>
            <a:ext cx="6172200" cy="184742"/>
          </a:xfrm>
        </p:spPr>
        <p:txBody>
          <a:bodyPr/>
          <a:lstStyle/>
          <a:p>
            <a:r>
              <a:rPr lang="en-US" dirty="0"/>
              <a:t>COMMUNICATIONS &amp; CUSTOMER SERVICE COMMITTEE MEETING</a:t>
            </a:r>
          </a:p>
          <a:p>
            <a:endParaRPr lang="en-US" dirty="0"/>
          </a:p>
        </p:txBody>
      </p:sp>
    </p:spTree>
    <p:extLst>
      <p:ext uri="{BB962C8B-B14F-4D97-AF65-F5344CB8AC3E}">
        <p14:creationId xmlns:p14="http://schemas.microsoft.com/office/powerpoint/2010/main" val="9584263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8389FC0-5D5A-3651-138D-C26B422DE045}"/>
              </a:ext>
            </a:extLst>
          </p:cNvPr>
          <p:cNvSpPr/>
          <p:nvPr userDrawn="1"/>
        </p:nvSpPr>
        <p:spPr>
          <a:xfrm rot="10800000">
            <a:off x="-6066" y="0"/>
            <a:ext cx="12296678" cy="6858000"/>
          </a:xfrm>
          <a:prstGeom prst="rect">
            <a:avLst/>
          </a:prstGeom>
          <a:gradFill flip="none" rotWithShape="1">
            <a:gsLst>
              <a:gs pos="30000">
                <a:srgbClr val="0966AF">
                  <a:alpha val="84244"/>
                </a:srgbClr>
              </a:gs>
              <a:gs pos="92000">
                <a:schemeClr val="bg1"/>
              </a:gs>
              <a:gs pos="73000">
                <a:srgbClr val="97D8E9">
                  <a:alpha val="42409"/>
                </a:srgbClr>
              </a:gs>
              <a:gs pos="4000">
                <a:srgbClr val="204C90">
                  <a:lumMod val="100000"/>
                </a:srgb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sp>
        <p:nvSpPr>
          <p:cNvPr id="2" name="Date Placeholder 1">
            <a:extLst>
              <a:ext uri="{FF2B5EF4-FFF2-40B4-BE49-F238E27FC236}">
                <a16:creationId xmlns:a16="http://schemas.microsoft.com/office/drawing/2014/main" id="{309BACE2-825C-4E86-B2A8-68309F29E454}"/>
              </a:ext>
            </a:extLst>
          </p:cNvPr>
          <p:cNvSpPr>
            <a:spLocks noGrp="1"/>
          </p:cNvSpPr>
          <p:nvPr>
            <p:ph type="dt" sz="half" idx="10"/>
          </p:nvPr>
        </p:nvSpPr>
        <p:spPr/>
        <p:txBody>
          <a:bodyPr/>
          <a:lstStyle>
            <a:lvl1pPr>
              <a:defRPr>
                <a:solidFill>
                  <a:schemeClr val="bg1"/>
                </a:solidFill>
              </a:defRPr>
            </a:lvl1pPr>
          </a:lstStyle>
          <a:p>
            <a:fld id="{9E64783D-5B4A-F741-83C6-344A72C7AC47}" type="datetime1">
              <a:rPr lang="en-US" smtClean="0"/>
              <a:t>6/11/24</a:t>
            </a:fld>
            <a:endParaRPr lang="en-US" dirty="0"/>
          </a:p>
        </p:txBody>
      </p:sp>
      <p:sp>
        <p:nvSpPr>
          <p:cNvPr id="4" name="Slide Number Placeholder 3">
            <a:extLst>
              <a:ext uri="{FF2B5EF4-FFF2-40B4-BE49-F238E27FC236}">
                <a16:creationId xmlns:a16="http://schemas.microsoft.com/office/drawing/2014/main" id="{6B913925-BA6C-82AE-CFF6-B86C83EF8425}"/>
              </a:ext>
            </a:extLst>
          </p:cNvPr>
          <p:cNvSpPr>
            <a:spLocks noGrp="1"/>
          </p:cNvSpPr>
          <p:nvPr>
            <p:ph type="sldNum" sz="quarter" idx="12"/>
          </p:nvPr>
        </p:nvSpPr>
        <p:spPr/>
        <p:txBody>
          <a:bodyPr/>
          <a:lstStyle>
            <a:lvl1pPr>
              <a:defRPr>
                <a:solidFill>
                  <a:schemeClr val="bg1"/>
                </a:solidFill>
              </a:defRPr>
            </a:lvl1pPr>
          </a:lstStyle>
          <a:p>
            <a:fld id="{71B073CA-E1DB-6646-8627-B9A066EC1A46}" type="slidenum">
              <a:rPr lang="en-US" smtClean="0"/>
              <a:pPr/>
              <a:t>‹#›</a:t>
            </a:fld>
            <a:endParaRPr lang="en-US" dirty="0"/>
          </a:p>
        </p:txBody>
      </p:sp>
      <p:sp>
        <p:nvSpPr>
          <p:cNvPr id="7" name="Title 1">
            <a:extLst>
              <a:ext uri="{FF2B5EF4-FFF2-40B4-BE49-F238E27FC236}">
                <a16:creationId xmlns:a16="http://schemas.microsoft.com/office/drawing/2014/main" id="{2E17C329-285A-512B-B1FE-9DD10EC3D637}"/>
              </a:ext>
            </a:extLst>
          </p:cNvPr>
          <p:cNvSpPr>
            <a:spLocks noGrp="1"/>
          </p:cNvSpPr>
          <p:nvPr>
            <p:ph type="title" hasCustomPrompt="1"/>
          </p:nvPr>
        </p:nvSpPr>
        <p:spPr>
          <a:xfrm>
            <a:off x="884473" y="3652870"/>
            <a:ext cx="10515600" cy="607890"/>
          </a:xfrm>
        </p:spPr>
        <p:txBody>
          <a:bodyPr/>
          <a:lstStyle>
            <a:lvl1pPr algn="ctr">
              <a:defRPr>
                <a:solidFill>
                  <a:schemeClr val="bg1"/>
                </a:solidFill>
              </a:defRPr>
            </a:lvl1pPr>
          </a:lstStyle>
          <a:p>
            <a:r>
              <a:rPr lang="en-US" dirty="0"/>
              <a:t>Click to edit title style</a:t>
            </a:r>
          </a:p>
        </p:txBody>
      </p:sp>
      <p:pic>
        <p:nvPicPr>
          <p:cNvPr id="5" name="Picture 4" descr="A logo with a sun and waves&#10;&#10;Description automatically generated">
            <a:extLst>
              <a:ext uri="{FF2B5EF4-FFF2-40B4-BE49-F238E27FC236}">
                <a16:creationId xmlns:a16="http://schemas.microsoft.com/office/drawing/2014/main" id="{8EFA0F9A-E681-975C-8095-D69833ABAC92}"/>
              </a:ext>
            </a:extLst>
          </p:cNvPr>
          <p:cNvPicPr>
            <a:picLocks noChangeAspect="1"/>
          </p:cNvPicPr>
          <p:nvPr userDrawn="1"/>
        </p:nvPicPr>
        <p:blipFill>
          <a:blip r:embed="rId2"/>
          <a:stretch>
            <a:fillRect/>
          </a:stretch>
        </p:blipFill>
        <p:spPr>
          <a:xfrm>
            <a:off x="3455232" y="464597"/>
            <a:ext cx="4947678" cy="2827244"/>
          </a:xfrm>
          <a:prstGeom prst="rect">
            <a:avLst/>
          </a:prstGeom>
        </p:spPr>
      </p:pic>
      <p:sp>
        <p:nvSpPr>
          <p:cNvPr id="6" name="Footer Placeholder 5">
            <a:extLst>
              <a:ext uri="{FF2B5EF4-FFF2-40B4-BE49-F238E27FC236}">
                <a16:creationId xmlns:a16="http://schemas.microsoft.com/office/drawing/2014/main" id="{27C844DF-C450-C075-C007-2BCB048E19D5}"/>
              </a:ext>
            </a:extLst>
          </p:cNvPr>
          <p:cNvSpPr>
            <a:spLocks noGrp="1"/>
          </p:cNvSpPr>
          <p:nvPr>
            <p:ph type="ftr" sz="quarter" idx="11"/>
          </p:nvPr>
        </p:nvSpPr>
        <p:spPr>
          <a:xfrm>
            <a:off x="5181600" y="6531417"/>
            <a:ext cx="6172200" cy="184742"/>
          </a:xfrm>
        </p:spPr>
        <p:txBody>
          <a:bodyPr/>
          <a:lstStyle>
            <a:lvl1pPr>
              <a:defRPr>
                <a:solidFill>
                  <a:schemeClr val="bg1"/>
                </a:solidFill>
              </a:defRPr>
            </a:lvl1pPr>
          </a:lstStyle>
          <a:p>
            <a:r>
              <a:rPr lang="en-US" dirty="0"/>
              <a:t>COMMUNICATIONS &amp; CUSTOMER SERVICE COMMITTEE MEETING</a:t>
            </a:r>
          </a:p>
          <a:p>
            <a:endParaRPr lang="en-US" dirty="0"/>
          </a:p>
        </p:txBody>
      </p:sp>
    </p:spTree>
    <p:extLst>
      <p:ext uri="{BB962C8B-B14F-4D97-AF65-F5344CB8AC3E}">
        <p14:creationId xmlns:p14="http://schemas.microsoft.com/office/powerpoint/2010/main" val="1906855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lide 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E97D370-1644-EA20-36B0-0F576613D1DE}"/>
              </a:ext>
            </a:extLst>
          </p:cNvPr>
          <p:cNvSpPr/>
          <p:nvPr userDrawn="1"/>
        </p:nvSpPr>
        <p:spPr>
          <a:xfrm>
            <a:off x="-6066" y="-1"/>
            <a:ext cx="12198066" cy="3106271"/>
          </a:xfrm>
          <a:prstGeom prst="rect">
            <a:avLst/>
          </a:prstGeom>
          <a:gradFill flip="none" rotWithShape="1">
            <a:gsLst>
              <a:gs pos="33000">
                <a:srgbClr val="0966AF">
                  <a:alpha val="84244"/>
                </a:srgbClr>
              </a:gs>
              <a:gs pos="84000">
                <a:schemeClr val="bg1"/>
              </a:gs>
              <a:gs pos="56000">
                <a:srgbClr val="97D8E9">
                  <a:alpha val="42409"/>
                </a:srgbClr>
              </a:gs>
              <a:gs pos="8000">
                <a:srgbClr val="204C90">
                  <a:lumMod val="100000"/>
                </a:srgb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sp>
        <p:nvSpPr>
          <p:cNvPr id="2" name="Title 1">
            <a:extLst>
              <a:ext uri="{FF2B5EF4-FFF2-40B4-BE49-F238E27FC236}">
                <a16:creationId xmlns:a16="http://schemas.microsoft.com/office/drawing/2014/main" id="{14458D5F-E17A-719B-FD1E-2D4E10B2E492}"/>
              </a:ext>
            </a:extLst>
          </p:cNvPr>
          <p:cNvSpPr>
            <a:spLocks noGrp="1"/>
          </p:cNvSpPr>
          <p:nvPr>
            <p:ph type="title" hasCustomPrompt="1"/>
          </p:nvPr>
        </p:nvSpPr>
        <p:spPr/>
        <p:txBody>
          <a:bodyPr/>
          <a:lstStyle>
            <a:lvl1pPr>
              <a:defRPr>
                <a:solidFill>
                  <a:schemeClr val="bg1"/>
                </a:solidFill>
              </a:defRPr>
            </a:lvl1pPr>
          </a:lstStyle>
          <a:p>
            <a:r>
              <a:rPr lang="en-US" dirty="0"/>
              <a:t>Click to edit title style</a:t>
            </a:r>
          </a:p>
        </p:txBody>
      </p:sp>
      <p:sp>
        <p:nvSpPr>
          <p:cNvPr id="3" name="Content Placeholder 2">
            <a:extLst>
              <a:ext uri="{FF2B5EF4-FFF2-40B4-BE49-F238E27FC236}">
                <a16:creationId xmlns:a16="http://schemas.microsoft.com/office/drawing/2014/main" id="{D47CC692-A0C9-EB4B-8A51-124CEDACFF55}"/>
              </a:ext>
            </a:extLst>
          </p:cNvPr>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A442E0C2-7856-2959-8B03-40C27CA5943E}"/>
              </a:ext>
            </a:extLst>
          </p:cNvPr>
          <p:cNvSpPr>
            <a:spLocks noGrp="1"/>
          </p:cNvSpPr>
          <p:nvPr>
            <p:ph type="dt" sz="half" idx="10"/>
          </p:nvPr>
        </p:nvSpPr>
        <p:spPr/>
        <p:txBody>
          <a:bodyPr/>
          <a:lstStyle/>
          <a:p>
            <a:fld id="{714D6B88-87BA-2641-8BAF-C8FCD863772D}" type="datetime1">
              <a:rPr lang="en-US" smtClean="0"/>
              <a:t>6/11/24</a:t>
            </a:fld>
            <a:endParaRPr lang="en-US" dirty="0"/>
          </a:p>
        </p:txBody>
      </p:sp>
      <p:sp>
        <p:nvSpPr>
          <p:cNvPr id="6" name="Footer Placeholder 5">
            <a:extLst>
              <a:ext uri="{FF2B5EF4-FFF2-40B4-BE49-F238E27FC236}">
                <a16:creationId xmlns:a16="http://schemas.microsoft.com/office/drawing/2014/main" id="{1F88FC86-C04E-47A8-1A10-DB6B90BC926F}"/>
              </a:ext>
            </a:extLst>
          </p:cNvPr>
          <p:cNvSpPr>
            <a:spLocks noGrp="1"/>
          </p:cNvSpPr>
          <p:nvPr>
            <p:ph type="ftr" sz="quarter" idx="11"/>
          </p:nvPr>
        </p:nvSpPr>
        <p:spPr>
          <a:xfrm>
            <a:off x="5181600" y="6531417"/>
            <a:ext cx="6172200" cy="184742"/>
          </a:xfrm>
        </p:spPr>
        <p:txBody>
          <a:bodyPr/>
          <a:lstStyle/>
          <a:p>
            <a:r>
              <a:rPr lang="en-US" dirty="0"/>
              <a:t>COMMUNICATIONS &amp; CUSTOMER SERVICE COMMITTEE MEETING</a:t>
            </a:r>
          </a:p>
          <a:p>
            <a:endParaRPr lang="en-US" dirty="0"/>
          </a:p>
        </p:txBody>
      </p:sp>
      <p:sp>
        <p:nvSpPr>
          <p:cNvPr id="7" name="Slide Number Placeholder 6">
            <a:extLst>
              <a:ext uri="{FF2B5EF4-FFF2-40B4-BE49-F238E27FC236}">
                <a16:creationId xmlns:a16="http://schemas.microsoft.com/office/drawing/2014/main" id="{19BC8479-224A-930F-4886-0851C9BB6C84}"/>
              </a:ext>
            </a:extLst>
          </p:cNvPr>
          <p:cNvSpPr>
            <a:spLocks noGrp="1"/>
          </p:cNvSpPr>
          <p:nvPr>
            <p:ph type="sldNum" sz="quarter" idx="12"/>
          </p:nvPr>
        </p:nvSpPr>
        <p:spPr/>
        <p:txBody>
          <a:bodyPr/>
          <a:lstStyle/>
          <a:p>
            <a:fld id="{71B073CA-E1DB-6646-8627-B9A066EC1A46}" type="slidenum">
              <a:rPr lang="en-US" smtClean="0"/>
              <a:t>‹#›</a:t>
            </a:fld>
            <a:endParaRPr lang="en-US" dirty="0"/>
          </a:p>
        </p:txBody>
      </p:sp>
      <p:cxnSp>
        <p:nvCxnSpPr>
          <p:cNvPr id="10" name="Straight Connector 9">
            <a:extLst>
              <a:ext uri="{FF2B5EF4-FFF2-40B4-BE49-F238E27FC236}">
                <a16:creationId xmlns:a16="http://schemas.microsoft.com/office/drawing/2014/main" id="{B5E63AF7-0B64-23FF-EF8D-8905A327FFCA}"/>
              </a:ext>
            </a:extLst>
          </p:cNvPr>
          <p:cNvCxnSpPr>
            <a:cxnSpLocks/>
          </p:cNvCxnSpPr>
          <p:nvPr userDrawn="1"/>
        </p:nvCxnSpPr>
        <p:spPr>
          <a:xfrm>
            <a:off x="846994" y="1288927"/>
            <a:ext cx="10506806" cy="0"/>
          </a:xfrm>
          <a:prstGeom prst="line">
            <a:avLst/>
          </a:prstGeom>
          <a:ln w="25400">
            <a:gradFill>
              <a:gsLst>
                <a:gs pos="13000">
                  <a:srgbClr val="FFC000"/>
                </a:gs>
                <a:gs pos="100000">
                  <a:srgbClr val="F16022"/>
                </a:gs>
              </a:gsLst>
              <a:lin ang="5400000" scaled="1"/>
            </a:gradFill>
          </a:ln>
        </p:spPr>
        <p:style>
          <a:lnRef idx="1">
            <a:schemeClr val="accent1"/>
          </a:lnRef>
          <a:fillRef idx="0">
            <a:schemeClr val="accent1"/>
          </a:fillRef>
          <a:effectRef idx="0">
            <a:schemeClr val="accent1"/>
          </a:effectRef>
          <a:fontRef idx="minor">
            <a:schemeClr val="tx1"/>
          </a:fontRef>
        </p:style>
      </p:cxnSp>
      <p:sp>
        <p:nvSpPr>
          <p:cNvPr id="12" name="Picture Placeholder 2">
            <a:extLst>
              <a:ext uri="{FF2B5EF4-FFF2-40B4-BE49-F238E27FC236}">
                <a16:creationId xmlns:a16="http://schemas.microsoft.com/office/drawing/2014/main" id="{81BF62DD-D18D-625A-62BB-E5807DE77EFF}"/>
              </a:ext>
            </a:extLst>
          </p:cNvPr>
          <p:cNvSpPr>
            <a:spLocks noGrp="1"/>
          </p:cNvSpPr>
          <p:nvPr>
            <p:ph type="pic" idx="14"/>
          </p:nvPr>
        </p:nvSpPr>
        <p:spPr>
          <a:xfrm>
            <a:off x="6560718" y="1817738"/>
            <a:ext cx="5631282" cy="43513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pic>
        <p:nvPicPr>
          <p:cNvPr id="11" name="Picture 10">
            <a:extLst>
              <a:ext uri="{FF2B5EF4-FFF2-40B4-BE49-F238E27FC236}">
                <a16:creationId xmlns:a16="http://schemas.microsoft.com/office/drawing/2014/main" id="{6A6E7DA9-3501-A5D8-8B2B-3A144215A705}"/>
              </a:ext>
            </a:extLst>
          </p:cNvPr>
          <p:cNvPicPr>
            <a:picLocks noChangeAspect="1"/>
          </p:cNvPicPr>
          <p:nvPr userDrawn="1"/>
        </p:nvPicPr>
        <p:blipFill rotWithShape="1">
          <a:blip r:embed="rId2"/>
          <a:srcRect l="3303" r="32792"/>
          <a:stretch/>
        </p:blipFill>
        <p:spPr>
          <a:xfrm>
            <a:off x="8931166" y="223122"/>
            <a:ext cx="3260834" cy="1065805"/>
          </a:xfrm>
          <a:prstGeom prst="rect">
            <a:avLst/>
          </a:prstGeom>
        </p:spPr>
      </p:pic>
    </p:spTree>
    <p:extLst>
      <p:ext uri="{BB962C8B-B14F-4D97-AF65-F5344CB8AC3E}">
        <p14:creationId xmlns:p14="http://schemas.microsoft.com/office/powerpoint/2010/main" val="19813858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lide 2">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CA64277-E16C-7F5C-34ED-CECE4FF4F175}"/>
              </a:ext>
            </a:extLst>
          </p:cNvPr>
          <p:cNvSpPr/>
          <p:nvPr userDrawn="1"/>
        </p:nvSpPr>
        <p:spPr>
          <a:xfrm>
            <a:off x="0" y="0"/>
            <a:ext cx="12191999" cy="6858000"/>
          </a:xfrm>
          <a:prstGeom prst="rect">
            <a:avLst/>
          </a:prstGeom>
          <a:gradFill flip="none" rotWithShape="1">
            <a:gsLst>
              <a:gs pos="30000">
                <a:srgbClr val="0966AF">
                  <a:alpha val="84244"/>
                </a:srgbClr>
              </a:gs>
              <a:gs pos="94000">
                <a:schemeClr val="bg1"/>
              </a:gs>
              <a:gs pos="85000">
                <a:srgbClr val="97D8E9">
                  <a:alpha val="42409"/>
                </a:srgbClr>
              </a:gs>
              <a:gs pos="4000">
                <a:srgbClr val="204C90">
                  <a:lumMod val="100000"/>
                </a:srgb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sp>
        <p:nvSpPr>
          <p:cNvPr id="2" name="Title 1">
            <a:extLst>
              <a:ext uri="{FF2B5EF4-FFF2-40B4-BE49-F238E27FC236}">
                <a16:creationId xmlns:a16="http://schemas.microsoft.com/office/drawing/2014/main" id="{E1CC1671-4521-2A7A-F5FC-FD897B45E990}"/>
              </a:ext>
            </a:extLst>
          </p:cNvPr>
          <p:cNvSpPr>
            <a:spLocks noGrp="1"/>
          </p:cNvSpPr>
          <p:nvPr>
            <p:ph type="title" hasCustomPrompt="1"/>
          </p:nvPr>
        </p:nvSpPr>
        <p:spPr>
          <a:xfrm>
            <a:off x="838200" y="795401"/>
            <a:ext cx="10515600" cy="658080"/>
          </a:xfrm>
        </p:spPr>
        <p:txBody>
          <a:bodyPr/>
          <a:lstStyle>
            <a:lvl1pPr>
              <a:defRPr>
                <a:solidFill>
                  <a:schemeClr val="bg1"/>
                </a:solidFill>
              </a:defRPr>
            </a:lvl1pPr>
          </a:lstStyle>
          <a:p>
            <a:r>
              <a:rPr lang="en-US" dirty="0"/>
              <a:t>Click to edit title style</a:t>
            </a:r>
          </a:p>
        </p:txBody>
      </p:sp>
      <p:sp>
        <p:nvSpPr>
          <p:cNvPr id="3" name="Text Placeholder 2">
            <a:extLst>
              <a:ext uri="{FF2B5EF4-FFF2-40B4-BE49-F238E27FC236}">
                <a16:creationId xmlns:a16="http://schemas.microsoft.com/office/drawing/2014/main" id="{9683D858-2704-F7F1-3F5C-94D8405F459F}"/>
              </a:ext>
            </a:extLst>
          </p:cNvPr>
          <p:cNvSpPr>
            <a:spLocks noGrp="1"/>
          </p:cNvSpPr>
          <p:nvPr>
            <p:ph type="body" idx="1"/>
          </p:nvPr>
        </p:nvSpPr>
        <p:spPr>
          <a:xfrm>
            <a:off x="839788" y="1681163"/>
            <a:ext cx="5157787" cy="567714"/>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a:extLst>
              <a:ext uri="{FF2B5EF4-FFF2-40B4-BE49-F238E27FC236}">
                <a16:creationId xmlns:a16="http://schemas.microsoft.com/office/drawing/2014/main" id="{8DB4A6B1-A111-F4DB-5556-205C1C13B113}"/>
              </a:ext>
            </a:extLst>
          </p:cNvPr>
          <p:cNvSpPr>
            <a:spLocks noGrp="1"/>
          </p:cNvSpPr>
          <p:nvPr>
            <p:ph type="body" sz="quarter" idx="3"/>
          </p:nvPr>
        </p:nvSpPr>
        <p:spPr>
          <a:xfrm>
            <a:off x="6172200" y="1681163"/>
            <a:ext cx="5183188" cy="567705"/>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DE695451-D7AA-2A3F-767A-8C8BBC61EFFC}"/>
              </a:ext>
            </a:extLst>
          </p:cNvPr>
          <p:cNvSpPr>
            <a:spLocks noGrp="1"/>
          </p:cNvSpPr>
          <p:nvPr>
            <p:ph sz="quarter" idx="4"/>
          </p:nvPr>
        </p:nvSpPr>
        <p:spPr>
          <a:xfrm>
            <a:off x="6172200" y="2353235"/>
            <a:ext cx="5183188" cy="383642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3" name="Straight Connector 12">
            <a:extLst>
              <a:ext uri="{FF2B5EF4-FFF2-40B4-BE49-F238E27FC236}">
                <a16:creationId xmlns:a16="http://schemas.microsoft.com/office/drawing/2014/main" id="{5036ECF7-2998-AFC9-588E-E353BAF03877}"/>
              </a:ext>
            </a:extLst>
          </p:cNvPr>
          <p:cNvCxnSpPr>
            <a:cxnSpLocks/>
          </p:cNvCxnSpPr>
          <p:nvPr userDrawn="1"/>
        </p:nvCxnSpPr>
        <p:spPr>
          <a:xfrm>
            <a:off x="846994" y="1463738"/>
            <a:ext cx="10506806" cy="0"/>
          </a:xfrm>
          <a:prstGeom prst="line">
            <a:avLst/>
          </a:prstGeom>
          <a:ln w="25400">
            <a:gradFill>
              <a:gsLst>
                <a:gs pos="13000">
                  <a:srgbClr val="FFC000"/>
                </a:gs>
                <a:gs pos="100000">
                  <a:srgbClr val="F16022"/>
                </a:gs>
              </a:gsLst>
              <a:lin ang="5400000" scaled="1"/>
            </a:gradFill>
          </a:ln>
        </p:spPr>
        <p:style>
          <a:lnRef idx="1">
            <a:schemeClr val="accent1"/>
          </a:lnRef>
          <a:fillRef idx="0">
            <a:schemeClr val="accent1"/>
          </a:fillRef>
          <a:effectRef idx="0">
            <a:schemeClr val="accent1"/>
          </a:effectRef>
          <a:fontRef idx="minor">
            <a:schemeClr val="tx1"/>
          </a:fontRef>
        </p:style>
      </p:cxnSp>
      <p:sp>
        <p:nvSpPr>
          <p:cNvPr id="9" name="Slide Number Placeholder 8">
            <a:extLst>
              <a:ext uri="{FF2B5EF4-FFF2-40B4-BE49-F238E27FC236}">
                <a16:creationId xmlns:a16="http://schemas.microsoft.com/office/drawing/2014/main" id="{34D8940D-990F-8592-37FE-66BC76EEC3BF}"/>
              </a:ext>
            </a:extLst>
          </p:cNvPr>
          <p:cNvSpPr>
            <a:spLocks noGrp="1"/>
          </p:cNvSpPr>
          <p:nvPr>
            <p:ph type="sldNum" sz="quarter" idx="12"/>
          </p:nvPr>
        </p:nvSpPr>
        <p:spPr/>
        <p:txBody>
          <a:bodyPr/>
          <a:lstStyle/>
          <a:p>
            <a:fld id="{71B073CA-E1DB-6646-8627-B9A066EC1A46}" type="slidenum">
              <a:rPr lang="en-US" smtClean="0"/>
              <a:t>‹#›</a:t>
            </a:fld>
            <a:endParaRPr lang="en-US" dirty="0"/>
          </a:p>
        </p:txBody>
      </p:sp>
      <p:sp>
        <p:nvSpPr>
          <p:cNvPr id="4" name="Content Placeholder 3">
            <a:extLst>
              <a:ext uri="{FF2B5EF4-FFF2-40B4-BE49-F238E27FC236}">
                <a16:creationId xmlns:a16="http://schemas.microsoft.com/office/drawing/2014/main" id="{10ED73DB-8D22-3C96-C74C-1674E5E08D54}"/>
              </a:ext>
            </a:extLst>
          </p:cNvPr>
          <p:cNvSpPr>
            <a:spLocks noGrp="1"/>
          </p:cNvSpPr>
          <p:nvPr>
            <p:ph sz="half" idx="2"/>
          </p:nvPr>
        </p:nvSpPr>
        <p:spPr>
          <a:xfrm>
            <a:off x="839788" y="2353235"/>
            <a:ext cx="5157787" cy="383642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3901579A-BCC3-617F-0619-C44E9462AC6E}"/>
              </a:ext>
            </a:extLst>
          </p:cNvPr>
          <p:cNvSpPr>
            <a:spLocks noGrp="1"/>
          </p:cNvSpPr>
          <p:nvPr>
            <p:ph type="dt" sz="half" idx="10"/>
          </p:nvPr>
        </p:nvSpPr>
        <p:spPr/>
        <p:txBody>
          <a:bodyPr/>
          <a:lstStyle/>
          <a:p>
            <a:fld id="{C01406B1-6AC8-C547-97A4-7242AEDA87E2}" type="datetime1">
              <a:rPr lang="en-US" smtClean="0"/>
              <a:t>6/11/24</a:t>
            </a:fld>
            <a:endParaRPr lang="en-US" dirty="0"/>
          </a:p>
        </p:txBody>
      </p:sp>
      <p:pic>
        <p:nvPicPr>
          <p:cNvPr id="14" name="Picture 13">
            <a:extLst>
              <a:ext uri="{FF2B5EF4-FFF2-40B4-BE49-F238E27FC236}">
                <a16:creationId xmlns:a16="http://schemas.microsoft.com/office/drawing/2014/main" id="{54D86E75-C816-0D3B-23E7-D81AAD2BE857}"/>
              </a:ext>
            </a:extLst>
          </p:cNvPr>
          <p:cNvPicPr>
            <a:picLocks noChangeAspect="1"/>
          </p:cNvPicPr>
          <p:nvPr userDrawn="1"/>
        </p:nvPicPr>
        <p:blipFill rotWithShape="1">
          <a:blip r:embed="rId2"/>
          <a:srcRect l="20245" r="-3357"/>
          <a:stretch/>
        </p:blipFill>
        <p:spPr>
          <a:xfrm>
            <a:off x="0" y="5228031"/>
            <a:ext cx="4240924" cy="1065805"/>
          </a:xfrm>
          <a:prstGeom prst="rect">
            <a:avLst/>
          </a:prstGeom>
        </p:spPr>
      </p:pic>
      <p:sp>
        <p:nvSpPr>
          <p:cNvPr id="10" name="Footer Placeholder 5">
            <a:extLst>
              <a:ext uri="{FF2B5EF4-FFF2-40B4-BE49-F238E27FC236}">
                <a16:creationId xmlns:a16="http://schemas.microsoft.com/office/drawing/2014/main" id="{E9FBB26F-7F2D-53BA-58BB-605EAB54EDCD}"/>
              </a:ext>
            </a:extLst>
          </p:cNvPr>
          <p:cNvSpPr txBox="1">
            <a:spLocks/>
          </p:cNvSpPr>
          <p:nvPr userDrawn="1"/>
        </p:nvSpPr>
        <p:spPr>
          <a:xfrm>
            <a:off x="5181600" y="6531417"/>
            <a:ext cx="6172200" cy="184742"/>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rgbClr val="1B2E5C"/>
                </a:solidFill>
                <a:latin typeface="Helvetica"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COMMUNICATIONS &amp; CUSTOMER SERVICE COMMITTEE MEETING</a:t>
            </a:r>
          </a:p>
          <a:p>
            <a:endParaRPr lang="en-US" dirty="0"/>
          </a:p>
        </p:txBody>
      </p:sp>
    </p:spTree>
    <p:extLst>
      <p:ext uri="{BB962C8B-B14F-4D97-AF65-F5344CB8AC3E}">
        <p14:creationId xmlns:p14="http://schemas.microsoft.com/office/powerpoint/2010/main" val="18615031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Section Divi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10C6138-4F1C-B547-FF9F-43C23101FD89}"/>
              </a:ext>
            </a:extLst>
          </p:cNvPr>
          <p:cNvSpPr/>
          <p:nvPr userDrawn="1"/>
        </p:nvSpPr>
        <p:spPr>
          <a:xfrm>
            <a:off x="-6066" y="0"/>
            <a:ext cx="12323572" cy="6858000"/>
          </a:xfrm>
          <a:prstGeom prst="rect">
            <a:avLst/>
          </a:prstGeom>
          <a:gradFill flip="none" rotWithShape="1">
            <a:gsLst>
              <a:gs pos="30000">
                <a:srgbClr val="0966AF">
                  <a:alpha val="84244"/>
                </a:srgbClr>
              </a:gs>
              <a:gs pos="92000">
                <a:schemeClr val="bg1"/>
              </a:gs>
              <a:gs pos="73000">
                <a:srgbClr val="97D8E9">
                  <a:alpha val="42409"/>
                </a:srgbClr>
              </a:gs>
              <a:gs pos="4000">
                <a:srgbClr val="204C90">
                  <a:lumMod val="100000"/>
                </a:srgb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sp>
        <p:nvSpPr>
          <p:cNvPr id="2" name="Title 1">
            <a:extLst>
              <a:ext uri="{FF2B5EF4-FFF2-40B4-BE49-F238E27FC236}">
                <a16:creationId xmlns:a16="http://schemas.microsoft.com/office/drawing/2014/main" id="{1BAFF06F-2190-A605-D21D-F371A0D5DB4A}"/>
              </a:ext>
            </a:extLst>
          </p:cNvPr>
          <p:cNvSpPr>
            <a:spLocks noGrp="1"/>
          </p:cNvSpPr>
          <p:nvPr>
            <p:ph type="ctrTitle" hasCustomPrompt="1"/>
          </p:nvPr>
        </p:nvSpPr>
        <p:spPr>
          <a:xfrm>
            <a:off x="823913" y="997981"/>
            <a:ext cx="6666099" cy="2387600"/>
          </a:xfrm>
        </p:spPr>
        <p:txBody>
          <a:bodyPr anchor="b">
            <a:noAutofit/>
          </a:bodyPr>
          <a:lstStyle>
            <a:lvl1pPr algn="l">
              <a:defRPr sz="6000" b="1" i="0">
                <a:solidFill>
                  <a:schemeClr val="bg1"/>
                </a:solidFill>
                <a:latin typeface="Helvetica" pitchFamily="2" charset="0"/>
              </a:defRPr>
            </a:lvl1pPr>
          </a:lstStyle>
          <a:p>
            <a:r>
              <a:rPr lang="en-US" dirty="0"/>
              <a:t>Click to edit title style</a:t>
            </a:r>
          </a:p>
        </p:txBody>
      </p:sp>
      <p:sp>
        <p:nvSpPr>
          <p:cNvPr id="4" name="Date Placeholder 3">
            <a:extLst>
              <a:ext uri="{FF2B5EF4-FFF2-40B4-BE49-F238E27FC236}">
                <a16:creationId xmlns:a16="http://schemas.microsoft.com/office/drawing/2014/main" id="{082C7A02-17FB-4744-C320-2BD4F2607389}"/>
              </a:ext>
            </a:extLst>
          </p:cNvPr>
          <p:cNvSpPr>
            <a:spLocks noGrp="1"/>
          </p:cNvSpPr>
          <p:nvPr>
            <p:ph type="dt" sz="half" idx="10"/>
          </p:nvPr>
        </p:nvSpPr>
        <p:spPr>
          <a:xfrm>
            <a:off x="838200" y="6348535"/>
            <a:ext cx="2743200" cy="365125"/>
          </a:xfrm>
        </p:spPr>
        <p:txBody>
          <a:bodyPr/>
          <a:lstStyle/>
          <a:p>
            <a:fld id="{995F338A-136C-B34F-ACDB-415D35B73F89}" type="datetime1">
              <a:rPr lang="en-US" smtClean="0"/>
              <a:t>6/11/24</a:t>
            </a:fld>
            <a:endParaRPr lang="en-US" dirty="0"/>
          </a:p>
        </p:txBody>
      </p:sp>
      <p:sp>
        <p:nvSpPr>
          <p:cNvPr id="5" name="Footer Placeholder 4">
            <a:extLst>
              <a:ext uri="{FF2B5EF4-FFF2-40B4-BE49-F238E27FC236}">
                <a16:creationId xmlns:a16="http://schemas.microsoft.com/office/drawing/2014/main" id="{7A84D2E7-A35F-8C89-C36E-EB7C80EBC686}"/>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3571D46A-C403-A7D8-869D-A80A30B9AC12}"/>
              </a:ext>
            </a:extLst>
          </p:cNvPr>
          <p:cNvSpPr>
            <a:spLocks noGrp="1"/>
          </p:cNvSpPr>
          <p:nvPr>
            <p:ph type="sldNum" sz="quarter" idx="12"/>
          </p:nvPr>
        </p:nvSpPr>
        <p:spPr/>
        <p:txBody>
          <a:bodyPr/>
          <a:lstStyle/>
          <a:p>
            <a:fld id="{71B073CA-E1DB-6646-8627-B9A066EC1A46}" type="slidenum">
              <a:rPr lang="en-US" smtClean="0"/>
              <a:t>‹#›</a:t>
            </a:fld>
            <a:endParaRPr lang="en-US" dirty="0"/>
          </a:p>
        </p:txBody>
      </p:sp>
      <p:pic>
        <p:nvPicPr>
          <p:cNvPr id="10" name="Picture 9" descr="A logo with a sun and waves&#10;&#10;Description automatically generated">
            <a:extLst>
              <a:ext uri="{FF2B5EF4-FFF2-40B4-BE49-F238E27FC236}">
                <a16:creationId xmlns:a16="http://schemas.microsoft.com/office/drawing/2014/main" id="{37834BAB-8B32-86AD-EA59-DF54324ADE35}"/>
              </a:ext>
            </a:extLst>
          </p:cNvPr>
          <p:cNvPicPr>
            <a:picLocks noChangeAspect="1"/>
          </p:cNvPicPr>
          <p:nvPr userDrawn="1"/>
        </p:nvPicPr>
        <p:blipFill>
          <a:blip r:embed="rId2"/>
          <a:stretch>
            <a:fillRect/>
          </a:stretch>
        </p:blipFill>
        <p:spPr>
          <a:xfrm>
            <a:off x="8319991" y="4292553"/>
            <a:ext cx="3328577" cy="1902044"/>
          </a:xfrm>
          <a:prstGeom prst="rect">
            <a:avLst/>
          </a:prstGeom>
        </p:spPr>
      </p:pic>
      <p:cxnSp>
        <p:nvCxnSpPr>
          <p:cNvPr id="9" name="Straight Connector 8">
            <a:extLst>
              <a:ext uri="{FF2B5EF4-FFF2-40B4-BE49-F238E27FC236}">
                <a16:creationId xmlns:a16="http://schemas.microsoft.com/office/drawing/2014/main" id="{ECE1F118-421A-CA40-513E-DF516D9EA5B1}"/>
              </a:ext>
            </a:extLst>
          </p:cNvPr>
          <p:cNvCxnSpPr>
            <a:cxnSpLocks/>
          </p:cNvCxnSpPr>
          <p:nvPr userDrawn="1"/>
        </p:nvCxnSpPr>
        <p:spPr>
          <a:xfrm>
            <a:off x="838200" y="3372134"/>
            <a:ext cx="6651812" cy="0"/>
          </a:xfrm>
          <a:prstGeom prst="line">
            <a:avLst/>
          </a:prstGeom>
          <a:ln w="25400">
            <a:gradFill>
              <a:gsLst>
                <a:gs pos="13000">
                  <a:srgbClr val="FFC000"/>
                </a:gs>
                <a:gs pos="100000">
                  <a:srgbClr val="F16022"/>
                </a:gs>
              </a:gsLst>
              <a:lin ang="5400000" scaled="1"/>
            </a:gra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7E974C75-2A2B-16BD-1E96-4834378B8800}"/>
              </a:ext>
            </a:extLst>
          </p:cNvPr>
          <p:cNvSpPr>
            <a:spLocks noGrp="1"/>
          </p:cNvSpPr>
          <p:nvPr>
            <p:ph type="subTitle" idx="1"/>
          </p:nvPr>
        </p:nvSpPr>
        <p:spPr>
          <a:xfrm>
            <a:off x="823913" y="3477656"/>
            <a:ext cx="6666099" cy="1655762"/>
          </a:xfrm>
        </p:spPr>
        <p:txBody>
          <a:bodyPr/>
          <a:lstStyle>
            <a:lvl1pPr marL="0" indent="0" algn="l">
              <a:buNone/>
              <a:defRPr sz="2400">
                <a:solidFill>
                  <a:srgbClr val="0966A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8" name="Picture 7" descr="A white logo with a sun and waves&#10;&#10;Description automatically generated">
            <a:extLst>
              <a:ext uri="{FF2B5EF4-FFF2-40B4-BE49-F238E27FC236}">
                <a16:creationId xmlns:a16="http://schemas.microsoft.com/office/drawing/2014/main" id="{F43393FC-CC56-9761-6D42-027B3AE6AB9D}"/>
              </a:ext>
            </a:extLst>
          </p:cNvPr>
          <p:cNvPicPr>
            <a:picLocks noChangeAspect="1"/>
          </p:cNvPicPr>
          <p:nvPr userDrawn="1"/>
        </p:nvPicPr>
        <p:blipFill rotWithShape="1">
          <a:blip r:embed="rId3">
            <a:alphaModFix amt="41000"/>
          </a:blip>
          <a:srcRect l="27241" t="-1197" r="867" b="-1625"/>
          <a:stretch/>
        </p:blipFill>
        <p:spPr>
          <a:xfrm>
            <a:off x="-6066" y="4670704"/>
            <a:ext cx="4023361" cy="1685646"/>
          </a:xfrm>
          <a:prstGeom prst="rect">
            <a:avLst/>
          </a:prstGeom>
        </p:spPr>
      </p:pic>
    </p:spTree>
    <p:extLst>
      <p:ext uri="{BB962C8B-B14F-4D97-AF65-F5344CB8AC3E}">
        <p14:creationId xmlns:p14="http://schemas.microsoft.com/office/powerpoint/2010/main" val="981789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lide 3">
    <p:spTree>
      <p:nvGrpSpPr>
        <p:cNvPr id="1" name=""/>
        <p:cNvGrpSpPr/>
        <p:nvPr/>
      </p:nvGrpSpPr>
      <p:grpSpPr>
        <a:xfrm>
          <a:off x="0" y="0"/>
          <a:ext cx="0" cy="0"/>
          <a:chOff x="0" y="0"/>
          <a:chExt cx="0" cy="0"/>
        </a:xfrm>
      </p:grpSpPr>
      <p:sp>
        <p:nvSpPr>
          <p:cNvPr id="9" name="Round Single Corner Rectangle 8">
            <a:extLst>
              <a:ext uri="{FF2B5EF4-FFF2-40B4-BE49-F238E27FC236}">
                <a16:creationId xmlns:a16="http://schemas.microsoft.com/office/drawing/2014/main" id="{BB41F3DA-E501-B197-46F1-5B070E24627F}"/>
              </a:ext>
            </a:extLst>
          </p:cNvPr>
          <p:cNvSpPr/>
          <p:nvPr userDrawn="1"/>
        </p:nvSpPr>
        <p:spPr>
          <a:xfrm>
            <a:off x="0" y="471488"/>
            <a:ext cx="5029200" cy="6386511"/>
          </a:xfrm>
          <a:prstGeom prst="round1Rect">
            <a:avLst/>
          </a:prstGeom>
          <a:gradFill flip="none" rotWithShape="1">
            <a:gsLst>
              <a:gs pos="62000">
                <a:srgbClr val="0966AF">
                  <a:alpha val="84244"/>
                </a:srgbClr>
              </a:gs>
              <a:gs pos="92000">
                <a:srgbClr val="97D8E9">
                  <a:alpha val="42409"/>
                </a:srgbClr>
              </a:gs>
              <a:gs pos="22000">
                <a:srgbClr val="204C90">
                  <a:lumMod val="100000"/>
                </a:srgbClr>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Date Placeholder 4">
            <a:extLst>
              <a:ext uri="{FF2B5EF4-FFF2-40B4-BE49-F238E27FC236}">
                <a16:creationId xmlns:a16="http://schemas.microsoft.com/office/drawing/2014/main" id="{9DFEA6EC-AB82-F49D-DD8F-E94A8EF39FB1}"/>
              </a:ext>
            </a:extLst>
          </p:cNvPr>
          <p:cNvSpPr>
            <a:spLocks noGrp="1"/>
          </p:cNvSpPr>
          <p:nvPr>
            <p:ph type="dt" sz="half" idx="10"/>
          </p:nvPr>
        </p:nvSpPr>
        <p:spPr>
          <a:xfrm>
            <a:off x="572294" y="6361236"/>
            <a:ext cx="2743200" cy="365125"/>
          </a:xfrm>
        </p:spPr>
        <p:txBody>
          <a:bodyPr/>
          <a:lstStyle>
            <a:lvl1pPr>
              <a:defRPr>
                <a:solidFill>
                  <a:schemeClr val="bg1"/>
                </a:solidFill>
              </a:defRPr>
            </a:lvl1pPr>
          </a:lstStyle>
          <a:p>
            <a:fld id="{6305AC6C-7EC7-5145-80FE-2B1CBC0907CB}" type="datetime1">
              <a:rPr lang="en-US" smtClean="0"/>
              <a:pPr/>
              <a:t>6/11/24</a:t>
            </a:fld>
            <a:endParaRPr lang="en-US" dirty="0"/>
          </a:p>
        </p:txBody>
      </p:sp>
      <p:sp>
        <p:nvSpPr>
          <p:cNvPr id="7" name="Slide Number Placeholder 6">
            <a:extLst>
              <a:ext uri="{FF2B5EF4-FFF2-40B4-BE49-F238E27FC236}">
                <a16:creationId xmlns:a16="http://schemas.microsoft.com/office/drawing/2014/main" id="{74454DE5-D21F-D3A3-87F9-06308CF8D164}"/>
              </a:ext>
            </a:extLst>
          </p:cNvPr>
          <p:cNvSpPr>
            <a:spLocks noGrp="1"/>
          </p:cNvSpPr>
          <p:nvPr>
            <p:ph type="sldNum" sz="quarter" idx="12"/>
          </p:nvPr>
        </p:nvSpPr>
        <p:spPr/>
        <p:txBody>
          <a:bodyPr/>
          <a:lstStyle/>
          <a:p>
            <a:fld id="{71B073CA-E1DB-6646-8627-B9A066EC1A46}" type="slidenum">
              <a:rPr lang="en-US" smtClean="0"/>
              <a:t>‹#›</a:t>
            </a:fld>
            <a:endParaRPr lang="en-US" dirty="0"/>
          </a:p>
        </p:txBody>
      </p:sp>
      <p:sp>
        <p:nvSpPr>
          <p:cNvPr id="10" name="Title 1">
            <a:extLst>
              <a:ext uri="{FF2B5EF4-FFF2-40B4-BE49-F238E27FC236}">
                <a16:creationId xmlns:a16="http://schemas.microsoft.com/office/drawing/2014/main" id="{8F9FB64F-F795-FFC4-DBCC-6DF3771DBA5C}"/>
              </a:ext>
            </a:extLst>
          </p:cNvPr>
          <p:cNvSpPr>
            <a:spLocks noGrp="1"/>
          </p:cNvSpPr>
          <p:nvPr>
            <p:ph type="title" hasCustomPrompt="1"/>
          </p:nvPr>
        </p:nvSpPr>
        <p:spPr>
          <a:xfrm>
            <a:off x="487780" y="1045465"/>
            <a:ext cx="4099460" cy="1054252"/>
          </a:xfrm>
        </p:spPr>
        <p:txBody>
          <a:bodyPr anchor="b"/>
          <a:lstStyle>
            <a:lvl1pPr>
              <a:defRPr sz="3200">
                <a:solidFill>
                  <a:schemeClr val="bg1"/>
                </a:solidFill>
              </a:defRPr>
            </a:lvl1pPr>
          </a:lstStyle>
          <a:p>
            <a:r>
              <a:rPr lang="en-US" dirty="0"/>
              <a:t>Click to edit title style</a:t>
            </a:r>
          </a:p>
        </p:txBody>
      </p:sp>
      <p:cxnSp>
        <p:nvCxnSpPr>
          <p:cNvPr id="11" name="Straight Connector 10">
            <a:extLst>
              <a:ext uri="{FF2B5EF4-FFF2-40B4-BE49-F238E27FC236}">
                <a16:creationId xmlns:a16="http://schemas.microsoft.com/office/drawing/2014/main" id="{61BE6760-D43D-DE7F-E777-57DFE552314D}"/>
              </a:ext>
            </a:extLst>
          </p:cNvPr>
          <p:cNvCxnSpPr>
            <a:cxnSpLocks/>
          </p:cNvCxnSpPr>
          <p:nvPr userDrawn="1"/>
        </p:nvCxnSpPr>
        <p:spPr>
          <a:xfrm flipV="1">
            <a:off x="487780" y="2096734"/>
            <a:ext cx="4099460" cy="2982"/>
          </a:xfrm>
          <a:prstGeom prst="line">
            <a:avLst/>
          </a:prstGeom>
          <a:ln w="25400">
            <a:gradFill>
              <a:gsLst>
                <a:gs pos="13000">
                  <a:srgbClr val="FFC000"/>
                </a:gs>
                <a:gs pos="100000">
                  <a:srgbClr val="F16022"/>
                </a:gs>
              </a:gsLst>
              <a:lin ang="5400000" scaled="1"/>
            </a:gra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4CF88AEB-29D0-A15E-1C6A-F928CB5849C0}"/>
              </a:ext>
            </a:extLst>
          </p:cNvPr>
          <p:cNvSpPr>
            <a:spLocks noGrp="1"/>
          </p:cNvSpPr>
          <p:nvPr>
            <p:ph type="body" sz="half" idx="2"/>
          </p:nvPr>
        </p:nvSpPr>
        <p:spPr>
          <a:xfrm>
            <a:off x="487781" y="2298153"/>
            <a:ext cx="4099460" cy="3999321"/>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5" name="Content Placeholder 5">
            <a:extLst>
              <a:ext uri="{FF2B5EF4-FFF2-40B4-BE49-F238E27FC236}">
                <a16:creationId xmlns:a16="http://schemas.microsoft.com/office/drawing/2014/main" id="{8D83B433-67C0-53B8-5C1B-93016499443A}"/>
              </a:ext>
            </a:extLst>
          </p:cNvPr>
          <p:cNvSpPr>
            <a:spLocks noGrp="1"/>
          </p:cNvSpPr>
          <p:nvPr>
            <p:ph sz="quarter" idx="4"/>
          </p:nvPr>
        </p:nvSpPr>
        <p:spPr>
          <a:xfrm>
            <a:off x="5667311" y="1045465"/>
            <a:ext cx="5821300" cy="49372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6" name="Picture 15">
            <a:extLst>
              <a:ext uri="{FF2B5EF4-FFF2-40B4-BE49-F238E27FC236}">
                <a16:creationId xmlns:a16="http://schemas.microsoft.com/office/drawing/2014/main" id="{891EE74E-40A2-AFBF-ECBC-77B7197D08A6}"/>
              </a:ext>
            </a:extLst>
          </p:cNvPr>
          <p:cNvPicPr>
            <a:picLocks noChangeAspect="1"/>
          </p:cNvPicPr>
          <p:nvPr userDrawn="1"/>
        </p:nvPicPr>
        <p:blipFill rotWithShape="1">
          <a:blip r:embed="rId2"/>
          <a:srcRect l="20245" r="-3357"/>
          <a:stretch/>
        </p:blipFill>
        <p:spPr>
          <a:xfrm>
            <a:off x="0" y="5539554"/>
            <a:ext cx="4240924" cy="1065805"/>
          </a:xfrm>
          <a:prstGeom prst="rect">
            <a:avLst/>
          </a:prstGeom>
        </p:spPr>
      </p:pic>
      <p:sp>
        <p:nvSpPr>
          <p:cNvPr id="2" name="Footer Placeholder 5">
            <a:extLst>
              <a:ext uri="{FF2B5EF4-FFF2-40B4-BE49-F238E27FC236}">
                <a16:creationId xmlns:a16="http://schemas.microsoft.com/office/drawing/2014/main" id="{DE12E19F-886B-291D-4A24-D72F51F52BEC}"/>
              </a:ext>
            </a:extLst>
          </p:cNvPr>
          <p:cNvSpPr>
            <a:spLocks noGrp="1"/>
          </p:cNvSpPr>
          <p:nvPr>
            <p:ph type="ftr" sz="quarter" idx="11"/>
          </p:nvPr>
        </p:nvSpPr>
        <p:spPr>
          <a:xfrm>
            <a:off x="5181600" y="6531417"/>
            <a:ext cx="6172200" cy="184742"/>
          </a:xfrm>
        </p:spPr>
        <p:txBody>
          <a:bodyPr/>
          <a:lstStyle/>
          <a:p>
            <a:r>
              <a:rPr lang="en-US" dirty="0"/>
              <a:t>COMMUNICATIONS &amp; CUSTOMER SERVICE COMMITTEE MEETING</a:t>
            </a:r>
          </a:p>
          <a:p>
            <a:endParaRPr lang="en-US" dirty="0"/>
          </a:p>
        </p:txBody>
      </p:sp>
    </p:spTree>
    <p:extLst>
      <p:ext uri="{BB962C8B-B14F-4D97-AF65-F5344CB8AC3E}">
        <p14:creationId xmlns:p14="http://schemas.microsoft.com/office/powerpoint/2010/main" val="34344693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lide 4">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561052A-9689-E985-64EE-94A5B8AD30DA}"/>
              </a:ext>
            </a:extLst>
          </p:cNvPr>
          <p:cNvSpPr/>
          <p:nvPr userDrawn="1"/>
        </p:nvSpPr>
        <p:spPr>
          <a:xfrm>
            <a:off x="3563471" y="18856"/>
            <a:ext cx="8628527" cy="6858000"/>
          </a:xfrm>
          <a:prstGeom prst="rect">
            <a:avLst/>
          </a:prstGeom>
          <a:gradFill flip="none" rotWithShape="1">
            <a:gsLst>
              <a:gs pos="47000">
                <a:srgbClr val="0966AF">
                  <a:alpha val="80000"/>
                </a:srgbClr>
              </a:gs>
              <a:gs pos="100000">
                <a:schemeClr val="bg1"/>
              </a:gs>
              <a:gs pos="85000">
                <a:srgbClr val="97D8E9">
                  <a:alpha val="42409"/>
                </a:srgbClr>
              </a:gs>
              <a:gs pos="4000">
                <a:srgbClr val="204C90">
                  <a:lumMod val="100000"/>
                </a:srgb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sp>
        <p:nvSpPr>
          <p:cNvPr id="2" name="Title 1">
            <a:extLst>
              <a:ext uri="{FF2B5EF4-FFF2-40B4-BE49-F238E27FC236}">
                <a16:creationId xmlns:a16="http://schemas.microsoft.com/office/drawing/2014/main" id="{83AA86F2-565E-900F-58C7-76AC36435A4C}"/>
              </a:ext>
            </a:extLst>
          </p:cNvPr>
          <p:cNvSpPr>
            <a:spLocks noGrp="1"/>
          </p:cNvSpPr>
          <p:nvPr>
            <p:ph type="title" hasCustomPrompt="1"/>
          </p:nvPr>
        </p:nvSpPr>
        <p:spPr>
          <a:xfrm>
            <a:off x="5186528" y="573680"/>
            <a:ext cx="6167272" cy="717235"/>
          </a:xfrm>
        </p:spPr>
        <p:txBody>
          <a:bodyPr anchor="b"/>
          <a:lstStyle>
            <a:lvl1pPr>
              <a:defRPr sz="3200">
                <a:solidFill>
                  <a:schemeClr val="bg1"/>
                </a:solidFill>
              </a:defRPr>
            </a:lvl1pPr>
          </a:lstStyle>
          <a:p>
            <a:r>
              <a:rPr lang="en-US" dirty="0"/>
              <a:t>Click to edit title style</a:t>
            </a:r>
          </a:p>
        </p:txBody>
      </p:sp>
      <p:sp>
        <p:nvSpPr>
          <p:cNvPr id="5" name="Date Placeholder 4">
            <a:extLst>
              <a:ext uri="{FF2B5EF4-FFF2-40B4-BE49-F238E27FC236}">
                <a16:creationId xmlns:a16="http://schemas.microsoft.com/office/drawing/2014/main" id="{31724CF0-5AF9-2E71-0B27-5E15CC392193}"/>
              </a:ext>
            </a:extLst>
          </p:cNvPr>
          <p:cNvSpPr>
            <a:spLocks noGrp="1"/>
          </p:cNvSpPr>
          <p:nvPr>
            <p:ph type="dt" sz="half" idx="10"/>
          </p:nvPr>
        </p:nvSpPr>
        <p:spPr>
          <a:xfrm>
            <a:off x="554038" y="6374666"/>
            <a:ext cx="2743200" cy="365125"/>
          </a:xfrm>
        </p:spPr>
        <p:txBody>
          <a:bodyPr/>
          <a:lstStyle>
            <a:lvl1pPr>
              <a:defRPr>
                <a:solidFill>
                  <a:srgbClr val="1B2E5C"/>
                </a:solidFill>
              </a:defRPr>
            </a:lvl1pPr>
          </a:lstStyle>
          <a:p>
            <a:fld id="{2E248986-3079-8847-BFAC-9AC07298F152}" type="datetime1">
              <a:rPr lang="en-US" smtClean="0"/>
              <a:t>6/11/24</a:t>
            </a:fld>
            <a:endParaRPr lang="en-US" dirty="0"/>
          </a:p>
        </p:txBody>
      </p:sp>
      <p:sp>
        <p:nvSpPr>
          <p:cNvPr id="11" name="Picture Placeholder 2">
            <a:extLst>
              <a:ext uri="{FF2B5EF4-FFF2-40B4-BE49-F238E27FC236}">
                <a16:creationId xmlns:a16="http://schemas.microsoft.com/office/drawing/2014/main" id="{6FDC85BC-2D4A-2455-F522-E903DA5342C6}"/>
              </a:ext>
            </a:extLst>
          </p:cNvPr>
          <p:cNvSpPr>
            <a:spLocks noGrp="1"/>
          </p:cNvSpPr>
          <p:nvPr>
            <p:ph type="pic" idx="13"/>
          </p:nvPr>
        </p:nvSpPr>
        <p:spPr>
          <a:xfrm>
            <a:off x="0" y="618565"/>
            <a:ext cx="4725185" cy="541916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cxnSp>
        <p:nvCxnSpPr>
          <p:cNvPr id="16" name="Straight Connector 15">
            <a:extLst>
              <a:ext uri="{FF2B5EF4-FFF2-40B4-BE49-F238E27FC236}">
                <a16:creationId xmlns:a16="http://schemas.microsoft.com/office/drawing/2014/main" id="{A8B25725-5A83-101D-641C-327811DF072E}"/>
              </a:ext>
            </a:extLst>
          </p:cNvPr>
          <p:cNvCxnSpPr>
            <a:cxnSpLocks/>
          </p:cNvCxnSpPr>
          <p:nvPr userDrawn="1"/>
        </p:nvCxnSpPr>
        <p:spPr>
          <a:xfrm flipV="1">
            <a:off x="5186528" y="1288927"/>
            <a:ext cx="6167272" cy="1988"/>
          </a:xfrm>
          <a:prstGeom prst="line">
            <a:avLst/>
          </a:prstGeom>
          <a:ln w="25400">
            <a:gradFill>
              <a:gsLst>
                <a:gs pos="13000">
                  <a:srgbClr val="FFC000"/>
                </a:gs>
                <a:gs pos="100000">
                  <a:srgbClr val="F16022"/>
                </a:gs>
              </a:gsLst>
              <a:lin ang="5400000" scaled="1"/>
            </a:gradFill>
          </a:ln>
        </p:spPr>
        <p:style>
          <a:lnRef idx="1">
            <a:schemeClr val="accent1"/>
          </a:lnRef>
          <a:fillRef idx="0">
            <a:schemeClr val="accent1"/>
          </a:fillRef>
          <a:effectRef idx="0">
            <a:schemeClr val="accent1"/>
          </a:effectRef>
          <a:fontRef idx="minor">
            <a:schemeClr val="tx1"/>
          </a:fontRef>
        </p:style>
      </p:cxnSp>
      <p:sp>
        <p:nvSpPr>
          <p:cNvPr id="18" name="Text Placeholder 2">
            <a:extLst>
              <a:ext uri="{FF2B5EF4-FFF2-40B4-BE49-F238E27FC236}">
                <a16:creationId xmlns:a16="http://schemas.microsoft.com/office/drawing/2014/main" id="{EAC57298-D02E-E1C3-4CCF-177C5C9F1263}"/>
              </a:ext>
            </a:extLst>
          </p:cNvPr>
          <p:cNvSpPr>
            <a:spLocks noGrp="1"/>
          </p:cNvSpPr>
          <p:nvPr>
            <p:ph type="body" idx="1"/>
          </p:nvPr>
        </p:nvSpPr>
        <p:spPr>
          <a:xfrm>
            <a:off x="5186528" y="1449305"/>
            <a:ext cx="6167272" cy="567714"/>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9" name="Content Placeholder 3">
            <a:extLst>
              <a:ext uri="{FF2B5EF4-FFF2-40B4-BE49-F238E27FC236}">
                <a16:creationId xmlns:a16="http://schemas.microsoft.com/office/drawing/2014/main" id="{9404C075-30E8-7F39-7D0C-B5B5E267E61B}"/>
              </a:ext>
            </a:extLst>
          </p:cNvPr>
          <p:cNvSpPr>
            <a:spLocks noGrp="1"/>
          </p:cNvSpPr>
          <p:nvPr>
            <p:ph sz="half" idx="2"/>
          </p:nvPr>
        </p:nvSpPr>
        <p:spPr>
          <a:xfrm>
            <a:off x="5186528" y="2121377"/>
            <a:ext cx="6167272" cy="383642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B2A7F1CE-A246-323E-1E68-981F77F1C765}"/>
              </a:ext>
            </a:extLst>
          </p:cNvPr>
          <p:cNvSpPr>
            <a:spLocks noGrp="1"/>
          </p:cNvSpPr>
          <p:nvPr>
            <p:ph type="sldNum" sz="quarter" idx="12"/>
          </p:nvPr>
        </p:nvSpPr>
        <p:spPr>
          <a:xfrm>
            <a:off x="11488611" y="6370992"/>
            <a:ext cx="533400" cy="365125"/>
          </a:xfrm>
        </p:spPr>
        <p:txBody>
          <a:bodyPr/>
          <a:lstStyle/>
          <a:p>
            <a:fld id="{71B073CA-E1DB-6646-8627-B9A066EC1A46}" type="slidenum">
              <a:rPr lang="en-US" smtClean="0"/>
              <a:t>‹#›</a:t>
            </a:fld>
            <a:endParaRPr lang="en-US" dirty="0"/>
          </a:p>
        </p:txBody>
      </p:sp>
      <p:pic>
        <p:nvPicPr>
          <p:cNvPr id="4" name="Picture 3" descr="A white logo with a sun and waves&#10;&#10;Description automatically generated">
            <a:extLst>
              <a:ext uri="{FF2B5EF4-FFF2-40B4-BE49-F238E27FC236}">
                <a16:creationId xmlns:a16="http://schemas.microsoft.com/office/drawing/2014/main" id="{45BD9723-5496-D344-038D-BEEEC122A67C}"/>
              </a:ext>
            </a:extLst>
          </p:cNvPr>
          <p:cNvPicPr>
            <a:picLocks noChangeAspect="1"/>
          </p:cNvPicPr>
          <p:nvPr userDrawn="1"/>
        </p:nvPicPr>
        <p:blipFill rotWithShape="1">
          <a:blip r:embed="rId2">
            <a:alphaModFix amt="41000"/>
          </a:blip>
          <a:srcRect l="-706" t="-1197" r="19530" b="-1625"/>
          <a:stretch/>
        </p:blipFill>
        <p:spPr>
          <a:xfrm>
            <a:off x="7649026" y="4893906"/>
            <a:ext cx="4542972" cy="1685646"/>
          </a:xfrm>
          <a:prstGeom prst="rect">
            <a:avLst/>
          </a:prstGeom>
        </p:spPr>
      </p:pic>
      <p:sp>
        <p:nvSpPr>
          <p:cNvPr id="3" name="Footer Placeholder 5">
            <a:extLst>
              <a:ext uri="{FF2B5EF4-FFF2-40B4-BE49-F238E27FC236}">
                <a16:creationId xmlns:a16="http://schemas.microsoft.com/office/drawing/2014/main" id="{7792EB4E-44D6-E8FA-5A76-8855098E50EC}"/>
              </a:ext>
            </a:extLst>
          </p:cNvPr>
          <p:cNvSpPr txBox="1">
            <a:spLocks/>
          </p:cNvSpPr>
          <p:nvPr userDrawn="1"/>
        </p:nvSpPr>
        <p:spPr>
          <a:xfrm>
            <a:off x="5181600" y="6531417"/>
            <a:ext cx="6172200" cy="184742"/>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rgbClr val="1B2E5C"/>
                </a:solidFill>
                <a:latin typeface="Helvetica"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COMMUNICATIONS &amp; CUSTOMER SERVICE COMMITTEE MEETING</a:t>
            </a:r>
          </a:p>
          <a:p>
            <a:endParaRPr lang="en-US" dirty="0"/>
          </a:p>
        </p:txBody>
      </p:sp>
    </p:spTree>
    <p:extLst>
      <p:ext uri="{BB962C8B-B14F-4D97-AF65-F5344CB8AC3E}">
        <p14:creationId xmlns:p14="http://schemas.microsoft.com/office/powerpoint/2010/main" val="24306799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lide Char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61FC8A3-ABC0-105A-9E39-2114F4682FF0}"/>
              </a:ext>
            </a:extLst>
          </p:cNvPr>
          <p:cNvSpPr/>
          <p:nvPr userDrawn="1"/>
        </p:nvSpPr>
        <p:spPr>
          <a:xfrm>
            <a:off x="0" y="2285999"/>
            <a:ext cx="12191998" cy="4572001"/>
          </a:xfrm>
          <a:prstGeom prst="rect">
            <a:avLst/>
          </a:prstGeom>
          <a:gradFill flip="none" rotWithShape="1">
            <a:gsLst>
              <a:gs pos="47000">
                <a:srgbClr val="0966AF">
                  <a:alpha val="80000"/>
                </a:srgbClr>
              </a:gs>
              <a:gs pos="100000">
                <a:schemeClr val="bg1"/>
              </a:gs>
              <a:gs pos="85000">
                <a:srgbClr val="97D8E9">
                  <a:alpha val="42409"/>
                </a:srgbClr>
              </a:gs>
              <a:gs pos="4000">
                <a:srgbClr val="204C90">
                  <a:lumMod val="100000"/>
                </a:srgb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sp>
        <p:nvSpPr>
          <p:cNvPr id="2" name="Title 1">
            <a:extLst>
              <a:ext uri="{FF2B5EF4-FFF2-40B4-BE49-F238E27FC236}">
                <a16:creationId xmlns:a16="http://schemas.microsoft.com/office/drawing/2014/main" id="{4A5A1C1D-FB2E-7D5E-3FF8-61A97426211A}"/>
              </a:ext>
            </a:extLst>
          </p:cNvPr>
          <p:cNvSpPr>
            <a:spLocks noGrp="1"/>
          </p:cNvSpPr>
          <p:nvPr>
            <p:ph type="title" hasCustomPrompt="1"/>
          </p:nvPr>
        </p:nvSpPr>
        <p:spPr>
          <a:xfrm>
            <a:off x="838200" y="681037"/>
            <a:ext cx="9852212" cy="514286"/>
          </a:xfrm>
        </p:spPr>
        <p:txBody>
          <a:bodyPr/>
          <a:lstStyle>
            <a:lvl1pPr>
              <a:defRPr b="1" i="0">
                <a:latin typeface="Helvetica" pitchFamily="2" charset="0"/>
              </a:defRPr>
            </a:lvl1pPr>
          </a:lstStyle>
          <a:p>
            <a:r>
              <a:rPr lang="en-US" dirty="0"/>
              <a:t>Click to edit title style</a:t>
            </a:r>
          </a:p>
        </p:txBody>
      </p:sp>
      <p:sp>
        <p:nvSpPr>
          <p:cNvPr id="3" name="Content Placeholder 2">
            <a:extLst>
              <a:ext uri="{FF2B5EF4-FFF2-40B4-BE49-F238E27FC236}">
                <a16:creationId xmlns:a16="http://schemas.microsoft.com/office/drawing/2014/main" id="{21480D1E-7E5A-2438-F810-6C00B16F9064}"/>
              </a:ext>
            </a:extLst>
          </p:cNvPr>
          <p:cNvSpPr>
            <a:spLocks noGrp="1"/>
          </p:cNvSpPr>
          <p:nvPr>
            <p:ph idx="1"/>
          </p:nvPr>
        </p:nvSpPr>
        <p:spPr>
          <a:xfrm>
            <a:off x="838200" y="2675965"/>
            <a:ext cx="3115235" cy="350099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p:txBody>
      </p:sp>
      <p:sp>
        <p:nvSpPr>
          <p:cNvPr id="4" name="Date Placeholder 3">
            <a:extLst>
              <a:ext uri="{FF2B5EF4-FFF2-40B4-BE49-F238E27FC236}">
                <a16:creationId xmlns:a16="http://schemas.microsoft.com/office/drawing/2014/main" id="{D527809D-45ED-43B1-B70C-0CD5511FCEFA}"/>
              </a:ext>
            </a:extLst>
          </p:cNvPr>
          <p:cNvSpPr>
            <a:spLocks noGrp="1"/>
          </p:cNvSpPr>
          <p:nvPr>
            <p:ph type="dt" sz="half" idx="10"/>
          </p:nvPr>
        </p:nvSpPr>
        <p:spPr/>
        <p:txBody>
          <a:bodyPr/>
          <a:lstStyle/>
          <a:p>
            <a:fld id="{7F5C93D6-0EF0-A14A-9126-265C614F6C27}" type="datetime1">
              <a:rPr lang="en-US" smtClean="0"/>
              <a:t>6/11/24</a:t>
            </a:fld>
            <a:endParaRPr lang="en-US" dirty="0"/>
          </a:p>
        </p:txBody>
      </p:sp>
      <p:cxnSp>
        <p:nvCxnSpPr>
          <p:cNvPr id="8" name="Straight Connector 7">
            <a:extLst>
              <a:ext uri="{FF2B5EF4-FFF2-40B4-BE49-F238E27FC236}">
                <a16:creationId xmlns:a16="http://schemas.microsoft.com/office/drawing/2014/main" id="{A2C328FE-B329-6722-3B78-CEACB4454614}"/>
              </a:ext>
            </a:extLst>
          </p:cNvPr>
          <p:cNvCxnSpPr>
            <a:cxnSpLocks/>
          </p:cNvCxnSpPr>
          <p:nvPr userDrawn="1"/>
        </p:nvCxnSpPr>
        <p:spPr>
          <a:xfrm>
            <a:off x="838200" y="2061634"/>
            <a:ext cx="10650411" cy="0"/>
          </a:xfrm>
          <a:prstGeom prst="line">
            <a:avLst/>
          </a:prstGeom>
          <a:ln w="25400">
            <a:gradFill>
              <a:gsLst>
                <a:gs pos="13000">
                  <a:srgbClr val="FFC000"/>
                </a:gs>
                <a:gs pos="100000">
                  <a:srgbClr val="F16022"/>
                </a:gs>
              </a:gsLst>
              <a:lin ang="5400000" scaled="1"/>
            </a:gradFill>
          </a:ln>
        </p:spPr>
        <p:style>
          <a:lnRef idx="1">
            <a:schemeClr val="accent1"/>
          </a:lnRef>
          <a:fillRef idx="0">
            <a:schemeClr val="accent1"/>
          </a:fillRef>
          <a:effectRef idx="0">
            <a:schemeClr val="accent1"/>
          </a:effectRef>
          <a:fontRef idx="minor">
            <a:schemeClr val="tx1"/>
          </a:fontRef>
        </p:style>
      </p:cxnSp>
      <p:sp>
        <p:nvSpPr>
          <p:cNvPr id="24" name="Content Placeholder 2">
            <a:extLst>
              <a:ext uri="{FF2B5EF4-FFF2-40B4-BE49-F238E27FC236}">
                <a16:creationId xmlns:a16="http://schemas.microsoft.com/office/drawing/2014/main" id="{F580667C-AC70-98F9-0EC2-B592BEF2EBB0}"/>
              </a:ext>
            </a:extLst>
          </p:cNvPr>
          <p:cNvSpPr>
            <a:spLocks noGrp="1"/>
          </p:cNvSpPr>
          <p:nvPr>
            <p:ph idx="13"/>
          </p:nvPr>
        </p:nvSpPr>
        <p:spPr>
          <a:xfrm>
            <a:off x="4538381" y="2675965"/>
            <a:ext cx="3115235" cy="350099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p:txBody>
      </p:sp>
      <p:sp>
        <p:nvSpPr>
          <p:cNvPr id="25" name="Content Placeholder 2">
            <a:extLst>
              <a:ext uri="{FF2B5EF4-FFF2-40B4-BE49-F238E27FC236}">
                <a16:creationId xmlns:a16="http://schemas.microsoft.com/office/drawing/2014/main" id="{288E40E7-1CDB-0435-4222-5A531C3DA078}"/>
              </a:ext>
            </a:extLst>
          </p:cNvPr>
          <p:cNvSpPr>
            <a:spLocks noGrp="1"/>
          </p:cNvSpPr>
          <p:nvPr>
            <p:ph idx="14"/>
          </p:nvPr>
        </p:nvSpPr>
        <p:spPr>
          <a:xfrm>
            <a:off x="8238565" y="2675965"/>
            <a:ext cx="3115235" cy="350099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p:txBody>
      </p:sp>
      <p:sp>
        <p:nvSpPr>
          <p:cNvPr id="26" name="Oval 25">
            <a:extLst>
              <a:ext uri="{FF2B5EF4-FFF2-40B4-BE49-F238E27FC236}">
                <a16:creationId xmlns:a16="http://schemas.microsoft.com/office/drawing/2014/main" id="{771A9A40-5A4B-E5F9-924C-AF7241349943}"/>
              </a:ext>
            </a:extLst>
          </p:cNvPr>
          <p:cNvSpPr/>
          <p:nvPr userDrawn="1"/>
        </p:nvSpPr>
        <p:spPr>
          <a:xfrm>
            <a:off x="9224683" y="1419686"/>
            <a:ext cx="1143000" cy="1143000"/>
          </a:xfrm>
          <a:prstGeom prst="ellipse">
            <a:avLst/>
          </a:prstGeom>
          <a:gradFill>
            <a:gsLst>
              <a:gs pos="13000">
                <a:srgbClr val="FFC000">
                  <a:alpha val="97000"/>
                </a:srgbClr>
              </a:gs>
              <a:gs pos="100000">
                <a:srgbClr val="F16022"/>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a:extLst>
              <a:ext uri="{FF2B5EF4-FFF2-40B4-BE49-F238E27FC236}">
                <a16:creationId xmlns:a16="http://schemas.microsoft.com/office/drawing/2014/main" id="{EAE4609E-C3F6-C39B-571E-6582FDE01433}"/>
              </a:ext>
            </a:extLst>
          </p:cNvPr>
          <p:cNvSpPr/>
          <p:nvPr userDrawn="1"/>
        </p:nvSpPr>
        <p:spPr>
          <a:xfrm>
            <a:off x="5524498" y="1419686"/>
            <a:ext cx="1143000" cy="1143000"/>
          </a:xfrm>
          <a:prstGeom prst="ellipse">
            <a:avLst/>
          </a:prstGeom>
          <a:gradFill>
            <a:gsLst>
              <a:gs pos="13000">
                <a:srgbClr val="FFC000">
                  <a:alpha val="97000"/>
                </a:srgbClr>
              </a:gs>
              <a:gs pos="100000">
                <a:srgbClr val="F16022"/>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27">
            <a:extLst>
              <a:ext uri="{FF2B5EF4-FFF2-40B4-BE49-F238E27FC236}">
                <a16:creationId xmlns:a16="http://schemas.microsoft.com/office/drawing/2014/main" id="{21C696B4-32E5-934C-C935-E51AE7515C7C}"/>
              </a:ext>
            </a:extLst>
          </p:cNvPr>
          <p:cNvSpPr/>
          <p:nvPr userDrawn="1"/>
        </p:nvSpPr>
        <p:spPr>
          <a:xfrm>
            <a:off x="1824317" y="1419686"/>
            <a:ext cx="1143000" cy="1143000"/>
          </a:xfrm>
          <a:prstGeom prst="ellipse">
            <a:avLst/>
          </a:prstGeom>
          <a:gradFill>
            <a:gsLst>
              <a:gs pos="13000">
                <a:srgbClr val="FFC000">
                  <a:alpha val="97000"/>
                </a:srgbClr>
              </a:gs>
              <a:gs pos="100000">
                <a:srgbClr val="F16022"/>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4BF6098D-EF89-FCA8-FFDB-C82DE4631CFB}"/>
              </a:ext>
            </a:extLst>
          </p:cNvPr>
          <p:cNvSpPr>
            <a:spLocks noGrp="1"/>
          </p:cNvSpPr>
          <p:nvPr>
            <p:ph type="sldNum" sz="quarter" idx="12"/>
          </p:nvPr>
        </p:nvSpPr>
        <p:spPr/>
        <p:txBody>
          <a:bodyPr/>
          <a:lstStyle/>
          <a:p>
            <a:fld id="{71B073CA-E1DB-6646-8627-B9A066EC1A46}" type="slidenum">
              <a:rPr lang="en-US" smtClean="0"/>
              <a:t>‹#›</a:t>
            </a:fld>
            <a:endParaRPr lang="en-US" dirty="0"/>
          </a:p>
        </p:txBody>
      </p:sp>
      <p:pic>
        <p:nvPicPr>
          <p:cNvPr id="9" name="Picture 8">
            <a:extLst>
              <a:ext uri="{FF2B5EF4-FFF2-40B4-BE49-F238E27FC236}">
                <a16:creationId xmlns:a16="http://schemas.microsoft.com/office/drawing/2014/main" id="{BCCEEA9C-B7DA-B7D8-6817-7A94E5D6C1B3}"/>
              </a:ext>
            </a:extLst>
          </p:cNvPr>
          <p:cNvPicPr>
            <a:picLocks noChangeAspect="1"/>
          </p:cNvPicPr>
          <p:nvPr userDrawn="1"/>
        </p:nvPicPr>
        <p:blipFill rotWithShape="1">
          <a:blip r:embed="rId2"/>
          <a:srcRect l="20245" r="-3357"/>
          <a:stretch/>
        </p:blipFill>
        <p:spPr>
          <a:xfrm>
            <a:off x="0" y="5539554"/>
            <a:ext cx="4240924" cy="1065805"/>
          </a:xfrm>
          <a:prstGeom prst="rect">
            <a:avLst/>
          </a:prstGeom>
        </p:spPr>
      </p:pic>
      <p:sp>
        <p:nvSpPr>
          <p:cNvPr id="7" name="Footer Placeholder 5">
            <a:extLst>
              <a:ext uri="{FF2B5EF4-FFF2-40B4-BE49-F238E27FC236}">
                <a16:creationId xmlns:a16="http://schemas.microsoft.com/office/drawing/2014/main" id="{126845BB-5054-7090-0BF2-9B3EA4810309}"/>
              </a:ext>
            </a:extLst>
          </p:cNvPr>
          <p:cNvSpPr>
            <a:spLocks noGrp="1"/>
          </p:cNvSpPr>
          <p:nvPr>
            <p:ph type="ftr" sz="quarter" idx="11"/>
          </p:nvPr>
        </p:nvSpPr>
        <p:spPr>
          <a:xfrm>
            <a:off x="5181600" y="6531417"/>
            <a:ext cx="6172200" cy="184742"/>
          </a:xfrm>
        </p:spPr>
        <p:txBody>
          <a:bodyPr/>
          <a:lstStyle/>
          <a:p>
            <a:r>
              <a:rPr lang="en-US" dirty="0"/>
              <a:t>COMMUNICATIONS &amp; CUSTOMER SERVICE COMMITTEE MEETING</a:t>
            </a:r>
          </a:p>
          <a:p>
            <a:endParaRPr lang="en-US" dirty="0"/>
          </a:p>
        </p:txBody>
      </p:sp>
    </p:spTree>
    <p:extLst>
      <p:ext uri="{BB962C8B-B14F-4D97-AF65-F5344CB8AC3E}">
        <p14:creationId xmlns:p14="http://schemas.microsoft.com/office/powerpoint/2010/main" val="21484040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09CA07A-314E-26D1-D90D-E572BA68A4DF}"/>
              </a:ext>
            </a:extLst>
          </p:cNvPr>
          <p:cNvSpPr/>
          <p:nvPr userDrawn="1"/>
        </p:nvSpPr>
        <p:spPr>
          <a:xfrm>
            <a:off x="0" y="0"/>
            <a:ext cx="12198066" cy="6858000"/>
          </a:xfrm>
          <a:prstGeom prst="rect">
            <a:avLst/>
          </a:prstGeom>
          <a:gradFill flip="none" rotWithShape="1">
            <a:gsLst>
              <a:gs pos="30000">
                <a:srgbClr val="0966AF">
                  <a:alpha val="84244"/>
                </a:srgbClr>
              </a:gs>
              <a:gs pos="94000">
                <a:schemeClr val="bg1"/>
              </a:gs>
              <a:gs pos="63000">
                <a:srgbClr val="97D8E9">
                  <a:alpha val="42409"/>
                </a:srgbClr>
              </a:gs>
              <a:gs pos="4000">
                <a:srgbClr val="204C90">
                  <a:lumMod val="100000"/>
                </a:srgb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sp>
        <p:nvSpPr>
          <p:cNvPr id="2" name="Title 1">
            <a:extLst>
              <a:ext uri="{FF2B5EF4-FFF2-40B4-BE49-F238E27FC236}">
                <a16:creationId xmlns:a16="http://schemas.microsoft.com/office/drawing/2014/main" id="{2716F94F-CAC7-5C32-EBD4-BD960E050B23}"/>
              </a:ext>
            </a:extLst>
          </p:cNvPr>
          <p:cNvSpPr>
            <a:spLocks noGrp="1"/>
          </p:cNvSpPr>
          <p:nvPr>
            <p:ph type="title" hasCustomPrompt="1"/>
          </p:nvPr>
        </p:nvSpPr>
        <p:spPr>
          <a:xfrm>
            <a:off x="4694662" y="1334422"/>
            <a:ext cx="6659137" cy="2484869"/>
          </a:xfrm>
        </p:spPr>
        <p:txBody>
          <a:bodyPr anchor="b"/>
          <a:lstStyle>
            <a:lvl1pPr algn="r">
              <a:defRPr sz="6000" b="1" i="0">
                <a:solidFill>
                  <a:schemeClr val="bg1"/>
                </a:solidFill>
                <a:latin typeface="Helvetica" pitchFamily="2" charset="0"/>
              </a:defRPr>
            </a:lvl1pPr>
          </a:lstStyle>
          <a:p>
            <a:r>
              <a:rPr lang="en-US" dirty="0"/>
              <a:t>Click to edit title style</a:t>
            </a:r>
          </a:p>
        </p:txBody>
      </p:sp>
      <p:sp>
        <p:nvSpPr>
          <p:cNvPr id="4" name="Date Placeholder 3">
            <a:extLst>
              <a:ext uri="{FF2B5EF4-FFF2-40B4-BE49-F238E27FC236}">
                <a16:creationId xmlns:a16="http://schemas.microsoft.com/office/drawing/2014/main" id="{87922988-F1AA-DBBE-F02E-E2F71D242A3B}"/>
              </a:ext>
            </a:extLst>
          </p:cNvPr>
          <p:cNvSpPr>
            <a:spLocks noGrp="1"/>
          </p:cNvSpPr>
          <p:nvPr>
            <p:ph type="dt" sz="half" idx="10"/>
          </p:nvPr>
        </p:nvSpPr>
        <p:spPr/>
        <p:txBody>
          <a:bodyPr/>
          <a:lstStyle>
            <a:lvl1pPr>
              <a:defRPr>
                <a:solidFill>
                  <a:srgbClr val="0966AF"/>
                </a:solidFill>
              </a:defRPr>
            </a:lvl1pPr>
          </a:lstStyle>
          <a:p>
            <a:fld id="{B3E92197-CD4B-B441-864B-5DA04B4D5298}" type="datetime1">
              <a:rPr lang="en-US" smtClean="0"/>
              <a:t>6/11/24</a:t>
            </a:fld>
            <a:endParaRPr lang="en-US" dirty="0"/>
          </a:p>
        </p:txBody>
      </p:sp>
      <p:sp>
        <p:nvSpPr>
          <p:cNvPr id="5" name="Footer Placeholder 4">
            <a:extLst>
              <a:ext uri="{FF2B5EF4-FFF2-40B4-BE49-F238E27FC236}">
                <a16:creationId xmlns:a16="http://schemas.microsoft.com/office/drawing/2014/main" id="{0B1C9E96-E2A6-9D71-62F8-648F8F370DF6}"/>
              </a:ext>
            </a:extLst>
          </p:cNvPr>
          <p:cNvSpPr>
            <a:spLocks noGrp="1"/>
          </p:cNvSpPr>
          <p:nvPr>
            <p:ph type="ftr" sz="quarter" idx="11"/>
          </p:nvPr>
        </p:nvSpPr>
        <p:spPr/>
        <p:txBody>
          <a:bodyPr/>
          <a:lstStyle>
            <a:lvl1pPr>
              <a:defRPr>
                <a:solidFill>
                  <a:srgbClr val="0966AF"/>
                </a:solidFill>
              </a:defRPr>
            </a:lvl1pPr>
          </a:lstStyle>
          <a:p>
            <a:endParaRPr lang="en-US" dirty="0"/>
          </a:p>
        </p:txBody>
      </p:sp>
      <p:sp>
        <p:nvSpPr>
          <p:cNvPr id="6" name="Slide Number Placeholder 5">
            <a:extLst>
              <a:ext uri="{FF2B5EF4-FFF2-40B4-BE49-F238E27FC236}">
                <a16:creationId xmlns:a16="http://schemas.microsoft.com/office/drawing/2014/main" id="{510F96D3-C1A8-1296-1C19-14C7D7F424DD}"/>
              </a:ext>
            </a:extLst>
          </p:cNvPr>
          <p:cNvSpPr>
            <a:spLocks noGrp="1"/>
          </p:cNvSpPr>
          <p:nvPr>
            <p:ph type="sldNum" sz="quarter" idx="12"/>
          </p:nvPr>
        </p:nvSpPr>
        <p:spPr/>
        <p:txBody>
          <a:bodyPr/>
          <a:lstStyle>
            <a:lvl1pPr>
              <a:defRPr>
                <a:solidFill>
                  <a:srgbClr val="0966AF"/>
                </a:solidFill>
              </a:defRPr>
            </a:lvl1pPr>
          </a:lstStyle>
          <a:p>
            <a:fld id="{71B073CA-E1DB-6646-8627-B9A066EC1A46}" type="slidenum">
              <a:rPr lang="en-US" smtClean="0"/>
              <a:pPr/>
              <a:t>‹#›</a:t>
            </a:fld>
            <a:endParaRPr lang="en-US" dirty="0"/>
          </a:p>
        </p:txBody>
      </p:sp>
      <p:pic>
        <p:nvPicPr>
          <p:cNvPr id="9" name="Picture 8" descr="A logo with a sun and waves&#10;&#10;Description automatically generated">
            <a:extLst>
              <a:ext uri="{FF2B5EF4-FFF2-40B4-BE49-F238E27FC236}">
                <a16:creationId xmlns:a16="http://schemas.microsoft.com/office/drawing/2014/main" id="{C970E0AE-CB1A-8B11-6D47-6976307A85B6}"/>
              </a:ext>
            </a:extLst>
          </p:cNvPr>
          <p:cNvPicPr>
            <a:picLocks noChangeAspect="1"/>
          </p:cNvPicPr>
          <p:nvPr userDrawn="1"/>
        </p:nvPicPr>
        <p:blipFill>
          <a:blip r:embed="rId2"/>
          <a:stretch>
            <a:fillRect/>
          </a:stretch>
        </p:blipFill>
        <p:spPr>
          <a:xfrm>
            <a:off x="169989" y="4317864"/>
            <a:ext cx="3737038" cy="2135450"/>
          </a:xfrm>
          <a:prstGeom prst="rect">
            <a:avLst/>
          </a:prstGeom>
        </p:spPr>
      </p:pic>
      <p:cxnSp>
        <p:nvCxnSpPr>
          <p:cNvPr id="11" name="Straight Connector 10">
            <a:extLst>
              <a:ext uri="{FF2B5EF4-FFF2-40B4-BE49-F238E27FC236}">
                <a16:creationId xmlns:a16="http://schemas.microsoft.com/office/drawing/2014/main" id="{7B52688D-EB75-B3A5-1BF9-3E9014D2D169}"/>
              </a:ext>
            </a:extLst>
          </p:cNvPr>
          <p:cNvCxnSpPr>
            <a:cxnSpLocks/>
          </p:cNvCxnSpPr>
          <p:nvPr userDrawn="1"/>
        </p:nvCxnSpPr>
        <p:spPr>
          <a:xfrm>
            <a:off x="4558553" y="3819291"/>
            <a:ext cx="6930058" cy="0"/>
          </a:xfrm>
          <a:prstGeom prst="line">
            <a:avLst/>
          </a:prstGeom>
          <a:ln w="25400">
            <a:gradFill>
              <a:gsLst>
                <a:gs pos="13000">
                  <a:srgbClr val="FFC000"/>
                </a:gs>
                <a:gs pos="100000">
                  <a:srgbClr val="F16022"/>
                </a:gs>
              </a:gsLst>
              <a:lin ang="5400000" scaled="1"/>
            </a:gra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11A88CC5-66BE-D9A1-26B6-A57A5D055A51}"/>
              </a:ext>
            </a:extLst>
          </p:cNvPr>
          <p:cNvSpPr>
            <a:spLocks noGrp="1"/>
          </p:cNvSpPr>
          <p:nvPr>
            <p:ph type="body" idx="1"/>
          </p:nvPr>
        </p:nvSpPr>
        <p:spPr>
          <a:xfrm>
            <a:off x="4694662" y="4020997"/>
            <a:ext cx="6659138" cy="591339"/>
          </a:xfrm>
        </p:spPr>
        <p:txBody>
          <a:bodyPr/>
          <a:lstStyle>
            <a:lvl1pPr marL="0" indent="0" algn="r">
              <a:buNone/>
              <a:defRPr sz="2400">
                <a:solidFill>
                  <a:srgbClr val="0966A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2097096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Slide 5">
    <p:spTree>
      <p:nvGrpSpPr>
        <p:cNvPr id="1" name=""/>
        <p:cNvGrpSpPr/>
        <p:nvPr/>
      </p:nvGrpSpPr>
      <p:grpSpPr>
        <a:xfrm>
          <a:off x="0" y="0"/>
          <a:ext cx="0" cy="0"/>
          <a:chOff x="0" y="0"/>
          <a:chExt cx="0" cy="0"/>
        </a:xfrm>
      </p:grpSpPr>
      <p:sp>
        <p:nvSpPr>
          <p:cNvPr id="12" name="Round Single Corner Rectangle 11">
            <a:extLst>
              <a:ext uri="{FF2B5EF4-FFF2-40B4-BE49-F238E27FC236}">
                <a16:creationId xmlns:a16="http://schemas.microsoft.com/office/drawing/2014/main" id="{CAEDC916-57DF-BB4D-7F78-FB7E9D5E985E}"/>
              </a:ext>
            </a:extLst>
          </p:cNvPr>
          <p:cNvSpPr/>
          <p:nvPr userDrawn="1"/>
        </p:nvSpPr>
        <p:spPr>
          <a:xfrm>
            <a:off x="0" y="365125"/>
            <a:ext cx="11711354" cy="1147152"/>
          </a:xfrm>
          <a:prstGeom prst="round1Rect">
            <a:avLst/>
          </a:prstGeom>
          <a:gradFill>
            <a:gsLst>
              <a:gs pos="62000">
                <a:srgbClr val="0966AF">
                  <a:alpha val="84244"/>
                </a:srgbClr>
              </a:gs>
              <a:gs pos="92000">
                <a:srgbClr val="97D8E9">
                  <a:alpha val="42409"/>
                </a:srgbClr>
              </a:gs>
              <a:gs pos="22000">
                <a:srgbClr val="204C90">
                  <a:lumMod val="10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1CC1671-4521-2A7A-F5FC-FD897B45E990}"/>
              </a:ext>
            </a:extLst>
          </p:cNvPr>
          <p:cNvSpPr>
            <a:spLocks noGrp="1"/>
          </p:cNvSpPr>
          <p:nvPr>
            <p:ph type="title" hasCustomPrompt="1"/>
          </p:nvPr>
        </p:nvSpPr>
        <p:spPr>
          <a:xfrm>
            <a:off x="838200" y="668337"/>
            <a:ext cx="10515600" cy="823912"/>
          </a:xfrm>
        </p:spPr>
        <p:txBody>
          <a:bodyPr/>
          <a:lstStyle>
            <a:lvl1pPr>
              <a:defRPr>
                <a:solidFill>
                  <a:schemeClr val="bg1"/>
                </a:solidFill>
              </a:defRPr>
            </a:lvl1pPr>
          </a:lstStyle>
          <a:p>
            <a:r>
              <a:rPr lang="en-US" dirty="0"/>
              <a:t>Click to edit title style</a:t>
            </a:r>
          </a:p>
        </p:txBody>
      </p:sp>
      <p:sp>
        <p:nvSpPr>
          <p:cNvPr id="3" name="Text Placeholder 2">
            <a:extLst>
              <a:ext uri="{FF2B5EF4-FFF2-40B4-BE49-F238E27FC236}">
                <a16:creationId xmlns:a16="http://schemas.microsoft.com/office/drawing/2014/main" id="{9683D858-2704-F7F1-3F5C-94D8405F459F}"/>
              </a:ext>
            </a:extLst>
          </p:cNvPr>
          <p:cNvSpPr>
            <a:spLocks noGrp="1"/>
          </p:cNvSpPr>
          <p:nvPr>
            <p:ph type="body" idx="1"/>
          </p:nvPr>
        </p:nvSpPr>
        <p:spPr>
          <a:xfrm>
            <a:off x="839788" y="1681163"/>
            <a:ext cx="5157787" cy="823912"/>
          </a:xfrm>
        </p:spPr>
        <p:txBody>
          <a:bodyPr anchor="b"/>
          <a:lstStyle>
            <a:lvl1pPr marL="0" indent="0">
              <a:buNone/>
              <a:defRPr sz="2400" b="1">
                <a:solidFill>
                  <a:srgbClr val="0966A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10ED73DB-8D22-3C96-C74C-1674E5E08D5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B4A6B1-A111-F4DB-5556-205C1C13B113}"/>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0966A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DE695451-D7AA-2A3F-767A-8C8BBC61EFF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901579A-BCC3-617F-0619-C44E9462AC6E}"/>
              </a:ext>
            </a:extLst>
          </p:cNvPr>
          <p:cNvSpPr>
            <a:spLocks noGrp="1"/>
          </p:cNvSpPr>
          <p:nvPr>
            <p:ph type="dt" sz="half" idx="10"/>
          </p:nvPr>
        </p:nvSpPr>
        <p:spPr/>
        <p:txBody>
          <a:bodyPr/>
          <a:lstStyle/>
          <a:p>
            <a:fld id="{FDBE01DC-7CC6-4F45-B2A3-7E71C06D6525}" type="datetime1">
              <a:rPr lang="en-US" smtClean="0"/>
              <a:t>6/11/24</a:t>
            </a:fld>
            <a:endParaRPr lang="en-US" dirty="0"/>
          </a:p>
        </p:txBody>
      </p:sp>
      <p:sp>
        <p:nvSpPr>
          <p:cNvPr id="9" name="Slide Number Placeholder 8">
            <a:extLst>
              <a:ext uri="{FF2B5EF4-FFF2-40B4-BE49-F238E27FC236}">
                <a16:creationId xmlns:a16="http://schemas.microsoft.com/office/drawing/2014/main" id="{34D8940D-990F-8592-37FE-66BC76EEC3BF}"/>
              </a:ext>
            </a:extLst>
          </p:cNvPr>
          <p:cNvSpPr>
            <a:spLocks noGrp="1"/>
          </p:cNvSpPr>
          <p:nvPr>
            <p:ph type="sldNum" sz="quarter" idx="12"/>
          </p:nvPr>
        </p:nvSpPr>
        <p:spPr/>
        <p:txBody>
          <a:bodyPr/>
          <a:lstStyle/>
          <a:p>
            <a:fld id="{71B073CA-E1DB-6646-8627-B9A066EC1A46}" type="slidenum">
              <a:rPr lang="en-US" smtClean="0"/>
              <a:t>‹#›</a:t>
            </a:fld>
            <a:endParaRPr lang="en-US" dirty="0"/>
          </a:p>
        </p:txBody>
      </p:sp>
      <p:pic>
        <p:nvPicPr>
          <p:cNvPr id="11" name="Picture 10">
            <a:extLst>
              <a:ext uri="{FF2B5EF4-FFF2-40B4-BE49-F238E27FC236}">
                <a16:creationId xmlns:a16="http://schemas.microsoft.com/office/drawing/2014/main" id="{3106F7BC-C090-9C96-90BE-07C033E0442A}"/>
              </a:ext>
            </a:extLst>
          </p:cNvPr>
          <p:cNvPicPr>
            <a:picLocks noChangeAspect="1"/>
          </p:cNvPicPr>
          <p:nvPr userDrawn="1"/>
        </p:nvPicPr>
        <p:blipFill rotWithShape="1">
          <a:blip r:embed="rId2">
            <a:alphaModFix amt="38000"/>
          </a:blip>
          <a:srcRect l="-144" r="40633"/>
          <a:stretch/>
        </p:blipFill>
        <p:spPr>
          <a:xfrm>
            <a:off x="9155430" y="5636799"/>
            <a:ext cx="3036570" cy="1065805"/>
          </a:xfrm>
          <a:prstGeom prst="rect">
            <a:avLst/>
          </a:prstGeom>
        </p:spPr>
      </p:pic>
      <p:sp>
        <p:nvSpPr>
          <p:cNvPr id="10" name="Footer Placeholder 5">
            <a:extLst>
              <a:ext uri="{FF2B5EF4-FFF2-40B4-BE49-F238E27FC236}">
                <a16:creationId xmlns:a16="http://schemas.microsoft.com/office/drawing/2014/main" id="{3CE2BD4C-F0D8-FCE9-E2FF-E46FEE523F0B}"/>
              </a:ext>
            </a:extLst>
          </p:cNvPr>
          <p:cNvSpPr>
            <a:spLocks noGrp="1"/>
          </p:cNvSpPr>
          <p:nvPr>
            <p:ph type="ftr" sz="quarter" idx="11"/>
          </p:nvPr>
        </p:nvSpPr>
        <p:spPr>
          <a:xfrm>
            <a:off x="5181600" y="6531417"/>
            <a:ext cx="6172200" cy="184742"/>
          </a:xfrm>
        </p:spPr>
        <p:txBody>
          <a:bodyPr/>
          <a:lstStyle/>
          <a:p>
            <a:r>
              <a:rPr lang="en-US" dirty="0"/>
              <a:t>COMMUNICATIONS &amp; CUSTOMER SERVICE COMMITTEE MEETING</a:t>
            </a:r>
          </a:p>
          <a:p>
            <a:endParaRPr lang="en-US" dirty="0"/>
          </a:p>
        </p:txBody>
      </p:sp>
    </p:spTree>
    <p:extLst>
      <p:ext uri="{BB962C8B-B14F-4D97-AF65-F5344CB8AC3E}">
        <p14:creationId xmlns:p14="http://schemas.microsoft.com/office/powerpoint/2010/main" val="17198466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E4A27CF-F095-4AC4-211C-BA2BA1CE1A90}"/>
              </a:ext>
            </a:extLst>
          </p:cNvPr>
          <p:cNvSpPr>
            <a:spLocks noGrp="1"/>
          </p:cNvSpPr>
          <p:nvPr>
            <p:ph type="title"/>
          </p:nvPr>
        </p:nvSpPr>
        <p:spPr>
          <a:xfrm>
            <a:off x="838200" y="681037"/>
            <a:ext cx="10515600" cy="60789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1707B4E-475B-711A-8286-B5000B9FC4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E0FB707-68C8-9207-99FA-C3CA7E6B25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rgbClr val="1B2E5C"/>
                </a:solidFill>
                <a:latin typeface="Helvetica" pitchFamily="2" charset="0"/>
              </a:defRPr>
            </a:lvl1pPr>
          </a:lstStyle>
          <a:p>
            <a:fld id="{CE6FC62D-82D1-F943-B2A0-0CD620E791E5}" type="datetime1">
              <a:rPr lang="en-US" smtClean="0"/>
              <a:t>6/11/24</a:t>
            </a:fld>
            <a:endParaRPr lang="en-US" dirty="0"/>
          </a:p>
        </p:txBody>
      </p:sp>
      <p:sp>
        <p:nvSpPr>
          <p:cNvPr id="5" name="Footer Placeholder 4">
            <a:extLst>
              <a:ext uri="{FF2B5EF4-FFF2-40B4-BE49-F238E27FC236}">
                <a16:creationId xmlns:a16="http://schemas.microsoft.com/office/drawing/2014/main" id="{B84D0235-5627-4F3C-852A-9C3B8A412B5E}"/>
              </a:ext>
            </a:extLst>
          </p:cNvPr>
          <p:cNvSpPr>
            <a:spLocks noGrp="1"/>
          </p:cNvSpPr>
          <p:nvPr>
            <p:ph type="ftr" sz="quarter" idx="3"/>
          </p:nvPr>
        </p:nvSpPr>
        <p:spPr>
          <a:xfrm>
            <a:off x="7239000" y="6348536"/>
            <a:ext cx="4114800" cy="365125"/>
          </a:xfrm>
          <a:prstGeom prst="rect">
            <a:avLst/>
          </a:prstGeom>
        </p:spPr>
        <p:txBody>
          <a:bodyPr vert="horz" lIns="91440" tIns="45720" rIns="91440" bIns="45720" rtlCol="0" anchor="ctr"/>
          <a:lstStyle>
            <a:lvl1pPr algn="r">
              <a:defRPr sz="1200" b="0" i="0">
                <a:solidFill>
                  <a:srgbClr val="1B2E5C"/>
                </a:solidFill>
                <a:latin typeface="Helvetica" pitchFamily="2" charset="0"/>
              </a:defRPr>
            </a:lvl1pPr>
          </a:lstStyle>
          <a:p>
            <a:endParaRPr lang="en-US" dirty="0"/>
          </a:p>
        </p:txBody>
      </p:sp>
      <p:sp>
        <p:nvSpPr>
          <p:cNvPr id="6" name="Slide Number Placeholder 5">
            <a:extLst>
              <a:ext uri="{FF2B5EF4-FFF2-40B4-BE49-F238E27FC236}">
                <a16:creationId xmlns:a16="http://schemas.microsoft.com/office/drawing/2014/main" id="{DDEF7F6F-2198-4F81-CFD4-3E2EA8B19B9A}"/>
              </a:ext>
            </a:extLst>
          </p:cNvPr>
          <p:cNvSpPr>
            <a:spLocks noGrp="1"/>
          </p:cNvSpPr>
          <p:nvPr>
            <p:ph type="sldNum" sz="quarter" idx="4"/>
          </p:nvPr>
        </p:nvSpPr>
        <p:spPr>
          <a:xfrm>
            <a:off x="11488611" y="6356350"/>
            <a:ext cx="533400" cy="365125"/>
          </a:xfrm>
          <a:prstGeom prst="rect">
            <a:avLst/>
          </a:prstGeom>
        </p:spPr>
        <p:txBody>
          <a:bodyPr vert="horz" lIns="91440" tIns="45720" rIns="91440" bIns="45720" rtlCol="0" anchor="ctr"/>
          <a:lstStyle>
            <a:lvl1pPr algn="r">
              <a:defRPr sz="1200" b="0" i="0">
                <a:solidFill>
                  <a:srgbClr val="1B2E5C"/>
                </a:solidFill>
                <a:latin typeface="RM Connect" pitchFamily="2" charset="0"/>
              </a:defRPr>
            </a:lvl1pPr>
          </a:lstStyle>
          <a:p>
            <a:fld id="{71B073CA-E1DB-6646-8627-B9A066EC1A46}" type="slidenum">
              <a:rPr lang="en-US" smtClean="0"/>
              <a:pPr/>
              <a:t>‹#›</a:t>
            </a:fld>
            <a:endParaRPr lang="en-US" dirty="0"/>
          </a:p>
        </p:txBody>
      </p:sp>
    </p:spTree>
    <p:extLst>
      <p:ext uri="{BB962C8B-B14F-4D97-AF65-F5344CB8AC3E}">
        <p14:creationId xmlns:p14="http://schemas.microsoft.com/office/powerpoint/2010/main" val="1042819259"/>
      </p:ext>
    </p:extLst>
  </p:cSld>
  <p:clrMap bg1="lt1" tx1="dk1" bg2="lt2" tx2="dk2" accent1="accent1" accent2="accent2" accent3="accent3" accent4="accent4" accent5="accent5" accent6="accent6" hlink="hlink" folHlink="folHlink"/>
  <p:sldLayoutIdLst>
    <p:sldLayoutId id="2147483649" r:id="rId1"/>
    <p:sldLayoutId id="2147483652" r:id="rId2"/>
    <p:sldLayoutId id="2147483658" r:id="rId3"/>
    <p:sldLayoutId id="2147483661" r:id="rId4"/>
    <p:sldLayoutId id="2147483660" r:id="rId5"/>
    <p:sldLayoutId id="2147483656" r:id="rId6"/>
    <p:sldLayoutId id="2147483650" r:id="rId7"/>
    <p:sldLayoutId id="2147483651" r:id="rId8"/>
    <p:sldLayoutId id="2147483653" r:id="rId9"/>
    <p:sldLayoutId id="2147483654" r:id="rId10"/>
    <p:sldLayoutId id="2147483662" r:id="rId11"/>
    <p:sldLayoutId id="2147483657" r:id="rId12"/>
    <p:sldLayoutId id="2147483659" r:id="rId13"/>
  </p:sldLayoutIdLst>
  <p:hf hdr="0"/>
  <p:txStyles>
    <p:titleStyle>
      <a:lvl1pPr algn="l" defTabSz="914400" rtl="0" eaLnBrk="1" latinLnBrk="0" hangingPunct="1">
        <a:lnSpc>
          <a:spcPct val="90000"/>
        </a:lnSpc>
        <a:spcBef>
          <a:spcPct val="0"/>
        </a:spcBef>
        <a:buNone/>
        <a:defRPr sz="3600" b="1" i="0" kern="1200">
          <a:solidFill>
            <a:srgbClr val="204C90"/>
          </a:solidFill>
          <a:latin typeface="Helvetica"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1B2E5C"/>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1B2E5C"/>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1B2E5C"/>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1B2E5C"/>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1B2E5C"/>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svg"/><Relationship Id="rId3" Type="http://schemas.openxmlformats.org/officeDocument/2006/relationships/image" Target="../media/image6.png"/><Relationship Id="rId7" Type="http://schemas.openxmlformats.org/officeDocument/2006/relationships/image" Target="../media/image10.svg"/><Relationship Id="rId12"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svg"/></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EB3E8-718C-7F6F-E529-B8E9BBD15B1F}"/>
              </a:ext>
            </a:extLst>
          </p:cNvPr>
          <p:cNvSpPr>
            <a:spLocks noGrp="1"/>
          </p:cNvSpPr>
          <p:nvPr>
            <p:ph type="title"/>
          </p:nvPr>
        </p:nvSpPr>
        <p:spPr>
          <a:xfrm>
            <a:off x="3993932" y="861456"/>
            <a:ext cx="7359868" cy="2484869"/>
          </a:xfrm>
        </p:spPr>
        <p:txBody>
          <a:bodyPr>
            <a:normAutofit/>
          </a:bodyPr>
          <a:lstStyle/>
          <a:p>
            <a:r>
              <a:rPr lang="en-US" dirty="0"/>
              <a:t>Communications &amp; Customer Service</a:t>
            </a:r>
          </a:p>
        </p:txBody>
      </p:sp>
      <p:sp>
        <p:nvSpPr>
          <p:cNvPr id="3" name="Text Placeholder 2">
            <a:extLst>
              <a:ext uri="{FF2B5EF4-FFF2-40B4-BE49-F238E27FC236}">
                <a16:creationId xmlns:a16="http://schemas.microsoft.com/office/drawing/2014/main" id="{A35A2C4D-CC9E-8E09-06A5-07A5D6FA4822}"/>
              </a:ext>
            </a:extLst>
          </p:cNvPr>
          <p:cNvSpPr>
            <a:spLocks noGrp="1"/>
          </p:cNvSpPr>
          <p:nvPr>
            <p:ph type="body" idx="1"/>
          </p:nvPr>
        </p:nvSpPr>
        <p:spPr>
          <a:xfrm>
            <a:off x="4694662" y="4020997"/>
            <a:ext cx="6659138" cy="458418"/>
          </a:xfrm>
        </p:spPr>
        <p:txBody>
          <a:bodyPr>
            <a:normAutofit/>
          </a:bodyPr>
          <a:lstStyle/>
          <a:p>
            <a:r>
              <a:rPr lang="en-US" dirty="0"/>
              <a:t>June 18, 2024</a:t>
            </a:r>
          </a:p>
        </p:txBody>
      </p:sp>
      <p:sp>
        <p:nvSpPr>
          <p:cNvPr id="4" name="Text Placeholder 2">
            <a:extLst>
              <a:ext uri="{FF2B5EF4-FFF2-40B4-BE49-F238E27FC236}">
                <a16:creationId xmlns:a16="http://schemas.microsoft.com/office/drawing/2014/main" id="{713370BB-D922-2073-86EA-759A41D0289D}"/>
              </a:ext>
            </a:extLst>
          </p:cNvPr>
          <p:cNvSpPr txBox="1">
            <a:spLocks/>
          </p:cNvSpPr>
          <p:nvPr/>
        </p:nvSpPr>
        <p:spPr>
          <a:xfrm>
            <a:off x="4694662" y="3304284"/>
            <a:ext cx="6659138" cy="458418"/>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 typeface="Arial" panose="020B0604020202020204" pitchFamily="34" charset="0"/>
              <a:buNone/>
              <a:defRPr sz="2400" b="0" i="0" kern="1200">
                <a:solidFill>
                  <a:srgbClr val="0966AF"/>
                </a:solidFill>
                <a:latin typeface="Helvetica"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tint val="75000"/>
                  </a:schemeClr>
                </a:solidFill>
                <a:latin typeface="Helvetica"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0" i="0" kern="1200">
                <a:solidFill>
                  <a:schemeClr val="tx1">
                    <a:tint val="75000"/>
                  </a:schemeClr>
                </a:solidFill>
                <a:latin typeface="Helvetica"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Helvetica"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Helvetica"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dirty="0"/>
              <a:t>COMMITTEE MEETING</a:t>
            </a:r>
          </a:p>
        </p:txBody>
      </p:sp>
    </p:spTree>
    <p:extLst>
      <p:ext uri="{BB962C8B-B14F-4D97-AF65-F5344CB8AC3E}">
        <p14:creationId xmlns:p14="http://schemas.microsoft.com/office/powerpoint/2010/main" val="3052636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A5F9E-2A8E-3ED0-556C-D201FDC48A11}"/>
              </a:ext>
            </a:extLst>
          </p:cNvPr>
          <p:cNvSpPr>
            <a:spLocks noGrp="1"/>
          </p:cNvSpPr>
          <p:nvPr>
            <p:ph type="title"/>
          </p:nvPr>
        </p:nvSpPr>
        <p:spPr/>
        <p:txBody>
          <a:bodyPr/>
          <a:lstStyle/>
          <a:p>
            <a:r>
              <a:rPr lang="en-US" dirty="0"/>
              <a:t>Newsletter Review</a:t>
            </a:r>
          </a:p>
        </p:txBody>
      </p:sp>
      <p:sp>
        <p:nvSpPr>
          <p:cNvPr id="3" name="Content Placeholder 2">
            <a:extLst>
              <a:ext uri="{FF2B5EF4-FFF2-40B4-BE49-F238E27FC236}">
                <a16:creationId xmlns:a16="http://schemas.microsoft.com/office/drawing/2014/main" id="{BDAD7407-1DE0-EF49-50C5-DF0F25D72D97}"/>
              </a:ext>
            </a:extLst>
          </p:cNvPr>
          <p:cNvSpPr>
            <a:spLocks noGrp="1"/>
          </p:cNvSpPr>
          <p:nvPr>
            <p:ph sz="half" idx="1"/>
          </p:nvPr>
        </p:nvSpPr>
        <p:spPr>
          <a:xfrm>
            <a:off x="838199" y="1825625"/>
            <a:ext cx="4550230" cy="4707256"/>
          </a:xfrm>
        </p:spPr>
        <p:txBody>
          <a:bodyPr>
            <a:normAutofit/>
          </a:bodyPr>
          <a:lstStyle/>
          <a:p>
            <a:r>
              <a:rPr lang="en-US" dirty="0"/>
              <a:t>May</a:t>
            </a:r>
          </a:p>
          <a:p>
            <a:pPr algn="l" rtl="0" fontAlgn="base">
              <a:buFont typeface="Arial" panose="020B0604020202020204" pitchFamily="34" charset="0"/>
              <a:buChar char="•"/>
            </a:pPr>
            <a:r>
              <a:rPr lang="en-US" sz="1900" dirty="0">
                <a:effectLst/>
                <a:highlight>
                  <a:srgbClr val="FFFFFF"/>
                </a:highlight>
              </a:rPr>
              <a:t>Planning for the Future</a:t>
            </a:r>
          </a:p>
          <a:p>
            <a:pPr lvl="1" fontAlgn="base"/>
            <a:r>
              <a:rPr lang="en-US" sz="1500" dirty="0">
                <a:effectLst/>
                <a:highlight>
                  <a:srgbClr val="FFFFFF"/>
                </a:highlight>
              </a:rPr>
              <a:t>Rate increases and detachment update with detail on financial planning and the rising cost of water. </a:t>
            </a:r>
          </a:p>
          <a:p>
            <a:pPr algn="l" rtl="0" fontAlgn="base">
              <a:buFont typeface="Arial" panose="020B0604020202020204" pitchFamily="34" charset="0"/>
              <a:buChar char="•"/>
            </a:pPr>
            <a:r>
              <a:rPr lang="en-US" sz="1900" dirty="0">
                <a:effectLst/>
                <a:highlight>
                  <a:srgbClr val="FFFFFF"/>
                </a:highlight>
              </a:rPr>
              <a:t>2023 Water Quality Report</a:t>
            </a:r>
          </a:p>
          <a:p>
            <a:pPr lvl="1" fontAlgn="base"/>
            <a:r>
              <a:rPr lang="en-US" sz="1500" dirty="0">
                <a:effectLst/>
                <a:highlight>
                  <a:srgbClr val="FFFFFF"/>
                </a:highlight>
              </a:rPr>
              <a:t>Annual water quality report to inform customers of their drinking water supply with link to the English and Spanish digital brochure.  </a:t>
            </a:r>
          </a:p>
          <a:p>
            <a:pPr algn="l" rtl="0" fontAlgn="base">
              <a:buFont typeface="Arial" panose="020B0604020202020204" pitchFamily="34" charset="0"/>
              <a:buChar char="•"/>
            </a:pPr>
            <a:r>
              <a:rPr lang="en-US" sz="1900" dirty="0">
                <a:effectLst/>
                <a:highlight>
                  <a:srgbClr val="FFFFFF"/>
                </a:highlight>
              </a:rPr>
              <a:t>Garden Like a Pro: </a:t>
            </a:r>
          </a:p>
          <a:p>
            <a:pPr lvl="1" fontAlgn="base"/>
            <a:r>
              <a:rPr lang="en-US" sz="1500" dirty="0">
                <a:highlight>
                  <a:srgbClr val="FFFFFF"/>
                </a:highlight>
              </a:rPr>
              <a:t>Continue the series with five more tips</a:t>
            </a:r>
            <a:r>
              <a:rPr lang="en-US" sz="1500" dirty="0">
                <a:effectLst/>
                <a:highlight>
                  <a:srgbClr val="FFFFFF"/>
                </a:highlight>
              </a:rPr>
              <a:t> to create a sustainable garden with link to rebates and resources on Metropolitan’s SoCal </a:t>
            </a:r>
            <a:r>
              <a:rPr lang="en-US" sz="1500" dirty="0" err="1">
                <a:effectLst/>
                <a:highlight>
                  <a:srgbClr val="FFFFFF"/>
                </a:highlight>
              </a:rPr>
              <a:t>WaterSmart</a:t>
            </a:r>
            <a:r>
              <a:rPr lang="en-US" sz="1500" dirty="0">
                <a:effectLst/>
                <a:highlight>
                  <a:srgbClr val="FFFFFF"/>
                </a:highlight>
              </a:rPr>
              <a:t> website. </a:t>
            </a:r>
          </a:p>
        </p:txBody>
      </p:sp>
      <p:sp>
        <p:nvSpPr>
          <p:cNvPr id="6" name="Slide Number Placeholder 5">
            <a:extLst>
              <a:ext uri="{FF2B5EF4-FFF2-40B4-BE49-F238E27FC236}">
                <a16:creationId xmlns:a16="http://schemas.microsoft.com/office/drawing/2014/main" id="{55600F08-224C-5C33-160C-929D8C144CAA}"/>
              </a:ext>
            </a:extLst>
          </p:cNvPr>
          <p:cNvSpPr>
            <a:spLocks noGrp="1"/>
          </p:cNvSpPr>
          <p:nvPr>
            <p:ph type="sldNum" sz="quarter" idx="12"/>
          </p:nvPr>
        </p:nvSpPr>
        <p:spPr/>
        <p:txBody>
          <a:bodyPr/>
          <a:lstStyle/>
          <a:p>
            <a:fld id="{71B073CA-E1DB-6646-8627-B9A066EC1A46}" type="slidenum">
              <a:rPr lang="en-US" smtClean="0"/>
              <a:t>9</a:t>
            </a:fld>
            <a:endParaRPr lang="en-US" dirty="0"/>
          </a:p>
        </p:txBody>
      </p:sp>
      <p:pic>
        <p:nvPicPr>
          <p:cNvPr id="7" name="Picture 6">
            <a:extLst>
              <a:ext uri="{FF2B5EF4-FFF2-40B4-BE49-F238E27FC236}">
                <a16:creationId xmlns:a16="http://schemas.microsoft.com/office/drawing/2014/main" id="{7F313815-D396-0A81-4028-8ED8A8CEAD40}"/>
              </a:ext>
            </a:extLst>
          </p:cNvPr>
          <p:cNvPicPr>
            <a:picLocks noChangeAspect="1"/>
          </p:cNvPicPr>
          <p:nvPr/>
        </p:nvPicPr>
        <p:blipFill>
          <a:blip r:embed="rId3"/>
          <a:srcRect t="747" b="747"/>
          <a:stretch/>
        </p:blipFill>
        <p:spPr>
          <a:xfrm>
            <a:off x="7857374" y="1286193"/>
            <a:ext cx="3977267" cy="5070157"/>
          </a:xfrm>
          <a:prstGeom prst="rect">
            <a:avLst/>
          </a:prstGeom>
          <a:solidFill>
            <a:schemeClr val="bg1"/>
          </a:solidFill>
          <a:ln>
            <a:solidFill>
              <a:schemeClr val="bg1">
                <a:lumMod val="75000"/>
              </a:schemeClr>
            </a:solidFill>
          </a:ln>
        </p:spPr>
      </p:pic>
      <p:pic>
        <p:nvPicPr>
          <p:cNvPr id="4" name="Picture 3">
            <a:extLst>
              <a:ext uri="{FF2B5EF4-FFF2-40B4-BE49-F238E27FC236}">
                <a16:creationId xmlns:a16="http://schemas.microsoft.com/office/drawing/2014/main" id="{86A4ADD7-AFF7-52D3-E476-EB46CC5E3496}"/>
              </a:ext>
            </a:extLst>
          </p:cNvPr>
          <p:cNvPicPr>
            <a:picLocks noChangeAspect="1"/>
          </p:cNvPicPr>
          <p:nvPr/>
        </p:nvPicPr>
        <p:blipFill>
          <a:blip r:embed="rId4"/>
          <a:srcRect t="747" b="747"/>
          <a:stretch/>
        </p:blipFill>
        <p:spPr>
          <a:xfrm>
            <a:off x="5481585" y="893921"/>
            <a:ext cx="3977267" cy="5070157"/>
          </a:xfrm>
          <a:prstGeom prst="rect">
            <a:avLst/>
          </a:prstGeom>
          <a:solidFill>
            <a:schemeClr val="bg1"/>
          </a:solidFill>
          <a:ln>
            <a:solidFill>
              <a:schemeClr val="bg1">
                <a:lumMod val="75000"/>
              </a:schemeClr>
            </a:solidFill>
          </a:ln>
        </p:spPr>
      </p:pic>
    </p:spTree>
    <p:extLst>
      <p:ext uri="{BB962C8B-B14F-4D97-AF65-F5344CB8AC3E}">
        <p14:creationId xmlns:p14="http://schemas.microsoft.com/office/powerpoint/2010/main" val="16382826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A5F9E-2A8E-3ED0-556C-D201FDC48A11}"/>
              </a:ext>
            </a:extLst>
          </p:cNvPr>
          <p:cNvSpPr>
            <a:spLocks noGrp="1"/>
          </p:cNvSpPr>
          <p:nvPr>
            <p:ph type="title"/>
          </p:nvPr>
        </p:nvSpPr>
        <p:spPr/>
        <p:txBody>
          <a:bodyPr/>
          <a:lstStyle/>
          <a:p>
            <a:r>
              <a:rPr lang="en-US" dirty="0"/>
              <a:t>Newsletter Planning</a:t>
            </a:r>
          </a:p>
        </p:txBody>
      </p:sp>
      <p:sp>
        <p:nvSpPr>
          <p:cNvPr id="3" name="Content Placeholder 2">
            <a:extLst>
              <a:ext uri="{FF2B5EF4-FFF2-40B4-BE49-F238E27FC236}">
                <a16:creationId xmlns:a16="http://schemas.microsoft.com/office/drawing/2014/main" id="{BDAD7407-1DE0-EF49-50C5-DF0F25D72D97}"/>
              </a:ext>
            </a:extLst>
          </p:cNvPr>
          <p:cNvSpPr>
            <a:spLocks noGrp="1"/>
          </p:cNvSpPr>
          <p:nvPr>
            <p:ph sz="half" idx="1"/>
          </p:nvPr>
        </p:nvSpPr>
        <p:spPr>
          <a:xfrm>
            <a:off x="838200" y="1825625"/>
            <a:ext cx="5181600" cy="4705792"/>
          </a:xfrm>
        </p:spPr>
        <p:txBody>
          <a:bodyPr vert="horz" lIns="91440" tIns="45720" rIns="91440" bIns="45720" rtlCol="0" anchor="t">
            <a:normAutofit fontScale="92500" lnSpcReduction="10000"/>
          </a:bodyPr>
          <a:lstStyle/>
          <a:p>
            <a:r>
              <a:rPr lang="en-US" dirty="0">
                <a:latin typeface="Helvetica"/>
                <a:cs typeface="Helvetica"/>
              </a:rPr>
              <a:t>July</a:t>
            </a:r>
          </a:p>
          <a:p>
            <a:pPr lvl="1"/>
            <a:r>
              <a:rPr lang="en-US" dirty="0">
                <a:latin typeface="Helvetica"/>
                <a:cs typeface="Helvetica"/>
              </a:rPr>
              <a:t>Smart Irrigation Month</a:t>
            </a:r>
            <a:endParaRPr lang="en-US" dirty="0">
              <a:cs typeface="Helvetica"/>
            </a:endParaRPr>
          </a:p>
          <a:p>
            <a:pPr lvl="2"/>
            <a:r>
              <a:rPr lang="en-US" dirty="0">
                <a:latin typeface="Helvetica"/>
                <a:cs typeface="Helvetica"/>
              </a:rPr>
              <a:t>Highlight the </a:t>
            </a:r>
            <a:r>
              <a:rPr lang="en-US" dirty="0" err="1">
                <a:latin typeface="Helvetica"/>
                <a:cs typeface="Helvetica"/>
              </a:rPr>
              <a:t>CropSWAP</a:t>
            </a:r>
            <a:r>
              <a:rPr lang="en-US" dirty="0">
                <a:latin typeface="Helvetica"/>
                <a:cs typeface="Helvetica"/>
              </a:rPr>
              <a:t> Program’s irrigation efficiency upgrades</a:t>
            </a:r>
          </a:p>
          <a:p>
            <a:pPr lvl="2"/>
            <a:r>
              <a:rPr lang="en-US" dirty="0">
                <a:latin typeface="Helvetica"/>
                <a:cs typeface="Helvetica"/>
              </a:rPr>
              <a:t>Smart flow devices: Flume program with instant rebate </a:t>
            </a:r>
            <a:endParaRPr lang="en-US" dirty="0"/>
          </a:p>
          <a:p>
            <a:pPr lvl="2"/>
            <a:r>
              <a:rPr lang="en-US" dirty="0"/>
              <a:t>Tips for adjusting water for heat</a:t>
            </a:r>
          </a:p>
          <a:p>
            <a:pPr lvl="1"/>
            <a:r>
              <a:rPr lang="en-US" dirty="0">
                <a:latin typeface="Helvetica"/>
                <a:cs typeface="Helvetica"/>
              </a:rPr>
              <a:t>Convert to a Sustainable Landscape with Rebates</a:t>
            </a:r>
          </a:p>
          <a:p>
            <a:pPr lvl="2"/>
            <a:r>
              <a:rPr lang="en-US" dirty="0">
                <a:latin typeface="Helvetica"/>
                <a:cs typeface="Helvetica"/>
              </a:rPr>
              <a:t>Guide to removing turf &amp; sheet mulching with video links</a:t>
            </a:r>
          </a:p>
          <a:p>
            <a:pPr lvl="1"/>
            <a:r>
              <a:rPr lang="en-US" dirty="0"/>
              <a:t>Summer Water Guide</a:t>
            </a:r>
          </a:p>
          <a:p>
            <a:pPr lvl="2"/>
            <a:r>
              <a:rPr lang="en-US" dirty="0"/>
              <a:t>Tips for adjusting water for heat</a:t>
            </a:r>
          </a:p>
          <a:p>
            <a:pPr lvl="1"/>
            <a:r>
              <a:rPr lang="en-US" dirty="0"/>
              <a:t>Share Your Experience</a:t>
            </a:r>
          </a:p>
          <a:p>
            <a:pPr lvl="2"/>
            <a:r>
              <a:rPr lang="en-US" dirty="0"/>
              <a:t>Take the customer service survey</a:t>
            </a:r>
          </a:p>
          <a:p>
            <a:pPr marL="914400" lvl="2" indent="0">
              <a:buNone/>
            </a:pPr>
            <a:endParaRPr lang="en-US" dirty="0"/>
          </a:p>
          <a:p>
            <a:pPr marL="914400" lvl="2" indent="0">
              <a:buNone/>
            </a:pPr>
            <a:endParaRPr lang="en-US" dirty="0"/>
          </a:p>
        </p:txBody>
      </p:sp>
      <p:sp>
        <p:nvSpPr>
          <p:cNvPr id="6" name="Slide Number Placeholder 5">
            <a:extLst>
              <a:ext uri="{FF2B5EF4-FFF2-40B4-BE49-F238E27FC236}">
                <a16:creationId xmlns:a16="http://schemas.microsoft.com/office/drawing/2014/main" id="{55600F08-224C-5C33-160C-929D8C144CAA}"/>
              </a:ext>
            </a:extLst>
          </p:cNvPr>
          <p:cNvSpPr>
            <a:spLocks noGrp="1"/>
          </p:cNvSpPr>
          <p:nvPr>
            <p:ph type="sldNum" sz="quarter" idx="12"/>
          </p:nvPr>
        </p:nvSpPr>
        <p:spPr/>
        <p:txBody>
          <a:bodyPr/>
          <a:lstStyle/>
          <a:p>
            <a:fld id="{71B073CA-E1DB-6646-8627-B9A066EC1A46}" type="slidenum">
              <a:rPr lang="en-US" smtClean="0"/>
              <a:t>10</a:t>
            </a:fld>
            <a:endParaRPr lang="en-US" dirty="0"/>
          </a:p>
        </p:txBody>
      </p:sp>
      <p:sp>
        <p:nvSpPr>
          <p:cNvPr id="8" name="Content Placeholder 2">
            <a:extLst>
              <a:ext uri="{FF2B5EF4-FFF2-40B4-BE49-F238E27FC236}">
                <a16:creationId xmlns:a16="http://schemas.microsoft.com/office/drawing/2014/main" id="{3708F883-A346-2E7A-5D96-8F294D169AC4}"/>
              </a:ext>
            </a:extLst>
          </p:cNvPr>
          <p:cNvSpPr txBox="1">
            <a:spLocks/>
          </p:cNvSpPr>
          <p:nvPr/>
        </p:nvSpPr>
        <p:spPr>
          <a:xfrm>
            <a:off x="6372993" y="1825624"/>
            <a:ext cx="5268884" cy="470579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1B2E5C"/>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1B2E5C"/>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1B2E5C"/>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1B2E5C"/>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1B2E5C"/>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August</a:t>
            </a:r>
          </a:p>
          <a:p>
            <a:pPr lvl="1"/>
            <a:r>
              <a:rPr lang="en-US" dirty="0"/>
              <a:t>Value of Water</a:t>
            </a:r>
          </a:p>
          <a:p>
            <a:pPr lvl="2"/>
            <a:r>
              <a:rPr lang="en-US" dirty="0"/>
              <a:t>Explain how price of water pays for components of infrastructure, maintenance, and more to deliver safe reliable water</a:t>
            </a:r>
          </a:p>
          <a:p>
            <a:pPr lvl="2"/>
            <a:r>
              <a:rPr lang="en-US" dirty="0"/>
              <a:t>Infographic feature</a:t>
            </a:r>
          </a:p>
          <a:p>
            <a:pPr lvl="1"/>
            <a:r>
              <a:rPr lang="en-US" dirty="0"/>
              <a:t>Backflow Device Review</a:t>
            </a:r>
          </a:p>
          <a:p>
            <a:pPr lvl="2"/>
            <a:r>
              <a:rPr lang="en-US" dirty="0"/>
              <a:t>Tips for identifying your needs and service</a:t>
            </a:r>
          </a:p>
          <a:p>
            <a:pPr lvl="2"/>
            <a:r>
              <a:rPr lang="en-US" dirty="0"/>
              <a:t>Video overview</a:t>
            </a:r>
          </a:p>
          <a:p>
            <a:pPr lvl="1"/>
            <a:r>
              <a:rPr lang="en-US" dirty="0"/>
              <a:t>Share Your Experience</a:t>
            </a:r>
          </a:p>
          <a:p>
            <a:pPr lvl="2"/>
            <a:r>
              <a:rPr lang="en-US" dirty="0"/>
              <a:t>Take the customer service survey</a:t>
            </a:r>
          </a:p>
        </p:txBody>
      </p:sp>
    </p:spTree>
    <p:extLst>
      <p:ext uri="{BB962C8B-B14F-4D97-AF65-F5344CB8AC3E}">
        <p14:creationId xmlns:p14="http://schemas.microsoft.com/office/powerpoint/2010/main" val="26827680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A02DA-3AD6-5E26-912C-7C9321DED992}"/>
              </a:ext>
            </a:extLst>
          </p:cNvPr>
          <p:cNvSpPr>
            <a:spLocks noGrp="1"/>
          </p:cNvSpPr>
          <p:nvPr>
            <p:ph type="title"/>
          </p:nvPr>
        </p:nvSpPr>
        <p:spPr>
          <a:xfrm>
            <a:off x="2349306" y="1334422"/>
            <a:ext cx="9004494" cy="2484869"/>
          </a:xfrm>
        </p:spPr>
        <p:txBody>
          <a:bodyPr>
            <a:normAutofit/>
          </a:bodyPr>
          <a:lstStyle/>
          <a:p>
            <a:r>
              <a:rPr lang="en-US" dirty="0"/>
              <a:t>Public </a:t>
            </a:r>
            <a:br>
              <a:rPr lang="en-US" dirty="0"/>
            </a:br>
            <a:r>
              <a:rPr lang="en-US" dirty="0"/>
              <a:t>Communications</a:t>
            </a:r>
          </a:p>
        </p:txBody>
      </p:sp>
      <p:sp>
        <p:nvSpPr>
          <p:cNvPr id="4" name="Footer Placeholder 3">
            <a:extLst>
              <a:ext uri="{FF2B5EF4-FFF2-40B4-BE49-F238E27FC236}">
                <a16:creationId xmlns:a16="http://schemas.microsoft.com/office/drawing/2014/main" id="{ABE15BE4-AD99-E1E4-76E8-7381DAF1F7C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97FC00C-0AB8-1DEF-1EE6-C4318A887138}"/>
              </a:ext>
            </a:extLst>
          </p:cNvPr>
          <p:cNvSpPr>
            <a:spLocks noGrp="1"/>
          </p:cNvSpPr>
          <p:nvPr>
            <p:ph type="sldNum" sz="quarter" idx="12"/>
          </p:nvPr>
        </p:nvSpPr>
        <p:spPr/>
        <p:txBody>
          <a:bodyPr/>
          <a:lstStyle/>
          <a:p>
            <a:fld id="{71B073CA-E1DB-6646-8627-B9A066EC1A46}" type="slidenum">
              <a:rPr lang="en-US" smtClean="0"/>
              <a:pPr/>
              <a:t>11</a:t>
            </a:fld>
            <a:endParaRPr lang="en-US" dirty="0"/>
          </a:p>
        </p:txBody>
      </p:sp>
      <p:sp>
        <p:nvSpPr>
          <p:cNvPr id="6" name="Text Placeholder 5">
            <a:extLst>
              <a:ext uri="{FF2B5EF4-FFF2-40B4-BE49-F238E27FC236}">
                <a16:creationId xmlns:a16="http://schemas.microsoft.com/office/drawing/2014/main" id="{5DAE17D7-C066-EFE2-198E-6D814D9C780B}"/>
              </a:ext>
            </a:extLst>
          </p:cNvPr>
          <p:cNvSpPr>
            <a:spLocks noGrp="1"/>
          </p:cNvSpPr>
          <p:nvPr>
            <p:ph type="body" idx="1"/>
          </p:nvPr>
        </p:nvSpPr>
        <p:spPr/>
        <p:txBody>
          <a:bodyPr/>
          <a:lstStyle/>
          <a:p>
            <a:r>
              <a:rPr lang="en-US" dirty="0"/>
              <a:t>&amp; Related Media Stories</a:t>
            </a:r>
          </a:p>
        </p:txBody>
      </p:sp>
    </p:spTree>
    <p:extLst>
      <p:ext uri="{BB962C8B-B14F-4D97-AF65-F5344CB8AC3E}">
        <p14:creationId xmlns:p14="http://schemas.microsoft.com/office/powerpoint/2010/main" val="6788216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BE36474-3411-7FC9-4595-8CFB441ADA24}"/>
              </a:ext>
            </a:extLst>
          </p:cNvPr>
          <p:cNvSpPr>
            <a:spLocks noGrp="1"/>
          </p:cNvSpPr>
          <p:nvPr>
            <p:ph type="sldNum" sz="quarter" idx="12"/>
          </p:nvPr>
        </p:nvSpPr>
        <p:spPr/>
        <p:txBody>
          <a:bodyPr/>
          <a:lstStyle/>
          <a:p>
            <a:fld id="{71B073CA-E1DB-6646-8627-B9A066EC1A46}" type="slidenum">
              <a:rPr lang="en-US" smtClean="0"/>
              <a:t>12</a:t>
            </a:fld>
            <a:endParaRPr lang="en-US" dirty="0"/>
          </a:p>
        </p:txBody>
      </p:sp>
      <p:sp>
        <p:nvSpPr>
          <p:cNvPr id="4" name="Title 3">
            <a:extLst>
              <a:ext uri="{FF2B5EF4-FFF2-40B4-BE49-F238E27FC236}">
                <a16:creationId xmlns:a16="http://schemas.microsoft.com/office/drawing/2014/main" id="{492ED262-84FF-50EC-0261-121CD0515642}"/>
              </a:ext>
            </a:extLst>
          </p:cNvPr>
          <p:cNvSpPr>
            <a:spLocks noGrp="1"/>
          </p:cNvSpPr>
          <p:nvPr>
            <p:ph type="title"/>
          </p:nvPr>
        </p:nvSpPr>
        <p:spPr/>
        <p:txBody>
          <a:bodyPr/>
          <a:lstStyle/>
          <a:p>
            <a:r>
              <a:rPr lang="en-US" dirty="0"/>
              <a:t>Village News</a:t>
            </a:r>
          </a:p>
        </p:txBody>
      </p:sp>
      <p:sp>
        <p:nvSpPr>
          <p:cNvPr id="5" name="Text Placeholder 4">
            <a:extLst>
              <a:ext uri="{FF2B5EF4-FFF2-40B4-BE49-F238E27FC236}">
                <a16:creationId xmlns:a16="http://schemas.microsoft.com/office/drawing/2014/main" id="{BB6D94F2-8D40-7EFB-71CF-D6AB1227A96A}"/>
              </a:ext>
            </a:extLst>
          </p:cNvPr>
          <p:cNvSpPr>
            <a:spLocks noGrp="1"/>
          </p:cNvSpPr>
          <p:nvPr>
            <p:ph type="body" sz="half" idx="2"/>
          </p:nvPr>
        </p:nvSpPr>
        <p:spPr>
          <a:xfrm>
            <a:off x="487780" y="2298153"/>
            <a:ext cx="4099459" cy="3999321"/>
          </a:xfrm>
        </p:spPr>
        <p:txBody>
          <a:bodyPr>
            <a:normAutofit/>
          </a:bodyPr>
          <a:lstStyle/>
          <a:p>
            <a:r>
              <a:rPr lang="en-US" sz="2000" b="1" dirty="0"/>
              <a:t>May 18</a:t>
            </a:r>
          </a:p>
          <a:p>
            <a:r>
              <a:rPr lang="en-US" sz="2000" dirty="0">
                <a:effectLst/>
              </a:rPr>
              <a:t>Rainbow MWD approves $10M financing agreement for CIP</a:t>
            </a:r>
          </a:p>
          <a:p>
            <a:endParaRPr lang="en-US" sz="2000" b="1" dirty="0"/>
          </a:p>
          <a:p>
            <a:r>
              <a:rPr lang="en-US" sz="2000" b="1" dirty="0"/>
              <a:t>May 18</a:t>
            </a:r>
          </a:p>
          <a:p>
            <a:r>
              <a:rPr lang="en-US" sz="2000" dirty="0">
                <a:effectLst/>
              </a:rPr>
              <a:t>Rainbow MWD amendments to sewer capacity fees address changes in use</a:t>
            </a:r>
          </a:p>
          <a:p>
            <a:endParaRPr lang="en-US" sz="2000" dirty="0">
              <a:effectLst/>
            </a:endParaRPr>
          </a:p>
          <a:p>
            <a:endParaRPr lang="en-US" sz="2000" dirty="0">
              <a:effectLst/>
            </a:endParaRPr>
          </a:p>
          <a:p>
            <a:pPr marL="342900" indent="-342900">
              <a:buFont typeface="Arial" panose="020B0604020202020204" pitchFamily="34" charset="0"/>
              <a:buChar char="•"/>
            </a:pPr>
            <a:endParaRPr lang="en-US" sz="2000" dirty="0"/>
          </a:p>
        </p:txBody>
      </p:sp>
      <p:pic>
        <p:nvPicPr>
          <p:cNvPr id="7" name="Picture 6" descr="A newspaper article with text&#10;&#10;Description automatically generated">
            <a:extLst>
              <a:ext uri="{FF2B5EF4-FFF2-40B4-BE49-F238E27FC236}">
                <a16:creationId xmlns:a16="http://schemas.microsoft.com/office/drawing/2014/main" id="{3A5612AB-EEA7-365A-77EC-92F92508E891}"/>
              </a:ext>
            </a:extLst>
          </p:cNvPr>
          <p:cNvPicPr>
            <a:picLocks noChangeAspect="1"/>
          </p:cNvPicPr>
          <p:nvPr/>
        </p:nvPicPr>
        <p:blipFill>
          <a:blip r:embed="rId3"/>
          <a:stretch>
            <a:fillRect/>
          </a:stretch>
        </p:blipFill>
        <p:spPr>
          <a:xfrm>
            <a:off x="4541439" y="773352"/>
            <a:ext cx="4220557" cy="5924412"/>
          </a:xfrm>
          <a:prstGeom prst="rect">
            <a:avLst/>
          </a:prstGeom>
          <a:ln>
            <a:solidFill>
              <a:schemeClr val="bg1">
                <a:lumMod val="75000"/>
              </a:schemeClr>
            </a:solidFill>
          </a:ln>
        </p:spPr>
      </p:pic>
      <p:pic>
        <p:nvPicPr>
          <p:cNvPr id="9" name="Picture 8" descr="A newspaper article with black text&#10;&#10;Description automatically generated">
            <a:extLst>
              <a:ext uri="{FF2B5EF4-FFF2-40B4-BE49-F238E27FC236}">
                <a16:creationId xmlns:a16="http://schemas.microsoft.com/office/drawing/2014/main" id="{E9018D95-6BEF-6419-BA0D-86918B5D7F40}"/>
              </a:ext>
            </a:extLst>
          </p:cNvPr>
          <p:cNvPicPr>
            <a:picLocks noChangeAspect="1"/>
          </p:cNvPicPr>
          <p:nvPr/>
        </p:nvPicPr>
        <p:blipFill>
          <a:blip r:embed="rId4"/>
          <a:stretch>
            <a:fillRect/>
          </a:stretch>
        </p:blipFill>
        <p:spPr>
          <a:xfrm>
            <a:off x="7151475" y="2782680"/>
            <a:ext cx="4337136" cy="3573670"/>
          </a:xfrm>
          <a:prstGeom prst="rect">
            <a:avLst/>
          </a:prstGeom>
          <a:ln>
            <a:solidFill>
              <a:schemeClr val="bg1">
                <a:lumMod val="75000"/>
              </a:schemeClr>
            </a:solidFill>
          </a:ln>
        </p:spPr>
      </p:pic>
    </p:spTree>
    <p:extLst>
      <p:ext uri="{BB962C8B-B14F-4D97-AF65-F5344CB8AC3E}">
        <p14:creationId xmlns:p14="http://schemas.microsoft.com/office/powerpoint/2010/main" val="29248490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BE36474-3411-7FC9-4595-8CFB441ADA24}"/>
              </a:ext>
            </a:extLst>
          </p:cNvPr>
          <p:cNvSpPr>
            <a:spLocks noGrp="1"/>
          </p:cNvSpPr>
          <p:nvPr>
            <p:ph type="sldNum" sz="quarter" idx="12"/>
          </p:nvPr>
        </p:nvSpPr>
        <p:spPr/>
        <p:txBody>
          <a:bodyPr/>
          <a:lstStyle/>
          <a:p>
            <a:fld id="{71B073CA-E1DB-6646-8627-B9A066EC1A46}" type="slidenum">
              <a:rPr lang="en-US" smtClean="0"/>
              <a:t>13</a:t>
            </a:fld>
            <a:endParaRPr lang="en-US" dirty="0"/>
          </a:p>
        </p:txBody>
      </p:sp>
      <p:sp>
        <p:nvSpPr>
          <p:cNvPr id="4" name="Title 3">
            <a:extLst>
              <a:ext uri="{FF2B5EF4-FFF2-40B4-BE49-F238E27FC236}">
                <a16:creationId xmlns:a16="http://schemas.microsoft.com/office/drawing/2014/main" id="{492ED262-84FF-50EC-0261-121CD0515642}"/>
              </a:ext>
            </a:extLst>
          </p:cNvPr>
          <p:cNvSpPr>
            <a:spLocks noGrp="1"/>
          </p:cNvSpPr>
          <p:nvPr>
            <p:ph type="title"/>
          </p:nvPr>
        </p:nvSpPr>
        <p:spPr/>
        <p:txBody>
          <a:bodyPr/>
          <a:lstStyle/>
          <a:p>
            <a:r>
              <a:rPr lang="en-US" dirty="0"/>
              <a:t>Village News</a:t>
            </a:r>
          </a:p>
        </p:txBody>
      </p:sp>
      <p:sp>
        <p:nvSpPr>
          <p:cNvPr id="5" name="Text Placeholder 4">
            <a:extLst>
              <a:ext uri="{FF2B5EF4-FFF2-40B4-BE49-F238E27FC236}">
                <a16:creationId xmlns:a16="http://schemas.microsoft.com/office/drawing/2014/main" id="{BB6D94F2-8D40-7EFB-71CF-D6AB1227A96A}"/>
              </a:ext>
            </a:extLst>
          </p:cNvPr>
          <p:cNvSpPr>
            <a:spLocks noGrp="1"/>
          </p:cNvSpPr>
          <p:nvPr>
            <p:ph type="body" sz="half" idx="2"/>
          </p:nvPr>
        </p:nvSpPr>
        <p:spPr>
          <a:xfrm>
            <a:off x="487780" y="2298154"/>
            <a:ext cx="4099459" cy="2048560"/>
          </a:xfrm>
        </p:spPr>
        <p:txBody>
          <a:bodyPr>
            <a:normAutofit/>
          </a:bodyPr>
          <a:lstStyle/>
          <a:p>
            <a:r>
              <a:rPr lang="en-US" sz="2000" b="1" dirty="0"/>
              <a:t>June 6</a:t>
            </a:r>
          </a:p>
          <a:p>
            <a:r>
              <a:rPr lang="en-US" sz="2000" dirty="0"/>
              <a:t>RMWD accepts infrastructure, approves Notice of Completion for Pala Mesa Highlands</a:t>
            </a:r>
            <a:endParaRPr lang="en-US" sz="2000" dirty="0">
              <a:effectLst/>
            </a:endParaRPr>
          </a:p>
          <a:p>
            <a:endParaRPr lang="en-US" sz="2000" dirty="0">
              <a:effectLst/>
            </a:endParaRPr>
          </a:p>
          <a:p>
            <a:pPr marL="342900" indent="-342900">
              <a:buFont typeface="Arial" panose="020B0604020202020204" pitchFamily="34" charset="0"/>
              <a:buChar char="•"/>
            </a:pPr>
            <a:endParaRPr lang="en-US" sz="2000" dirty="0"/>
          </a:p>
        </p:txBody>
      </p:sp>
      <p:pic>
        <p:nvPicPr>
          <p:cNvPr id="6" name="Picture 5" descr="A newspaper article with text&#10;&#10;Description automatically generated">
            <a:extLst>
              <a:ext uri="{FF2B5EF4-FFF2-40B4-BE49-F238E27FC236}">
                <a16:creationId xmlns:a16="http://schemas.microsoft.com/office/drawing/2014/main" id="{F428D827-C233-5821-8EFC-E889BE3EEC32}"/>
              </a:ext>
            </a:extLst>
          </p:cNvPr>
          <p:cNvPicPr>
            <a:picLocks noChangeAspect="1"/>
          </p:cNvPicPr>
          <p:nvPr/>
        </p:nvPicPr>
        <p:blipFill>
          <a:blip r:embed="rId3"/>
          <a:stretch>
            <a:fillRect/>
          </a:stretch>
        </p:blipFill>
        <p:spPr>
          <a:xfrm>
            <a:off x="5912852" y="463826"/>
            <a:ext cx="3383820" cy="6394174"/>
          </a:xfrm>
          <a:prstGeom prst="rect">
            <a:avLst/>
          </a:prstGeom>
          <a:ln>
            <a:solidFill>
              <a:schemeClr val="bg1">
                <a:lumMod val="75000"/>
              </a:schemeClr>
            </a:solidFill>
          </a:ln>
        </p:spPr>
      </p:pic>
    </p:spTree>
    <p:extLst>
      <p:ext uri="{BB962C8B-B14F-4D97-AF65-F5344CB8AC3E}">
        <p14:creationId xmlns:p14="http://schemas.microsoft.com/office/powerpoint/2010/main" val="24299296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15B0BAC-1785-73EB-E09A-1C2F404E8840}"/>
              </a:ext>
            </a:extLst>
          </p:cNvPr>
          <p:cNvSpPr>
            <a:spLocks noGrp="1"/>
          </p:cNvSpPr>
          <p:nvPr>
            <p:ph type="body" sz="half" idx="2"/>
          </p:nvPr>
        </p:nvSpPr>
        <p:spPr/>
        <p:txBody>
          <a:bodyPr/>
          <a:lstStyle/>
          <a:p>
            <a:r>
              <a:rPr lang="en-US" sz="2000" b="1" dirty="0">
                <a:solidFill>
                  <a:schemeClr val="bg1"/>
                </a:solidFill>
              </a:rPr>
              <a:t>Water Quality Report</a:t>
            </a:r>
          </a:p>
          <a:p>
            <a:r>
              <a:rPr lang="en-US" sz="2000" dirty="0">
                <a:solidFill>
                  <a:schemeClr val="bg1"/>
                </a:solidFill>
              </a:rPr>
              <a:t>English and Spanish versions of the 2023 CCR are available in the lobby and for download on the website</a:t>
            </a:r>
          </a:p>
          <a:p>
            <a:endParaRPr lang="en-US" sz="2000" dirty="0">
              <a:solidFill>
                <a:schemeClr val="bg1"/>
              </a:solidFill>
            </a:endParaRPr>
          </a:p>
          <a:p>
            <a:r>
              <a:rPr lang="en-US" sz="2000" b="1" dirty="0">
                <a:solidFill>
                  <a:schemeClr val="bg1"/>
                </a:solidFill>
              </a:rPr>
              <a:t>Detachment Update</a:t>
            </a:r>
          </a:p>
          <a:p>
            <a:r>
              <a:rPr lang="en-US" sz="2000" dirty="0">
                <a:solidFill>
                  <a:schemeClr val="bg1"/>
                </a:solidFill>
              </a:rPr>
              <a:t>Content from newsletter updated on the detachment page</a:t>
            </a:r>
          </a:p>
          <a:p>
            <a:endParaRPr lang="en-US" sz="1600" dirty="0">
              <a:solidFill>
                <a:schemeClr val="bg1"/>
              </a:solidFill>
            </a:endParaRPr>
          </a:p>
          <a:p>
            <a:endParaRPr lang="en-US" sz="1600" dirty="0">
              <a:solidFill>
                <a:schemeClr val="bg1"/>
              </a:solidFill>
            </a:endParaRPr>
          </a:p>
          <a:p>
            <a:endParaRPr lang="en-US" sz="1600" dirty="0">
              <a:solidFill>
                <a:schemeClr val="bg1"/>
              </a:solidFill>
              <a:effectLst/>
            </a:endParaRPr>
          </a:p>
          <a:p>
            <a:endParaRPr lang="en-US" sz="1600" dirty="0">
              <a:solidFill>
                <a:schemeClr val="bg1"/>
              </a:solidFill>
              <a:effectLst/>
            </a:endParaRPr>
          </a:p>
          <a:p>
            <a:endParaRPr lang="en-US" sz="1600" dirty="0">
              <a:solidFill>
                <a:schemeClr val="bg1"/>
              </a:solidFill>
              <a:effectLst/>
            </a:endParaRPr>
          </a:p>
          <a:p>
            <a:pPr marL="342900" indent="-342900">
              <a:buFont typeface="Arial" panose="020B0604020202020204" pitchFamily="34" charset="0"/>
              <a:buChar char="•"/>
            </a:pPr>
            <a:endParaRPr lang="en-US" sz="1600" dirty="0">
              <a:solidFill>
                <a:schemeClr val="bg1"/>
              </a:solidFill>
            </a:endParaRPr>
          </a:p>
          <a:p>
            <a:endParaRPr lang="en-US" dirty="0">
              <a:solidFill>
                <a:schemeClr val="bg1"/>
              </a:solidFill>
            </a:endParaRPr>
          </a:p>
        </p:txBody>
      </p:sp>
      <p:sp>
        <p:nvSpPr>
          <p:cNvPr id="5" name="Slide Number Placeholder 4">
            <a:extLst>
              <a:ext uri="{FF2B5EF4-FFF2-40B4-BE49-F238E27FC236}">
                <a16:creationId xmlns:a16="http://schemas.microsoft.com/office/drawing/2014/main" id="{168EFCA0-4911-3971-8750-F3DE7B7D5169}"/>
              </a:ext>
            </a:extLst>
          </p:cNvPr>
          <p:cNvSpPr>
            <a:spLocks noGrp="1"/>
          </p:cNvSpPr>
          <p:nvPr>
            <p:ph type="sldNum" sz="quarter" idx="12"/>
          </p:nvPr>
        </p:nvSpPr>
        <p:spPr/>
        <p:txBody>
          <a:bodyPr/>
          <a:lstStyle/>
          <a:p>
            <a:fld id="{71B073CA-E1DB-6646-8627-B9A066EC1A46}" type="slidenum">
              <a:rPr lang="en-US" smtClean="0"/>
              <a:t>14</a:t>
            </a:fld>
            <a:endParaRPr lang="en-US" dirty="0"/>
          </a:p>
        </p:txBody>
      </p:sp>
      <p:sp>
        <p:nvSpPr>
          <p:cNvPr id="6" name="Title 5">
            <a:extLst>
              <a:ext uri="{FF2B5EF4-FFF2-40B4-BE49-F238E27FC236}">
                <a16:creationId xmlns:a16="http://schemas.microsoft.com/office/drawing/2014/main" id="{539343DC-69CB-913D-A2C9-96BBEB8C8865}"/>
              </a:ext>
            </a:extLst>
          </p:cNvPr>
          <p:cNvSpPr>
            <a:spLocks noGrp="1"/>
          </p:cNvSpPr>
          <p:nvPr>
            <p:ph type="title"/>
          </p:nvPr>
        </p:nvSpPr>
        <p:spPr/>
        <p:txBody>
          <a:bodyPr/>
          <a:lstStyle/>
          <a:p>
            <a:r>
              <a:rPr lang="en-US" dirty="0">
                <a:solidFill>
                  <a:srgbClr val="1B2E5C"/>
                </a:solidFill>
              </a:rPr>
              <a:t>Website &amp; Collateral</a:t>
            </a:r>
          </a:p>
        </p:txBody>
      </p:sp>
      <p:pic>
        <p:nvPicPr>
          <p:cNvPr id="9" name="Picture 8" descr="A screenshot of a website&#10;&#10;Description automatically generated">
            <a:extLst>
              <a:ext uri="{FF2B5EF4-FFF2-40B4-BE49-F238E27FC236}">
                <a16:creationId xmlns:a16="http://schemas.microsoft.com/office/drawing/2014/main" id="{52985D74-5801-6F99-9ED8-23A7E28274DA}"/>
              </a:ext>
            </a:extLst>
          </p:cNvPr>
          <p:cNvPicPr>
            <a:picLocks noChangeAspect="1"/>
          </p:cNvPicPr>
          <p:nvPr/>
        </p:nvPicPr>
        <p:blipFill>
          <a:blip r:embed="rId2"/>
          <a:stretch>
            <a:fillRect/>
          </a:stretch>
        </p:blipFill>
        <p:spPr>
          <a:xfrm>
            <a:off x="2376476" y="268563"/>
            <a:ext cx="4333461" cy="5217508"/>
          </a:xfrm>
          <a:prstGeom prst="rect">
            <a:avLst/>
          </a:prstGeom>
          <a:ln>
            <a:solidFill>
              <a:schemeClr val="bg1">
                <a:lumMod val="75000"/>
              </a:schemeClr>
            </a:solidFill>
          </a:ln>
        </p:spPr>
      </p:pic>
      <p:pic>
        <p:nvPicPr>
          <p:cNvPr id="11" name="Picture 10" descr="A child watering plants in a garden&#10;&#10;Description automatically generated">
            <a:extLst>
              <a:ext uri="{FF2B5EF4-FFF2-40B4-BE49-F238E27FC236}">
                <a16:creationId xmlns:a16="http://schemas.microsoft.com/office/drawing/2014/main" id="{E9491A88-3B52-63FE-E779-52311AE4F560}"/>
              </a:ext>
            </a:extLst>
          </p:cNvPr>
          <p:cNvPicPr>
            <a:picLocks noChangeAspect="1"/>
          </p:cNvPicPr>
          <p:nvPr/>
        </p:nvPicPr>
        <p:blipFill>
          <a:blip r:embed="rId3"/>
          <a:stretch>
            <a:fillRect/>
          </a:stretch>
        </p:blipFill>
        <p:spPr>
          <a:xfrm rot="317030">
            <a:off x="798105" y="1783563"/>
            <a:ext cx="2756452" cy="3576102"/>
          </a:xfrm>
          <a:prstGeom prst="rect">
            <a:avLst/>
          </a:prstGeom>
          <a:ln>
            <a:solidFill>
              <a:schemeClr val="bg1">
                <a:lumMod val="75000"/>
              </a:schemeClr>
            </a:solidFill>
          </a:ln>
        </p:spPr>
      </p:pic>
      <p:pic>
        <p:nvPicPr>
          <p:cNvPr id="12" name="Picture 11">
            <a:extLst>
              <a:ext uri="{FF2B5EF4-FFF2-40B4-BE49-F238E27FC236}">
                <a16:creationId xmlns:a16="http://schemas.microsoft.com/office/drawing/2014/main" id="{DA93827A-CAE0-40CA-2E1C-4CA7385F50C9}"/>
              </a:ext>
            </a:extLst>
          </p:cNvPr>
          <p:cNvPicPr>
            <a:picLocks noChangeAspect="1"/>
          </p:cNvPicPr>
          <p:nvPr/>
        </p:nvPicPr>
        <p:blipFill>
          <a:blip r:embed="rId4"/>
          <a:srcRect/>
          <a:stretch/>
        </p:blipFill>
        <p:spPr>
          <a:xfrm>
            <a:off x="304800" y="3037591"/>
            <a:ext cx="2756452" cy="3551846"/>
          </a:xfrm>
          <a:prstGeom prst="rect">
            <a:avLst/>
          </a:prstGeom>
          <a:ln>
            <a:solidFill>
              <a:schemeClr val="bg1">
                <a:lumMod val="75000"/>
              </a:schemeClr>
            </a:solidFill>
          </a:ln>
        </p:spPr>
      </p:pic>
    </p:spTree>
    <p:extLst>
      <p:ext uri="{BB962C8B-B14F-4D97-AF65-F5344CB8AC3E}">
        <p14:creationId xmlns:p14="http://schemas.microsoft.com/office/powerpoint/2010/main" val="18971044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B62E5-0849-6A5E-9B3F-F18BCA48C907}"/>
              </a:ext>
            </a:extLst>
          </p:cNvPr>
          <p:cNvSpPr>
            <a:spLocks noGrp="1"/>
          </p:cNvSpPr>
          <p:nvPr>
            <p:ph type="title"/>
          </p:nvPr>
        </p:nvSpPr>
        <p:spPr>
          <a:xfrm>
            <a:off x="884473" y="3652870"/>
            <a:ext cx="10515600" cy="1186416"/>
          </a:xfrm>
        </p:spPr>
        <p:txBody>
          <a:bodyPr>
            <a:normAutofit/>
          </a:bodyPr>
          <a:lstStyle/>
          <a:p>
            <a:r>
              <a:rPr lang="en-US" dirty="0"/>
              <a:t>Agenda Items for Next Meeting </a:t>
            </a:r>
            <a:br>
              <a:rPr lang="en-US" dirty="0"/>
            </a:br>
            <a:r>
              <a:rPr lang="en-US" dirty="0"/>
              <a:t>July 23, 2024</a:t>
            </a:r>
          </a:p>
        </p:txBody>
      </p:sp>
      <p:sp>
        <p:nvSpPr>
          <p:cNvPr id="4" name="Footer Placeholder 3">
            <a:extLst>
              <a:ext uri="{FF2B5EF4-FFF2-40B4-BE49-F238E27FC236}">
                <a16:creationId xmlns:a16="http://schemas.microsoft.com/office/drawing/2014/main" id="{CE70B2CD-C845-689F-AF21-56CDA6E7354F}"/>
              </a:ext>
            </a:extLst>
          </p:cNvPr>
          <p:cNvSpPr>
            <a:spLocks noGrp="1"/>
          </p:cNvSpPr>
          <p:nvPr>
            <p:ph type="ftr" sz="quarter" idx="11"/>
          </p:nvPr>
        </p:nvSpPr>
        <p:spPr>
          <a:xfrm>
            <a:off x="7239000" y="6348536"/>
            <a:ext cx="4114800" cy="365125"/>
          </a:xfrm>
        </p:spPr>
        <p:txBody>
          <a:bodyPr/>
          <a:lstStyle/>
          <a:p>
            <a:endParaRPr lang="en-US" dirty="0"/>
          </a:p>
        </p:txBody>
      </p:sp>
      <p:sp>
        <p:nvSpPr>
          <p:cNvPr id="5" name="Slide Number Placeholder 4">
            <a:extLst>
              <a:ext uri="{FF2B5EF4-FFF2-40B4-BE49-F238E27FC236}">
                <a16:creationId xmlns:a16="http://schemas.microsoft.com/office/drawing/2014/main" id="{133F12AF-E6D1-164A-E6EA-B5DEC0A7CD62}"/>
              </a:ext>
            </a:extLst>
          </p:cNvPr>
          <p:cNvSpPr>
            <a:spLocks noGrp="1"/>
          </p:cNvSpPr>
          <p:nvPr>
            <p:ph type="sldNum" sz="quarter" idx="12"/>
          </p:nvPr>
        </p:nvSpPr>
        <p:spPr/>
        <p:txBody>
          <a:bodyPr/>
          <a:lstStyle/>
          <a:p>
            <a:fld id="{71B073CA-E1DB-6646-8627-B9A066EC1A46}" type="slidenum">
              <a:rPr lang="en-US" smtClean="0"/>
              <a:pPr/>
              <a:t>15</a:t>
            </a:fld>
            <a:endParaRPr lang="en-US" dirty="0"/>
          </a:p>
        </p:txBody>
      </p:sp>
    </p:spTree>
    <p:extLst>
      <p:ext uri="{BB962C8B-B14F-4D97-AF65-F5344CB8AC3E}">
        <p14:creationId xmlns:p14="http://schemas.microsoft.com/office/powerpoint/2010/main" val="2915547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FCE6E-3B9F-C02E-F220-4066B55BBD65}"/>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5594B2CC-C13E-FB57-EDD0-2C66E5F74E46}"/>
              </a:ext>
            </a:extLst>
          </p:cNvPr>
          <p:cNvSpPr>
            <a:spLocks noGrp="1"/>
          </p:cNvSpPr>
          <p:nvPr>
            <p:ph sz="half" idx="1"/>
          </p:nvPr>
        </p:nvSpPr>
        <p:spPr>
          <a:xfrm>
            <a:off x="838199" y="1825625"/>
            <a:ext cx="8831317" cy="4351338"/>
          </a:xfrm>
        </p:spPr>
        <p:txBody>
          <a:bodyPr/>
          <a:lstStyle/>
          <a:p>
            <a:r>
              <a:rPr lang="en-US" dirty="0"/>
              <a:t>Approval of Minutes</a:t>
            </a:r>
          </a:p>
          <a:p>
            <a:r>
              <a:rPr lang="en-US" dirty="0"/>
              <a:t>General Manager Comments</a:t>
            </a:r>
          </a:p>
          <a:p>
            <a:r>
              <a:rPr lang="en-US" dirty="0"/>
              <a:t>Committee Member Comments</a:t>
            </a:r>
          </a:p>
        </p:txBody>
      </p:sp>
      <p:sp>
        <p:nvSpPr>
          <p:cNvPr id="5" name="Footer Placeholder 4">
            <a:extLst>
              <a:ext uri="{FF2B5EF4-FFF2-40B4-BE49-F238E27FC236}">
                <a16:creationId xmlns:a16="http://schemas.microsoft.com/office/drawing/2014/main" id="{FBA125BF-4F99-697C-E269-24B4240831D2}"/>
              </a:ext>
            </a:extLst>
          </p:cNvPr>
          <p:cNvSpPr>
            <a:spLocks noGrp="1"/>
          </p:cNvSpPr>
          <p:nvPr>
            <p:ph type="ftr" sz="quarter" idx="11"/>
          </p:nvPr>
        </p:nvSpPr>
        <p:spPr>
          <a:xfrm>
            <a:off x="5864772" y="6348536"/>
            <a:ext cx="5489028" cy="365125"/>
          </a:xfrm>
        </p:spPr>
        <p:txBody>
          <a:bodyPr/>
          <a:lstStyle/>
          <a:p>
            <a:r>
              <a:rPr lang="en-US" dirty="0"/>
              <a:t>COMMUNICATIONS &amp; CUSTOMER SERVICE COMMITTEE MEETING</a:t>
            </a:r>
          </a:p>
        </p:txBody>
      </p:sp>
      <p:sp>
        <p:nvSpPr>
          <p:cNvPr id="6" name="Slide Number Placeholder 5">
            <a:extLst>
              <a:ext uri="{FF2B5EF4-FFF2-40B4-BE49-F238E27FC236}">
                <a16:creationId xmlns:a16="http://schemas.microsoft.com/office/drawing/2014/main" id="{36CF5128-7962-CC1A-493B-27787487F83A}"/>
              </a:ext>
            </a:extLst>
          </p:cNvPr>
          <p:cNvSpPr>
            <a:spLocks noGrp="1"/>
          </p:cNvSpPr>
          <p:nvPr>
            <p:ph type="sldNum" sz="quarter" idx="12"/>
          </p:nvPr>
        </p:nvSpPr>
        <p:spPr/>
        <p:txBody>
          <a:bodyPr/>
          <a:lstStyle/>
          <a:p>
            <a:fld id="{71B073CA-E1DB-6646-8627-B9A066EC1A46}" type="slidenum">
              <a:rPr lang="en-US" smtClean="0"/>
              <a:t>1</a:t>
            </a:fld>
            <a:endParaRPr lang="en-US" dirty="0"/>
          </a:p>
        </p:txBody>
      </p:sp>
    </p:spTree>
    <p:extLst>
      <p:ext uri="{BB962C8B-B14F-4D97-AF65-F5344CB8AC3E}">
        <p14:creationId xmlns:p14="http://schemas.microsoft.com/office/powerpoint/2010/main" val="7019587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A02DA-3AD6-5E26-912C-7C9321DED992}"/>
              </a:ext>
            </a:extLst>
          </p:cNvPr>
          <p:cNvSpPr>
            <a:spLocks noGrp="1"/>
          </p:cNvSpPr>
          <p:nvPr>
            <p:ph type="title"/>
          </p:nvPr>
        </p:nvSpPr>
        <p:spPr>
          <a:xfrm>
            <a:off x="2349306" y="1334422"/>
            <a:ext cx="9004494" cy="2484869"/>
          </a:xfrm>
        </p:spPr>
        <p:txBody>
          <a:bodyPr>
            <a:normAutofit/>
          </a:bodyPr>
          <a:lstStyle/>
          <a:p>
            <a:r>
              <a:rPr lang="en-US" dirty="0"/>
              <a:t>CropSWAP</a:t>
            </a:r>
            <a:br>
              <a:rPr lang="en-US" dirty="0"/>
            </a:br>
            <a:r>
              <a:rPr lang="en-US" dirty="0"/>
              <a:t>Program</a:t>
            </a:r>
          </a:p>
        </p:txBody>
      </p:sp>
      <p:sp>
        <p:nvSpPr>
          <p:cNvPr id="4" name="Footer Placeholder 3">
            <a:extLst>
              <a:ext uri="{FF2B5EF4-FFF2-40B4-BE49-F238E27FC236}">
                <a16:creationId xmlns:a16="http://schemas.microsoft.com/office/drawing/2014/main" id="{ABE15BE4-AD99-E1E4-76E8-7381DAF1F7C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97FC00C-0AB8-1DEF-1EE6-C4318A887138}"/>
              </a:ext>
            </a:extLst>
          </p:cNvPr>
          <p:cNvSpPr>
            <a:spLocks noGrp="1"/>
          </p:cNvSpPr>
          <p:nvPr>
            <p:ph type="sldNum" sz="quarter" idx="12"/>
          </p:nvPr>
        </p:nvSpPr>
        <p:spPr/>
        <p:txBody>
          <a:bodyPr/>
          <a:lstStyle/>
          <a:p>
            <a:fld id="{71B073CA-E1DB-6646-8627-B9A066EC1A46}" type="slidenum">
              <a:rPr lang="en-US" smtClean="0"/>
              <a:pPr/>
              <a:t>2</a:t>
            </a:fld>
            <a:endParaRPr lang="en-US" dirty="0"/>
          </a:p>
        </p:txBody>
      </p:sp>
      <p:sp>
        <p:nvSpPr>
          <p:cNvPr id="6" name="Text Placeholder 5">
            <a:extLst>
              <a:ext uri="{FF2B5EF4-FFF2-40B4-BE49-F238E27FC236}">
                <a16:creationId xmlns:a16="http://schemas.microsoft.com/office/drawing/2014/main" id="{5DAE17D7-C066-EFE2-198E-6D814D9C780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077227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1EC5846-125C-B7D5-3EA6-4A0BE1967773}"/>
              </a:ext>
            </a:extLst>
          </p:cNvPr>
          <p:cNvSpPr>
            <a:spLocks noGrp="1"/>
          </p:cNvSpPr>
          <p:nvPr>
            <p:ph type="sldNum" sz="quarter" idx="12"/>
          </p:nvPr>
        </p:nvSpPr>
        <p:spPr/>
        <p:txBody>
          <a:bodyPr/>
          <a:lstStyle/>
          <a:p>
            <a:fld id="{71B073CA-E1DB-6646-8627-B9A066EC1A46}" type="slidenum">
              <a:rPr lang="en-US" smtClean="0"/>
              <a:t>3</a:t>
            </a:fld>
            <a:endParaRPr lang="en-US" dirty="0"/>
          </a:p>
        </p:txBody>
      </p:sp>
      <p:sp>
        <p:nvSpPr>
          <p:cNvPr id="5" name="Footer Placeholder 4">
            <a:extLst>
              <a:ext uri="{FF2B5EF4-FFF2-40B4-BE49-F238E27FC236}">
                <a16:creationId xmlns:a16="http://schemas.microsoft.com/office/drawing/2014/main" id="{2D1AA533-06C8-BBFB-9180-D60CEFFF7F58}"/>
              </a:ext>
            </a:extLst>
          </p:cNvPr>
          <p:cNvSpPr>
            <a:spLocks noGrp="1"/>
          </p:cNvSpPr>
          <p:nvPr>
            <p:ph type="ftr" sz="quarter" idx="11"/>
          </p:nvPr>
        </p:nvSpPr>
        <p:spPr/>
        <p:txBody>
          <a:bodyPr/>
          <a:lstStyle/>
          <a:p>
            <a:r>
              <a:rPr lang="en-US"/>
              <a:t>COMMUNICATIONS &amp; CUSTOMER SERVICE COMMITTEE MEETING</a:t>
            </a:r>
          </a:p>
          <a:p>
            <a:endParaRPr lang="en-US" dirty="0"/>
          </a:p>
        </p:txBody>
      </p:sp>
      <p:sp>
        <p:nvSpPr>
          <p:cNvPr id="10" name="Title 1">
            <a:extLst>
              <a:ext uri="{FF2B5EF4-FFF2-40B4-BE49-F238E27FC236}">
                <a16:creationId xmlns:a16="http://schemas.microsoft.com/office/drawing/2014/main" id="{16BEE9DC-363E-5C36-45F8-D0241B662626}"/>
              </a:ext>
            </a:extLst>
          </p:cNvPr>
          <p:cNvSpPr>
            <a:spLocks noGrp="1"/>
          </p:cNvSpPr>
          <p:nvPr>
            <p:ph type="title"/>
          </p:nvPr>
        </p:nvSpPr>
        <p:spPr>
          <a:xfrm>
            <a:off x="838200" y="681037"/>
            <a:ext cx="10515600" cy="607890"/>
          </a:xfrm>
        </p:spPr>
        <p:txBody>
          <a:bodyPr/>
          <a:lstStyle/>
          <a:p>
            <a:r>
              <a:rPr lang="en-US" dirty="0"/>
              <a:t>Crop SWAP Program</a:t>
            </a:r>
          </a:p>
        </p:txBody>
      </p:sp>
      <p:sp>
        <p:nvSpPr>
          <p:cNvPr id="11" name="Content Placeholder 4">
            <a:extLst>
              <a:ext uri="{FF2B5EF4-FFF2-40B4-BE49-F238E27FC236}">
                <a16:creationId xmlns:a16="http://schemas.microsoft.com/office/drawing/2014/main" id="{2EE35998-A910-3A91-9B6A-B8A87413C101}"/>
              </a:ext>
            </a:extLst>
          </p:cNvPr>
          <p:cNvSpPr>
            <a:spLocks noGrp="1"/>
          </p:cNvSpPr>
          <p:nvPr>
            <p:ph idx="1"/>
          </p:nvPr>
        </p:nvSpPr>
        <p:spPr>
          <a:xfrm>
            <a:off x="135577" y="1588119"/>
            <a:ext cx="9140945" cy="4836247"/>
          </a:xfrm>
        </p:spPr>
        <p:txBody>
          <a:bodyPr vert="horz" lIns="91440" tIns="45720" rIns="91440" bIns="45720" rtlCol="0" anchor="t">
            <a:normAutofit/>
          </a:bodyPr>
          <a:lstStyle/>
          <a:p>
            <a:pPr lvl="1"/>
            <a:endParaRPr lang="en-US" dirty="0"/>
          </a:p>
          <a:p>
            <a:pPr lvl="1"/>
            <a:r>
              <a:rPr lang="en-US" dirty="0"/>
              <a:t>Program Launched with Rainbow Water leading applications</a:t>
            </a:r>
          </a:p>
          <a:p>
            <a:pPr lvl="2"/>
            <a:r>
              <a:rPr lang="en-US" dirty="0">
                <a:latin typeface="Helvetica"/>
                <a:cs typeface="Helvetica"/>
              </a:rPr>
              <a:t>35 Applications submitted in May</a:t>
            </a:r>
          </a:p>
          <a:p>
            <a:pPr lvl="2"/>
            <a:endParaRPr lang="en-US" dirty="0">
              <a:latin typeface="Helvetica"/>
              <a:cs typeface="Helvetica"/>
            </a:endParaRPr>
          </a:p>
        </p:txBody>
      </p:sp>
      <p:pic>
        <p:nvPicPr>
          <p:cNvPr id="7" name="Picture 6" descr="A graph of applications with blue bars&#10;&#10;Description automatically generated with medium confidence">
            <a:extLst>
              <a:ext uri="{FF2B5EF4-FFF2-40B4-BE49-F238E27FC236}">
                <a16:creationId xmlns:a16="http://schemas.microsoft.com/office/drawing/2014/main" id="{8208E58F-3FF7-5FB7-526D-34ECB8D6C6B9}"/>
              </a:ext>
            </a:extLst>
          </p:cNvPr>
          <p:cNvPicPr>
            <a:picLocks noChangeAspect="1"/>
          </p:cNvPicPr>
          <p:nvPr/>
        </p:nvPicPr>
        <p:blipFill rotWithShape="1">
          <a:blip r:embed="rId3"/>
          <a:srcRect l="2325" t="12652" r="2184"/>
          <a:stretch/>
        </p:blipFill>
        <p:spPr>
          <a:xfrm>
            <a:off x="1273369" y="2975596"/>
            <a:ext cx="7509509" cy="3380754"/>
          </a:xfrm>
          <a:prstGeom prst="rect">
            <a:avLst/>
          </a:prstGeom>
        </p:spPr>
      </p:pic>
    </p:spTree>
    <p:extLst>
      <p:ext uri="{BB962C8B-B14F-4D97-AF65-F5344CB8AC3E}">
        <p14:creationId xmlns:p14="http://schemas.microsoft.com/office/powerpoint/2010/main" val="31209904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69B825A9-C76A-D374-D2FA-5D287D199F9A}"/>
              </a:ext>
            </a:extLst>
          </p:cNvPr>
          <p:cNvGrpSpPr/>
          <p:nvPr/>
        </p:nvGrpSpPr>
        <p:grpSpPr>
          <a:xfrm>
            <a:off x="0" y="-1845"/>
            <a:ext cx="12192000" cy="6858002"/>
            <a:chOff x="-3313" y="-1"/>
            <a:chExt cx="12192000" cy="6858002"/>
          </a:xfrm>
        </p:grpSpPr>
        <p:pic>
          <p:nvPicPr>
            <p:cNvPr id="8" name="Picture 7" descr="A close-up of a fruit on a tree&#10;&#10;Description automatically generated">
              <a:extLst>
                <a:ext uri="{FF2B5EF4-FFF2-40B4-BE49-F238E27FC236}">
                  <a16:creationId xmlns:a16="http://schemas.microsoft.com/office/drawing/2014/main" id="{82CCA5D3-725E-70CB-0FB9-0AD1C5484C66}"/>
                </a:ext>
              </a:extLst>
            </p:cNvPr>
            <p:cNvPicPr>
              <a:picLocks noChangeAspect="1"/>
            </p:cNvPicPr>
            <p:nvPr/>
          </p:nvPicPr>
          <p:blipFill rotWithShape="1">
            <a:blip r:embed="rId3"/>
            <a:srcRect l="5170" t="6958" b="13029"/>
            <a:stretch/>
          </p:blipFill>
          <p:spPr>
            <a:xfrm>
              <a:off x="-3313" y="1"/>
              <a:ext cx="12192000" cy="6858000"/>
            </a:xfrm>
            <a:prstGeom prst="rect">
              <a:avLst/>
            </a:prstGeom>
          </p:spPr>
        </p:pic>
        <p:sp>
          <p:nvSpPr>
            <p:cNvPr id="10" name="Rectangle 9">
              <a:extLst>
                <a:ext uri="{FF2B5EF4-FFF2-40B4-BE49-F238E27FC236}">
                  <a16:creationId xmlns:a16="http://schemas.microsoft.com/office/drawing/2014/main" id="{07E1E1B8-5975-5252-3063-C59692BBD7DC}"/>
                </a:ext>
              </a:extLst>
            </p:cNvPr>
            <p:cNvSpPr/>
            <p:nvPr/>
          </p:nvSpPr>
          <p:spPr>
            <a:xfrm>
              <a:off x="3313" y="-1"/>
              <a:ext cx="7540487" cy="6858000"/>
            </a:xfrm>
            <a:prstGeom prst="rect">
              <a:avLst/>
            </a:prstGeom>
            <a:gradFill>
              <a:gsLst>
                <a:gs pos="26000">
                  <a:srgbClr val="92D050"/>
                </a:gs>
                <a:gs pos="93000">
                  <a:schemeClr val="accent6">
                    <a:lumMod val="89712"/>
                    <a:alpha val="42000"/>
                  </a:schemeClr>
                </a:gs>
              </a:gsLst>
              <a:lin ang="36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Slide Number Placeholder 2">
            <a:extLst>
              <a:ext uri="{FF2B5EF4-FFF2-40B4-BE49-F238E27FC236}">
                <a16:creationId xmlns:a16="http://schemas.microsoft.com/office/drawing/2014/main" id="{2553C080-5695-76C5-0FAA-E37200F1E42C}"/>
              </a:ext>
            </a:extLst>
          </p:cNvPr>
          <p:cNvSpPr>
            <a:spLocks noGrp="1"/>
          </p:cNvSpPr>
          <p:nvPr>
            <p:ph type="sldNum" sz="quarter" idx="12"/>
          </p:nvPr>
        </p:nvSpPr>
        <p:spPr/>
        <p:txBody>
          <a:bodyPr/>
          <a:lstStyle/>
          <a:p>
            <a:fld id="{71B073CA-E1DB-6646-8627-B9A066EC1A46}" type="slidenum">
              <a:rPr lang="en-US" smtClean="0"/>
              <a:t>4</a:t>
            </a:fld>
            <a:endParaRPr lang="en-US" dirty="0"/>
          </a:p>
        </p:txBody>
      </p:sp>
      <p:sp>
        <p:nvSpPr>
          <p:cNvPr id="11" name="TextBox 10">
            <a:extLst>
              <a:ext uri="{FF2B5EF4-FFF2-40B4-BE49-F238E27FC236}">
                <a16:creationId xmlns:a16="http://schemas.microsoft.com/office/drawing/2014/main" id="{162295C8-D238-E2E9-C7FE-0E7C2014CC71}"/>
              </a:ext>
            </a:extLst>
          </p:cNvPr>
          <p:cNvSpPr txBox="1"/>
          <p:nvPr/>
        </p:nvSpPr>
        <p:spPr>
          <a:xfrm>
            <a:off x="1770821" y="1738610"/>
            <a:ext cx="927652" cy="707886"/>
          </a:xfrm>
          <a:prstGeom prst="rect">
            <a:avLst/>
          </a:prstGeom>
          <a:noFill/>
        </p:spPr>
        <p:txBody>
          <a:bodyPr wrap="square" rtlCol="0">
            <a:spAutoFit/>
          </a:bodyPr>
          <a:lstStyle/>
          <a:p>
            <a:r>
              <a:rPr lang="en-US" sz="4000" b="1" dirty="0">
                <a:solidFill>
                  <a:srgbClr val="1B2E5C"/>
                </a:solidFill>
                <a:latin typeface="Helvetica" pitchFamily="2" charset="0"/>
              </a:rPr>
              <a:t>15</a:t>
            </a:r>
          </a:p>
        </p:txBody>
      </p:sp>
      <p:sp>
        <p:nvSpPr>
          <p:cNvPr id="21" name="Round Single Corner Rectangle 20">
            <a:extLst>
              <a:ext uri="{FF2B5EF4-FFF2-40B4-BE49-F238E27FC236}">
                <a16:creationId xmlns:a16="http://schemas.microsoft.com/office/drawing/2014/main" id="{14595568-C543-8E52-1B61-F55C7CFF4071}"/>
              </a:ext>
            </a:extLst>
          </p:cNvPr>
          <p:cNvSpPr/>
          <p:nvPr/>
        </p:nvSpPr>
        <p:spPr>
          <a:xfrm>
            <a:off x="3313" y="325939"/>
            <a:ext cx="8295861" cy="1147152"/>
          </a:xfrm>
          <a:prstGeom prst="round1Rect">
            <a:avLst/>
          </a:prstGeom>
          <a:gradFill>
            <a:gsLst>
              <a:gs pos="62000">
                <a:srgbClr val="0966AF">
                  <a:alpha val="84244"/>
                </a:srgbClr>
              </a:gs>
              <a:gs pos="92000">
                <a:srgbClr val="97D8E9">
                  <a:alpha val="42409"/>
                </a:srgbClr>
              </a:gs>
              <a:gs pos="22000">
                <a:srgbClr val="204C90">
                  <a:lumMod val="10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9639D6CF-64D5-A5AF-67E0-03C0A772462E}"/>
              </a:ext>
            </a:extLst>
          </p:cNvPr>
          <p:cNvSpPr txBox="1"/>
          <p:nvPr/>
        </p:nvSpPr>
        <p:spPr>
          <a:xfrm>
            <a:off x="2464902" y="1857447"/>
            <a:ext cx="2555183" cy="523220"/>
          </a:xfrm>
          <a:prstGeom prst="rect">
            <a:avLst/>
          </a:prstGeom>
          <a:noFill/>
        </p:spPr>
        <p:txBody>
          <a:bodyPr wrap="square" rtlCol="0">
            <a:spAutoFit/>
          </a:bodyPr>
          <a:lstStyle/>
          <a:p>
            <a:r>
              <a:rPr lang="en-US" sz="2800" dirty="0">
                <a:solidFill>
                  <a:srgbClr val="1B2E5C"/>
                </a:solidFill>
                <a:latin typeface="Helvetica" pitchFamily="2" charset="0"/>
              </a:rPr>
              <a:t>Interest List</a:t>
            </a:r>
          </a:p>
        </p:txBody>
      </p:sp>
      <p:sp>
        <p:nvSpPr>
          <p:cNvPr id="17" name="TextBox 16">
            <a:extLst>
              <a:ext uri="{FF2B5EF4-FFF2-40B4-BE49-F238E27FC236}">
                <a16:creationId xmlns:a16="http://schemas.microsoft.com/office/drawing/2014/main" id="{BF17F52F-7BD3-BD94-D89D-F32606FAA1CA}"/>
              </a:ext>
            </a:extLst>
          </p:cNvPr>
          <p:cNvSpPr txBox="1"/>
          <p:nvPr/>
        </p:nvSpPr>
        <p:spPr>
          <a:xfrm>
            <a:off x="1770821" y="2700829"/>
            <a:ext cx="927652" cy="707886"/>
          </a:xfrm>
          <a:prstGeom prst="rect">
            <a:avLst/>
          </a:prstGeom>
          <a:noFill/>
        </p:spPr>
        <p:txBody>
          <a:bodyPr wrap="square" rtlCol="0">
            <a:spAutoFit/>
          </a:bodyPr>
          <a:lstStyle/>
          <a:p>
            <a:r>
              <a:rPr lang="en-US" sz="4000" b="1" dirty="0">
                <a:solidFill>
                  <a:srgbClr val="1B2E5C"/>
                </a:solidFill>
                <a:latin typeface="Helvetica" pitchFamily="2" charset="0"/>
              </a:rPr>
              <a:t>20</a:t>
            </a:r>
          </a:p>
        </p:txBody>
      </p:sp>
      <p:sp>
        <p:nvSpPr>
          <p:cNvPr id="18" name="TextBox 17">
            <a:extLst>
              <a:ext uri="{FF2B5EF4-FFF2-40B4-BE49-F238E27FC236}">
                <a16:creationId xmlns:a16="http://schemas.microsoft.com/office/drawing/2014/main" id="{875A8F41-DCEB-FFB5-B00C-EEF730631951}"/>
              </a:ext>
            </a:extLst>
          </p:cNvPr>
          <p:cNvSpPr txBox="1"/>
          <p:nvPr/>
        </p:nvSpPr>
        <p:spPr>
          <a:xfrm>
            <a:off x="2464902" y="2819666"/>
            <a:ext cx="4187688" cy="523220"/>
          </a:xfrm>
          <a:prstGeom prst="rect">
            <a:avLst/>
          </a:prstGeom>
          <a:noFill/>
        </p:spPr>
        <p:txBody>
          <a:bodyPr wrap="square" rtlCol="0">
            <a:spAutoFit/>
          </a:bodyPr>
          <a:lstStyle/>
          <a:p>
            <a:r>
              <a:rPr lang="en-US" sz="2800" dirty="0">
                <a:solidFill>
                  <a:srgbClr val="1B2E5C"/>
                </a:solidFill>
                <a:latin typeface="Helvetica" pitchFamily="2" charset="0"/>
              </a:rPr>
              <a:t>Direct Mail &amp; Newsletter</a:t>
            </a:r>
          </a:p>
        </p:txBody>
      </p:sp>
      <p:pic>
        <p:nvPicPr>
          <p:cNvPr id="20" name="Graphic 19" descr="Mailbox outline">
            <a:extLst>
              <a:ext uri="{FF2B5EF4-FFF2-40B4-BE49-F238E27FC236}">
                <a16:creationId xmlns:a16="http://schemas.microsoft.com/office/drawing/2014/main" id="{EB147281-B3A6-B078-555C-342F71B72AA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2925" y="2512756"/>
            <a:ext cx="914400" cy="914400"/>
          </a:xfrm>
          <a:prstGeom prst="rect">
            <a:avLst/>
          </a:prstGeom>
        </p:spPr>
      </p:pic>
      <p:sp>
        <p:nvSpPr>
          <p:cNvPr id="2" name="Title 1">
            <a:extLst>
              <a:ext uri="{FF2B5EF4-FFF2-40B4-BE49-F238E27FC236}">
                <a16:creationId xmlns:a16="http://schemas.microsoft.com/office/drawing/2014/main" id="{982BCEF9-EB36-05A5-671D-8E3ACBFFFDB9}"/>
              </a:ext>
            </a:extLst>
          </p:cNvPr>
          <p:cNvSpPr>
            <a:spLocks noGrp="1"/>
          </p:cNvSpPr>
          <p:nvPr>
            <p:ph type="title"/>
          </p:nvPr>
        </p:nvSpPr>
        <p:spPr>
          <a:xfrm>
            <a:off x="838200" y="681037"/>
            <a:ext cx="6185452" cy="607890"/>
          </a:xfrm>
        </p:spPr>
        <p:txBody>
          <a:bodyPr/>
          <a:lstStyle/>
          <a:p>
            <a:r>
              <a:rPr lang="en-US" dirty="0"/>
              <a:t>35 Program Submissions</a:t>
            </a:r>
          </a:p>
        </p:txBody>
      </p:sp>
      <p:sp>
        <p:nvSpPr>
          <p:cNvPr id="22" name="TextBox 21">
            <a:extLst>
              <a:ext uri="{FF2B5EF4-FFF2-40B4-BE49-F238E27FC236}">
                <a16:creationId xmlns:a16="http://schemas.microsoft.com/office/drawing/2014/main" id="{53FEC466-85B2-12DE-584A-D26891CE533A}"/>
              </a:ext>
            </a:extLst>
          </p:cNvPr>
          <p:cNvSpPr txBox="1"/>
          <p:nvPr/>
        </p:nvSpPr>
        <p:spPr>
          <a:xfrm>
            <a:off x="1770821" y="3648065"/>
            <a:ext cx="927652" cy="707886"/>
          </a:xfrm>
          <a:prstGeom prst="rect">
            <a:avLst/>
          </a:prstGeom>
          <a:noFill/>
        </p:spPr>
        <p:txBody>
          <a:bodyPr wrap="square" rtlCol="0">
            <a:spAutoFit/>
          </a:bodyPr>
          <a:lstStyle/>
          <a:p>
            <a:r>
              <a:rPr lang="en-US" sz="4000" b="1" dirty="0">
                <a:solidFill>
                  <a:srgbClr val="1B2E5C"/>
                </a:solidFill>
                <a:latin typeface="Helvetica" pitchFamily="2" charset="0"/>
              </a:rPr>
              <a:t>12</a:t>
            </a:r>
          </a:p>
        </p:txBody>
      </p:sp>
      <p:sp>
        <p:nvSpPr>
          <p:cNvPr id="23" name="TextBox 22">
            <a:extLst>
              <a:ext uri="{FF2B5EF4-FFF2-40B4-BE49-F238E27FC236}">
                <a16:creationId xmlns:a16="http://schemas.microsoft.com/office/drawing/2014/main" id="{6C109127-0B63-E0E5-0EE1-6E7DA08C242C}"/>
              </a:ext>
            </a:extLst>
          </p:cNvPr>
          <p:cNvSpPr txBox="1"/>
          <p:nvPr/>
        </p:nvSpPr>
        <p:spPr>
          <a:xfrm>
            <a:off x="2464902" y="3766902"/>
            <a:ext cx="4187688" cy="523220"/>
          </a:xfrm>
          <a:prstGeom prst="rect">
            <a:avLst/>
          </a:prstGeom>
          <a:noFill/>
        </p:spPr>
        <p:txBody>
          <a:bodyPr wrap="square" rtlCol="0">
            <a:spAutoFit/>
          </a:bodyPr>
          <a:lstStyle/>
          <a:p>
            <a:r>
              <a:rPr lang="en-US" sz="2800" dirty="0">
                <a:solidFill>
                  <a:srgbClr val="1B2E5C"/>
                </a:solidFill>
                <a:latin typeface="Helvetica" pitchFamily="2" charset="0"/>
              </a:rPr>
              <a:t>Projects Approved</a:t>
            </a:r>
          </a:p>
        </p:txBody>
      </p:sp>
      <p:sp>
        <p:nvSpPr>
          <p:cNvPr id="24" name="TextBox 23">
            <a:extLst>
              <a:ext uri="{FF2B5EF4-FFF2-40B4-BE49-F238E27FC236}">
                <a16:creationId xmlns:a16="http://schemas.microsoft.com/office/drawing/2014/main" id="{70C0C82E-C2A3-39F0-7B81-7CDD120A61C7}"/>
              </a:ext>
            </a:extLst>
          </p:cNvPr>
          <p:cNvSpPr txBox="1"/>
          <p:nvPr/>
        </p:nvSpPr>
        <p:spPr>
          <a:xfrm>
            <a:off x="1762952" y="5467812"/>
            <a:ext cx="927652" cy="707886"/>
          </a:xfrm>
          <a:prstGeom prst="rect">
            <a:avLst/>
          </a:prstGeom>
          <a:noFill/>
        </p:spPr>
        <p:txBody>
          <a:bodyPr wrap="square" rtlCol="0">
            <a:spAutoFit/>
          </a:bodyPr>
          <a:lstStyle/>
          <a:p>
            <a:r>
              <a:rPr lang="en-US" sz="4000" b="1" dirty="0">
                <a:solidFill>
                  <a:srgbClr val="1B2E5C"/>
                </a:solidFill>
                <a:latin typeface="Helvetica" pitchFamily="2" charset="0"/>
              </a:rPr>
              <a:t>11</a:t>
            </a:r>
          </a:p>
        </p:txBody>
      </p:sp>
      <p:sp>
        <p:nvSpPr>
          <p:cNvPr id="25" name="TextBox 24">
            <a:extLst>
              <a:ext uri="{FF2B5EF4-FFF2-40B4-BE49-F238E27FC236}">
                <a16:creationId xmlns:a16="http://schemas.microsoft.com/office/drawing/2014/main" id="{0F46E75B-3DCD-927A-951E-3829C12D0EEC}"/>
              </a:ext>
            </a:extLst>
          </p:cNvPr>
          <p:cNvSpPr txBox="1"/>
          <p:nvPr/>
        </p:nvSpPr>
        <p:spPr>
          <a:xfrm>
            <a:off x="2457033" y="5586649"/>
            <a:ext cx="4187688" cy="523220"/>
          </a:xfrm>
          <a:prstGeom prst="rect">
            <a:avLst/>
          </a:prstGeom>
          <a:noFill/>
        </p:spPr>
        <p:txBody>
          <a:bodyPr wrap="square" rtlCol="0">
            <a:spAutoFit/>
          </a:bodyPr>
          <a:lstStyle/>
          <a:p>
            <a:r>
              <a:rPr lang="en-US" sz="2800" dirty="0">
                <a:solidFill>
                  <a:srgbClr val="1B2E5C"/>
                </a:solidFill>
                <a:latin typeface="Helvetica" pitchFamily="2" charset="0"/>
              </a:rPr>
              <a:t>Submissions Received</a:t>
            </a:r>
          </a:p>
        </p:txBody>
      </p:sp>
      <p:sp>
        <p:nvSpPr>
          <p:cNvPr id="26" name="TextBox 25">
            <a:extLst>
              <a:ext uri="{FF2B5EF4-FFF2-40B4-BE49-F238E27FC236}">
                <a16:creationId xmlns:a16="http://schemas.microsoft.com/office/drawing/2014/main" id="{A2BBBD1E-8C69-5585-FA81-F05D637266E1}"/>
              </a:ext>
            </a:extLst>
          </p:cNvPr>
          <p:cNvSpPr txBox="1"/>
          <p:nvPr/>
        </p:nvSpPr>
        <p:spPr>
          <a:xfrm>
            <a:off x="1777865" y="4569232"/>
            <a:ext cx="927652" cy="707886"/>
          </a:xfrm>
          <a:prstGeom prst="rect">
            <a:avLst/>
          </a:prstGeom>
          <a:noFill/>
        </p:spPr>
        <p:txBody>
          <a:bodyPr wrap="square" rtlCol="0">
            <a:spAutoFit/>
          </a:bodyPr>
          <a:lstStyle/>
          <a:p>
            <a:r>
              <a:rPr lang="en-US" sz="4000" b="1" dirty="0">
                <a:solidFill>
                  <a:srgbClr val="1B2E5C"/>
                </a:solidFill>
                <a:latin typeface="Helvetica" pitchFamily="2" charset="0"/>
              </a:rPr>
              <a:t>11</a:t>
            </a:r>
          </a:p>
        </p:txBody>
      </p:sp>
      <p:sp>
        <p:nvSpPr>
          <p:cNvPr id="27" name="TextBox 26">
            <a:extLst>
              <a:ext uri="{FF2B5EF4-FFF2-40B4-BE49-F238E27FC236}">
                <a16:creationId xmlns:a16="http://schemas.microsoft.com/office/drawing/2014/main" id="{605D333B-53D2-A040-BB0C-96872D3320D1}"/>
              </a:ext>
            </a:extLst>
          </p:cNvPr>
          <p:cNvSpPr txBox="1"/>
          <p:nvPr/>
        </p:nvSpPr>
        <p:spPr>
          <a:xfrm>
            <a:off x="2471946" y="4688069"/>
            <a:ext cx="4187688" cy="523220"/>
          </a:xfrm>
          <a:prstGeom prst="rect">
            <a:avLst/>
          </a:prstGeom>
          <a:noFill/>
        </p:spPr>
        <p:txBody>
          <a:bodyPr wrap="square" rtlCol="0">
            <a:spAutoFit/>
          </a:bodyPr>
          <a:lstStyle/>
          <a:p>
            <a:r>
              <a:rPr lang="en-US" sz="2800" dirty="0">
                <a:solidFill>
                  <a:srgbClr val="1B2E5C"/>
                </a:solidFill>
                <a:latin typeface="Helvetica" pitchFamily="2" charset="0"/>
              </a:rPr>
              <a:t>Pre-Inspection</a:t>
            </a:r>
          </a:p>
        </p:txBody>
      </p:sp>
      <p:pic>
        <p:nvPicPr>
          <p:cNvPr id="31" name="Graphic 30" descr="Inbox Check outline">
            <a:extLst>
              <a:ext uri="{FF2B5EF4-FFF2-40B4-BE49-F238E27FC236}">
                <a16:creationId xmlns:a16="http://schemas.microsoft.com/office/drawing/2014/main" id="{8AC78A24-A4FF-68C4-475A-64D80F2ACF8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38200" y="3495230"/>
            <a:ext cx="914400" cy="914400"/>
          </a:xfrm>
          <a:prstGeom prst="rect">
            <a:avLst/>
          </a:prstGeom>
        </p:spPr>
      </p:pic>
      <p:pic>
        <p:nvPicPr>
          <p:cNvPr id="33" name="Graphic 32" descr="Clipboard Partially Checked outline">
            <a:extLst>
              <a:ext uri="{FF2B5EF4-FFF2-40B4-BE49-F238E27FC236}">
                <a16:creationId xmlns:a16="http://schemas.microsoft.com/office/drawing/2014/main" id="{71CAC7E0-3699-F030-6469-52AFD3D5673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31156" y="5366170"/>
            <a:ext cx="914400" cy="914400"/>
          </a:xfrm>
          <a:prstGeom prst="rect">
            <a:avLst/>
          </a:prstGeom>
        </p:spPr>
      </p:pic>
      <p:pic>
        <p:nvPicPr>
          <p:cNvPr id="35" name="Graphic 34" descr="Magnifying glass outline">
            <a:extLst>
              <a:ext uri="{FF2B5EF4-FFF2-40B4-BE49-F238E27FC236}">
                <a16:creationId xmlns:a16="http://schemas.microsoft.com/office/drawing/2014/main" id="{412DC8CA-9EA1-5154-6F2A-11B12BF807F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17712" y="4456153"/>
            <a:ext cx="803478" cy="803478"/>
          </a:xfrm>
          <a:prstGeom prst="rect">
            <a:avLst/>
          </a:prstGeom>
        </p:spPr>
      </p:pic>
      <p:pic>
        <p:nvPicPr>
          <p:cNvPr id="38" name="Graphic 37" descr="Internet outline">
            <a:extLst>
              <a:ext uri="{FF2B5EF4-FFF2-40B4-BE49-F238E27FC236}">
                <a16:creationId xmlns:a16="http://schemas.microsoft.com/office/drawing/2014/main" id="{D10411EC-F1DF-3639-A94D-4B1506F37B7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94518" y="1633331"/>
            <a:ext cx="914400" cy="914400"/>
          </a:xfrm>
          <a:prstGeom prst="rect">
            <a:avLst/>
          </a:prstGeom>
        </p:spPr>
      </p:pic>
    </p:spTree>
    <p:extLst>
      <p:ext uri="{BB962C8B-B14F-4D97-AF65-F5344CB8AC3E}">
        <p14:creationId xmlns:p14="http://schemas.microsoft.com/office/powerpoint/2010/main" val="15417978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road with trees on the side&#10;&#10;Description automatically generated">
            <a:extLst>
              <a:ext uri="{FF2B5EF4-FFF2-40B4-BE49-F238E27FC236}">
                <a16:creationId xmlns:a16="http://schemas.microsoft.com/office/drawing/2014/main" id="{B4E6D47F-61BC-29ED-162F-AA458548CE87}"/>
              </a:ext>
            </a:extLst>
          </p:cNvPr>
          <p:cNvPicPr>
            <a:picLocks noChangeAspect="1"/>
          </p:cNvPicPr>
          <p:nvPr/>
        </p:nvPicPr>
        <p:blipFill rotWithShape="1">
          <a:blip r:embed="rId3"/>
          <a:srcRect b="15853"/>
          <a:stretch/>
        </p:blipFill>
        <p:spPr>
          <a:xfrm>
            <a:off x="-1239" y="-1"/>
            <a:ext cx="12225131" cy="6858000"/>
          </a:xfrm>
          <a:prstGeom prst="rect">
            <a:avLst/>
          </a:prstGeom>
        </p:spPr>
      </p:pic>
      <p:sp>
        <p:nvSpPr>
          <p:cNvPr id="10" name="Rectangle 9">
            <a:extLst>
              <a:ext uri="{FF2B5EF4-FFF2-40B4-BE49-F238E27FC236}">
                <a16:creationId xmlns:a16="http://schemas.microsoft.com/office/drawing/2014/main" id="{07E1E1B8-5975-5252-3063-C59692BBD7DC}"/>
              </a:ext>
            </a:extLst>
          </p:cNvPr>
          <p:cNvSpPr/>
          <p:nvPr/>
        </p:nvSpPr>
        <p:spPr>
          <a:xfrm>
            <a:off x="6626" y="0"/>
            <a:ext cx="10568609" cy="6858000"/>
          </a:xfrm>
          <a:prstGeom prst="rect">
            <a:avLst/>
          </a:prstGeom>
          <a:gradFill>
            <a:gsLst>
              <a:gs pos="40000">
                <a:schemeClr val="bg1">
                  <a:lumMod val="26000"/>
                  <a:lumOff val="74000"/>
                </a:schemeClr>
              </a:gs>
              <a:gs pos="96000">
                <a:schemeClr val="accent6">
                  <a:lumMod val="40000"/>
                  <a:lumOff val="60000"/>
                  <a:alpha val="64147"/>
                </a:schemeClr>
              </a:gs>
            </a:gsLst>
            <a:lin ang="36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2553C080-5695-76C5-0FAA-E37200F1E42C}"/>
              </a:ext>
            </a:extLst>
          </p:cNvPr>
          <p:cNvSpPr>
            <a:spLocks noGrp="1"/>
          </p:cNvSpPr>
          <p:nvPr>
            <p:ph type="sldNum" sz="quarter" idx="12"/>
          </p:nvPr>
        </p:nvSpPr>
        <p:spPr/>
        <p:txBody>
          <a:bodyPr/>
          <a:lstStyle/>
          <a:p>
            <a:fld id="{71B073CA-E1DB-6646-8627-B9A066EC1A46}" type="slidenum">
              <a:rPr lang="en-US" smtClean="0"/>
              <a:t>5</a:t>
            </a:fld>
            <a:endParaRPr lang="en-US" dirty="0"/>
          </a:p>
        </p:txBody>
      </p:sp>
      <p:sp>
        <p:nvSpPr>
          <p:cNvPr id="11" name="TextBox 10">
            <a:extLst>
              <a:ext uri="{FF2B5EF4-FFF2-40B4-BE49-F238E27FC236}">
                <a16:creationId xmlns:a16="http://schemas.microsoft.com/office/drawing/2014/main" id="{162295C8-D238-E2E9-C7FE-0E7C2014CC71}"/>
              </a:ext>
            </a:extLst>
          </p:cNvPr>
          <p:cNvSpPr txBox="1"/>
          <p:nvPr/>
        </p:nvSpPr>
        <p:spPr>
          <a:xfrm>
            <a:off x="1183175" y="6050090"/>
            <a:ext cx="927652" cy="646331"/>
          </a:xfrm>
          <a:prstGeom prst="rect">
            <a:avLst/>
          </a:prstGeom>
          <a:noFill/>
        </p:spPr>
        <p:txBody>
          <a:bodyPr wrap="square" rtlCol="0">
            <a:spAutoFit/>
          </a:bodyPr>
          <a:lstStyle/>
          <a:p>
            <a:r>
              <a:rPr lang="en-US" sz="3600" b="1" dirty="0">
                <a:solidFill>
                  <a:srgbClr val="1B2E5C"/>
                </a:solidFill>
                <a:latin typeface="Helvetica" pitchFamily="2" charset="0"/>
              </a:rPr>
              <a:t>12</a:t>
            </a:r>
          </a:p>
        </p:txBody>
      </p:sp>
      <p:sp>
        <p:nvSpPr>
          <p:cNvPr id="21" name="Round Single Corner Rectangle 20">
            <a:extLst>
              <a:ext uri="{FF2B5EF4-FFF2-40B4-BE49-F238E27FC236}">
                <a16:creationId xmlns:a16="http://schemas.microsoft.com/office/drawing/2014/main" id="{14595568-C543-8E52-1B61-F55C7CFF4071}"/>
              </a:ext>
            </a:extLst>
          </p:cNvPr>
          <p:cNvSpPr/>
          <p:nvPr/>
        </p:nvSpPr>
        <p:spPr>
          <a:xfrm>
            <a:off x="3312" y="325939"/>
            <a:ext cx="11155017" cy="1147152"/>
          </a:xfrm>
          <a:prstGeom prst="round1Rect">
            <a:avLst/>
          </a:prstGeom>
          <a:gradFill>
            <a:gsLst>
              <a:gs pos="62000">
                <a:srgbClr val="0966AF">
                  <a:alpha val="84244"/>
                </a:srgbClr>
              </a:gs>
              <a:gs pos="92000">
                <a:srgbClr val="97D8E9">
                  <a:alpha val="42409"/>
                </a:srgbClr>
              </a:gs>
              <a:gs pos="22000">
                <a:srgbClr val="204C90">
                  <a:lumMod val="10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9639D6CF-64D5-A5AF-67E0-03C0A772462E}"/>
              </a:ext>
            </a:extLst>
          </p:cNvPr>
          <p:cNvSpPr txBox="1"/>
          <p:nvPr/>
        </p:nvSpPr>
        <p:spPr>
          <a:xfrm>
            <a:off x="1853339" y="6182408"/>
            <a:ext cx="3649320" cy="461665"/>
          </a:xfrm>
          <a:prstGeom prst="rect">
            <a:avLst/>
          </a:prstGeom>
          <a:noFill/>
        </p:spPr>
        <p:txBody>
          <a:bodyPr wrap="square" rtlCol="0">
            <a:spAutoFit/>
          </a:bodyPr>
          <a:lstStyle/>
          <a:p>
            <a:r>
              <a:rPr lang="en-US" sz="2400" dirty="0">
                <a:solidFill>
                  <a:srgbClr val="1B2E5C"/>
                </a:solidFill>
                <a:latin typeface="Helvetica" pitchFamily="2" charset="0"/>
              </a:rPr>
              <a:t>Avocado Rootstock</a:t>
            </a:r>
          </a:p>
        </p:txBody>
      </p:sp>
      <p:sp>
        <p:nvSpPr>
          <p:cNvPr id="2" name="Title 1">
            <a:extLst>
              <a:ext uri="{FF2B5EF4-FFF2-40B4-BE49-F238E27FC236}">
                <a16:creationId xmlns:a16="http://schemas.microsoft.com/office/drawing/2014/main" id="{982BCEF9-EB36-05A5-671D-8E3ACBFFFDB9}"/>
              </a:ext>
            </a:extLst>
          </p:cNvPr>
          <p:cNvSpPr>
            <a:spLocks noGrp="1"/>
          </p:cNvSpPr>
          <p:nvPr>
            <p:ph type="title"/>
          </p:nvPr>
        </p:nvSpPr>
        <p:spPr>
          <a:xfrm>
            <a:off x="838199" y="681037"/>
            <a:ext cx="6715539" cy="607890"/>
          </a:xfrm>
        </p:spPr>
        <p:txBody>
          <a:bodyPr>
            <a:normAutofit/>
          </a:bodyPr>
          <a:lstStyle/>
          <a:p>
            <a:r>
              <a:rPr lang="en-US" dirty="0"/>
              <a:t>Applications by Project Type</a:t>
            </a:r>
          </a:p>
        </p:txBody>
      </p:sp>
      <p:pic>
        <p:nvPicPr>
          <p:cNvPr id="7" name="Picture 6">
            <a:extLst>
              <a:ext uri="{FF2B5EF4-FFF2-40B4-BE49-F238E27FC236}">
                <a16:creationId xmlns:a16="http://schemas.microsoft.com/office/drawing/2014/main" id="{23CE250A-598B-9555-EEF7-B89D5E9399B1}"/>
              </a:ext>
            </a:extLst>
          </p:cNvPr>
          <p:cNvPicPr>
            <a:picLocks noChangeAspect="1"/>
          </p:cNvPicPr>
          <p:nvPr/>
        </p:nvPicPr>
        <p:blipFill>
          <a:blip r:embed="rId4"/>
          <a:srcRect/>
          <a:stretch/>
        </p:blipFill>
        <p:spPr>
          <a:xfrm>
            <a:off x="169989" y="1346931"/>
            <a:ext cx="6227317" cy="5285858"/>
          </a:xfrm>
          <a:prstGeom prst="rect">
            <a:avLst/>
          </a:prstGeom>
        </p:spPr>
      </p:pic>
      <p:sp>
        <p:nvSpPr>
          <p:cNvPr id="9" name="TextBox 8">
            <a:extLst>
              <a:ext uri="{FF2B5EF4-FFF2-40B4-BE49-F238E27FC236}">
                <a16:creationId xmlns:a16="http://schemas.microsoft.com/office/drawing/2014/main" id="{A79CCCA7-59E7-7427-66AD-9891E1143154}"/>
              </a:ext>
            </a:extLst>
          </p:cNvPr>
          <p:cNvSpPr txBox="1"/>
          <p:nvPr/>
        </p:nvSpPr>
        <p:spPr>
          <a:xfrm>
            <a:off x="4695557" y="1511707"/>
            <a:ext cx="512548" cy="646331"/>
          </a:xfrm>
          <a:prstGeom prst="rect">
            <a:avLst/>
          </a:prstGeom>
          <a:noFill/>
        </p:spPr>
        <p:txBody>
          <a:bodyPr wrap="square" rtlCol="0">
            <a:spAutoFit/>
          </a:bodyPr>
          <a:lstStyle/>
          <a:p>
            <a:r>
              <a:rPr lang="en-US" sz="3600" b="1" dirty="0">
                <a:solidFill>
                  <a:srgbClr val="1B2E5C"/>
                </a:solidFill>
                <a:latin typeface="Helvetica" pitchFamily="2" charset="0"/>
              </a:rPr>
              <a:t>7</a:t>
            </a:r>
          </a:p>
        </p:txBody>
      </p:sp>
      <p:sp>
        <p:nvSpPr>
          <p:cNvPr id="13" name="TextBox 12">
            <a:extLst>
              <a:ext uri="{FF2B5EF4-FFF2-40B4-BE49-F238E27FC236}">
                <a16:creationId xmlns:a16="http://schemas.microsoft.com/office/drawing/2014/main" id="{D0EAC3DB-4D35-C08E-91C8-9E98F9CA4D44}"/>
              </a:ext>
            </a:extLst>
          </p:cNvPr>
          <p:cNvSpPr txBox="1"/>
          <p:nvPr/>
        </p:nvSpPr>
        <p:spPr>
          <a:xfrm>
            <a:off x="5068109" y="1644025"/>
            <a:ext cx="3649320" cy="461665"/>
          </a:xfrm>
          <a:prstGeom prst="rect">
            <a:avLst/>
          </a:prstGeom>
          <a:noFill/>
        </p:spPr>
        <p:txBody>
          <a:bodyPr wrap="square" rtlCol="0">
            <a:spAutoFit/>
          </a:bodyPr>
          <a:lstStyle/>
          <a:p>
            <a:r>
              <a:rPr lang="en-US" sz="2400" dirty="0">
                <a:solidFill>
                  <a:srgbClr val="1B2E5C"/>
                </a:solidFill>
                <a:latin typeface="Helvetica" pitchFamily="2" charset="0"/>
              </a:rPr>
              <a:t>Crop Conversion</a:t>
            </a:r>
          </a:p>
        </p:txBody>
      </p:sp>
      <p:sp>
        <p:nvSpPr>
          <p:cNvPr id="14" name="TextBox 13">
            <a:extLst>
              <a:ext uri="{FF2B5EF4-FFF2-40B4-BE49-F238E27FC236}">
                <a16:creationId xmlns:a16="http://schemas.microsoft.com/office/drawing/2014/main" id="{1CFB505B-7EC7-DE1E-94BC-94B6E355B95B}"/>
              </a:ext>
            </a:extLst>
          </p:cNvPr>
          <p:cNvSpPr txBox="1"/>
          <p:nvPr/>
        </p:nvSpPr>
        <p:spPr>
          <a:xfrm>
            <a:off x="5127498" y="2509248"/>
            <a:ext cx="512548" cy="646331"/>
          </a:xfrm>
          <a:prstGeom prst="rect">
            <a:avLst/>
          </a:prstGeom>
          <a:noFill/>
        </p:spPr>
        <p:txBody>
          <a:bodyPr wrap="square" rtlCol="0">
            <a:spAutoFit/>
          </a:bodyPr>
          <a:lstStyle/>
          <a:p>
            <a:r>
              <a:rPr lang="en-US" sz="3600" b="1" dirty="0">
                <a:solidFill>
                  <a:srgbClr val="1B2E5C"/>
                </a:solidFill>
                <a:latin typeface="Helvetica" pitchFamily="2" charset="0"/>
              </a:rPr>
              <a:t>4</a:t>
            </a:r>
          </a:p>
        </p:txBody>
      </p:sp>
      <p:sp>
        <p:nvSpPr>
          <p:cNvPr id="15" name="TextBox 14">
            <a:extLst>
              <a:ext uri="{FF2B5EF4-FFF2-40B4-BE49-F238E27FC236}">
                <a16:creationId xmlns:a16="http://schemas.microsoft.com/office/drawing/2014/main" id="{751D0AA9-A424-DC74-10F3-118B9E42DA7A}"/>
              </a:ext>
            </a:extLst>
          </p:cNvPr>
          <p:cNvSpPr txBox="1"/>
          <p:nvPr/>
        </p:nvSpPr>
        <p:spPr>
          <a:xfrm>
            <a:off x="5500050" y="2641566"/>
            <a:ext cx="3649320" cy="461665"/>
          </a:xfrm>
          <a:prstGeom prst="rect">
            <a:avLst/>
          </a:prstGeom>
          <a:noFill/>
        </p:spPr>
        <p:txBody>
          <a:bodyPr wrap="square" rtlCol="0">
            <a:spAutoFit/>
          </a:bodyPr>
          <a:lstStyle/>
          <a:p>
            <a:r>
              <a:rPr lang="en-US" sz="2400" dirty="0">
                <a:solidFill>
                  <a:srgbClr val="1B2E5C"/>
                </a:solidFill>
                <a:latin typeface="Helvetica" pitchFamily="2" charset="0"/>
              </a:rPr>
              <a:t>Avocado Rejuvenation</a:t>
            </a:r>
          </a:p>
        </p:txBody>
      </p:sp>
      <p:sp>
        <p:nvSpPr>
          <p:cNvPr id="16" name="TextBox 15">
            <a:extLst>
              <a:ext uri="{FF2B5EF4-FFF2-40B4-BE49-F238E27FC236}">
                <a16:creationId xmlns:a16="http://schemas.microsoft.com/office/drawing/2014/main" id="{C7587DF2-1FEE-72F0-D1E3-700B7D2D5C5F}"/>
              </a:ext>
            </a:extLst>
          </p:cNvPr>
          <p:cNvSpPr txBox="1"/>
          <p:nvPr/>
        </p:nvSpPr>
        <p:spPr>
          <a:xfrm>
            <a:off x="6095353" y="3073559"/>
            <a:ext cx="512548" cy="646331"/>
          </a:xfrm>
          <a:prstGeom prst="rect">
            <a:avLst/>
          </a:prstGeom>
          <a:noFill/>
        </p:spPr>
        <p:txBody>
          <a:bodyPr wrap="square" rtlCol="0">
            <a:spAutoFit/>
          </a:bodyPr>
          <a:lstStyle/>
          <a:p>
            <a:r>
              <a:rPr lang="en-US" sz="3600" b="1" dirty="0">
                <a:solidFill>
                  <a:srgbClr val="1B2E5C"/>
                </a:solidFill>
                <a:latin typeface="Helvetica" pitchFamily="2" charset="0"/>
              </a:rPr>
              <a:t>3</a:t>
            </a:r>
          </a:p>
        </p:txBody>
      </p:sp>
      <p:sp>
        <p:nvSpPr>
          <p:cNvPr id="19" name="TextBox 18">
            <a:extLst>
              <a:ext uri="{FF2B5EF4-FFF2-40B4-BE49-F238E27FC236}">
                <a16:creationId xmlns:a16="http://schemas.microsoft.com/office/drawing/2014/main" id="{940C15E7-8E58-5F29-A52A-23EABDA77512}"/>
              </a:ext>
            </a:extLst>
          </p:cNvPr>
          <p:cNvSpPr txBox="1"/>
          <p:nvPr/>
        </p:nvSpPr>
        <p:spPr>
          <a:xfrm>
            <a:off x="6467905" y="3205877"/>
            <a:ext cx="3649320" cy="461665"/>
          </a:xfrm>
          <a:prstGeom prst="rect">
            <a:avLst/>
          </a:prstGeom>
          <a:noFill/>
        </p:spPr>
        <p:txBody>
          <a:bodyPr wrap="square" rtlCol="0">
            <a:spAutoFit/>
          </a:bodyPr>
          <a:lstStyle/>
          <a:p>
            <a:r>
              <a:rPr lang="en-US" sz="2400" dirty="0">
                <a:solidFill>
                  <a:srgbClr val="1B2E5C"/>
                </a:solidFill>
                <a:latin typeface="Helvetica" pitchFamily="2" charset="0"/>
              </a:rPr>
              <a:t>Uniformity Improvements</a:t>
            </a:r>
          </a:p>
        </p:txBody>
      </p:sp>
      <p:sp>
        <p:nvSpPr>
          <p:cNvPr id="28" name="TextBox 27">
            <a:extLst>
              <a:ext uri="{FF2B5EF4-FFF2-40B4-BE49-F238E27FC236}">
                <a16:creationId xmlns:a16="http://schemas.microsoft.com/office/drawing/2014/main" id="{42648A97-09F0-4308-F6F6-E50243100B40}"/>
              </a:ext>
            </a:extLst>
          </p:cNvPr>
          <p:cNvSpPr txBox="1"/>
          <p:nvPr/>
        </p:nvSpPr>
        <p:spPr>
          <a:xfrm>
            <a:off x="6127780" y="3634292"/>
            <a:ext cx="512548" cy="646331"/>
          </a:xfrm>
          <a:prstGeom prst="rect">
            <a:avLst/>
          </a:prstGeom>
          <a:noFill/>
        </p:spPr>
        <p:txBody>
          <a:bodyPr wrap="square" rtlCol="0">
            <a:spAutoFit/>
          </a:bodyPr>
          <a:lstStyle/>
          <a:p>
            <a:r>
              <a:rPr lang="en-US" sz="3600" b="1" dirty="0">
                <a:solidFill>
                  <a:srgbClr val="1B2E5C"/>
                </a:solidFill>
                <a:latin typeface="Helvetica" pitchFamily="2" charset="0"/>
              </a:rPr>
              <a:t>3</a:t>
            </a:r>
          </a:p>
        </p:txBody>
      </p:sp>
      <p:sp>
        <p:nvSpPr>
          <p:cNvPr id="29" name="TextBox 28">
            <a:extLst>
              <a:ext uri="{FF2B5EF4-FFF2-40B4-BE49-F238E27FC236}">
                <a16:creationId xmlns:a16="http://schemas.microsoft.com/office/drawing/2014/main" id="{066D8BE9-AE4C-1303-7962-501905E5E5B0}"/>
              </a:ext>
            </a:extLst>
          </p:cNvPr>
          <p:cNvSpPr txBox="1"/>
          <p:nvPr/>
        </p:nvSpPr>
        <p:spPr>
          <a:xfrm>
            <a:off x="6500332" y="3766610"/>
            <a:ext cx="3649320" cy="461665"/>
          </a:xfrm>
          <a:prstGeom prst="rect">
            <a:avLst/>
          </a:prstGeom>
          <a:noFill/>
        </p:spPr>
        <p:txBody>
          <a:bodyPr wrap="square" rtlCol="0">
            <a:spAutoFit/>
          </a:bodyPr>
          <a:lstStyle/>
          <a:p>
            <a:r>
              <a:rPr lang="en-US" sz="2400" dirty="0">
                <a:solidFill>
                  <a:srgbClr val="1B2E5C"/>
                </a:solidFill>
                <a:latin typeface="Helvetica" pitchFamily="2" charset="0"/>
              </a:rPr>
              <a:t>Soil Moisture Sensors</a:t>
            </a:r>
          </a:p>
        </p:txBody>
      </p:sp>
      <p:sp>
        <p:nvSpPr>
          <p:cNvPr id="30" name="TextBox 29">
            <a:extLst>
              <a:ext uri="{FF2B5EF4-FFF2-40B4-BE49-F238E27FC236}">
                <a16:creationId xmlns:a16="http://schemas.microsoft.com/office/drawing/2014/main" id="{8A4A0157-F27E-AD75-5A5A-E81B1C37BA2D}"/>
              </a:ext>
            </a:extLst>
          </p:cNvPr>
          <p:cNvSpPr txBox="1"/>
          <p:nvPr/>
        </p:nvSpPr>
        <p:spPr>
          <a:xfrm>
            <a:off x="6127780" y="4190886"/>
            <a:ext cx="512548" cy="646331"/>
          </a:xfrm>
          <a:prstGeom prst="rect">
            <a:avLst/>
          </a:prstGeom>
          <a:noFill/>
        </p:spPr>
        <p:txBody>
          <a:bodyPr wrap="square" rtlCol="0">
            <a:spAutoFit/>
          </a:bodyPr>
          <a:lstStyle/>
          <a:p>
            <a:r>
              <a:rPr lang="en-US" sz="3600" b="1" dirty="0">
                <a:solidFill>
                  <a:srgbClr val="1B2E5C"/>
                </a:solidFill>
                <a:latin typeface="Helvetica" pitchFamily="2" charset="0"/>
              </a:rPr>
              <a:t>2</a:t>
            </a:r>
          </a:p>
        </p:txBody>
      </p:sp>
      <p:sp>
        <p:nvSpPr>
          <p:cNvPr id="32" name="TextBox 31">
            <a:extLst>
              <a:ext uri="{FF2B5EF4-FFF2-40B4-BE49-F238E27FC236}">
                <a16:creationId xmlns:a16="http://schemas.microsoft.com/office/drawing/2014/main" id="{98972A00-2A9F-8E94-058F-0831F3802ED6}"/>
              </a:ext>
            </a:extLst>
          </p:cNvPr>
          <p:cNvSpPr txBox="1"/>
          <p:nvPr/>
        </p:nvSpPr>
        <p:spPr>
          <a:xfrm>
            <a:off x="6500332" y="4323204"/>
            <a:ext cx="3649320" cy="461665"/>
          </a:xfrm>
          <a:prstGeom prst="rect">
            <a:avLst/>
          </a:prstGeom>
          <a:noFill/>
        </p:spPr>
        <p:txBody>
          <a:bodyPr wrap="square" rtlCol="0">
            <a:spAutoFit/>
          </a:bodyPr>
          <a:lstStyle/>
          <a:p>
            <a:r>
              <a:rPr lang="en-US" sz="2400" dirty="0">
                <a:solidFill>
                  <a:srgbClr val="1B2E5C"/>
                </a:solidFill>
                <a:latin typeface="Helvetica" pitchFamily="2" charset="0"/>
              </a:rPr>
              <a:t>Scheduling Automation</a:t>
            </a:r>
          </a:p>
        </p:txBody>
      </p:sp>
      <p:sp>
        <p:nvSpPr>
          <p:cNvPr id="34" name="TextBox 33">
            <a:extLst>
              <a:ext uri="{FF2B5EF4-FFF2-40B4-BE49-F238E27FC236}">
                <a16:creationId xmlns:a16="http://schemas.microsoft.com/office/drawing/2014/main" id="{38F84B81-E3A3-2E10-604C-98B60DA7F213}"/>
              </a:ext>
            </a:extLst>
          </p:cNvPr>
          <p:cNvSpPr txBox="1"/>
          <p:nvPr/>
        </p:nvSpPr>
        <p:spPr>
          <a:xfrm>
            <a:off x="6135108" y="4736685"/>
            <a:ext cx="512548" cy="646331"/>
          </a:xfrm>
          <a:prstGeom prst="rect">
            <a:avLst/>
          </a:prstGeom>
          <a:noFill/>
        </p:spPr>
        <p:txBody>
          <a:bodyPr wrap="square" rtlCol="0">
            <a:spAutoFit/>
          </a:bodyPr>
          <a:lstStyle/>
          <a:p>
            <a:r>
              <a:rPr lang="en-US" sz="3600" b="1" dirty="0">
                <a:solidFill>
                  <a:srgbClr val="1B2E5C"/>
                </a:solidFill>
                <a:latin typeface="Helvetica" pitchFamily="2" charset="0"/>
              </a:rPr>
              <a:t>2</a:t>
            </a:r>
          </a:p>
        </p:txBody>
      </p:sp>
      <p:sp>
        <p:nvSpPr>
          <p:cNvPr id="37" name="TextBox 36">
            <a:extLst>
              <a:ext uri="{FF2B5EF4-FFF2-40B4-BE49-F238E27FC236}">
                <a16:creationId xmlns:a16="http://schemas.microsoft.com/office/drawing/2014/main" id="{A8311807-8042-009F-67EF-FB9891A7B4E2}"/>
              </a:ext>
            </a:extLst>
          </p:cNvPr>
          <p:cNvSpPr txBox="1"/>
          <p:nvPr/>
        </p:nvSpPr>
        <p:spPr>
          <a:xfrm>
            <a:off x="6507660" y="4869003"/>
            <a:ext cx="3649320" cy="461665"/>
          </a:xfrm>
          <a:prstGeom prst="rect">
            <a:avLst/>
          </a:prstGeom>
          <a:noFill/>
        </p:spPr>
        <p:txBody>
          <a:bodyPr wrap="square" rtlCol="0">
            <a:spAutoFit/>
          </a:bodyPr>
          <a:lstStyle/>
          <a:p>
            <a:r>
              <a:rPr lang="en-US" sz="2400" dirty="0">
                <a:solidFill>
                  <a:srgbClr val="1B2E5C"/>
                </a:solidFill>
                <a:latin typeface="Helvetica" pitchFamily="2" charset="0"/>
              </a:rPr>
              <a:t>Mulching</a:t>
            </a:r>
          </a:p>
        </p:txBody>
      </p:sp>
      <p:sp>
        <p:nvSpPr>
          <p:cNvPr id="39" name="TextBox 38">
            <a:extLst>
              <a:ext uri="{FF2B5EF4-FFF2-40B4-BE49-F238E27FC236}">
                <a16:creationId xmlns:a16="http://schemas.microsoft.com/office/drawing/2014/main" id="{BB185A1B-3AE7-CE95-9DC6-A176BA2ABA8B}"/>
              </a:ext>
            </a:extLst>
          </p:cNvPr>
          <p:cNvSpPr txBox="1"/>
          <p:nvPr/>
        </p:nvSpPr>
        <p:spPr>
          <a:xfrm>
            <a:off x="6135108" y="5288292"/>
            <a:ext cx="512548" cy="646331"/>
          </a:xfrm>
          <a:prstGeom prst="rect">
            <a:avLst/>
          </a:prstGeom>
          <a:noFill/>
        </p:spPr>
        <p:txBody>
          <a:bodyPr wrap="square" rtlCol="0">
            <a:spAutoFit/>
          </a:bodyPr>
          <a:lstStyle/>
          <a:p>
            <a:r>
              <a:rPr lang="en-US" sz="3600" b="1" dirty="0">
                <a:solidFill>
                  <a:srgbClr val="1B2E5C"/>
                </a:solidFill>
                <a:latin typeface="Helvetica" pitchFamily="2" charset="0"/>
              </a:rPr>
              <a:t>1</a:t>
            </a:r>
          </a:p>
        </p:txBody>
      </p:sp>
      <p:sp>
        <p:nvSpPr>
          <p:cNvPr id="40" name="TextBox 39">
            <a:extLst>
              <a:ext uri="{FF2B5EF4-FFF2-40B4-BE49-F238E27FC236}">
                <a16:creationId xmlns:a16="http://schemas.microsoft.com/office/drawing/2014/main" id="{C21AD9BC-B35C-4EFC-C27D-BE22DB251B6D}"/>
              </a:ext>
            </a:extLst>
          </p:cNvPr>
          <p:cNvSpPr txBox="1"/>
          <p:nvPr/>
        </p:nvSpPr>
        <p:spPr>
          <a:xfrm>
            <a:off x="6507660" y="5420610"/>
            <a:ext cx="3649320" cy="461665"/>
          </a:xfrm>
          <a:prstGeom prst="rect">
            <a:avLst/>
          </a:prstGeom>
          <a:noFill/>
        </p:spPr>
        <p:txBody>
          <a:bodyPr wrap="square" rtlCol="0">
            <a:spAutoFit/>
          </a:bodyPr>
          <a:lstStyle/>
          <a:p>
            <a:r>
              <a:rPr lang="en-US" sz="2400" dirty="0">
                <a:solidFill>
                  <a:srgbClr val="1B2E5C"/>
                </a:solidFill>
                <a:latin typeface="Helvetica" pitchFamily="2" charset="0"/>
              </a:rPr>
              <a:t>Nutrient Management</a:t>
            </a:r>
          </a:p>
        </p:txBody>
      </p:sp>
      <p:sp>
        <p:nvSpPr>
          <p:cNvPr id="41" name="TextBox 40">
            <a:extLst>
              <a:ext uri="{FF2B5EF4-FFF2-40B4-BE49-F238E27FC236}">
                <a16:creationId xmlns:a16="http://schemas.microsoft.com/office/drawing/2014/main" id="{33A17363-86C0-E54B-2359-B52166D543DB}"/>
              </a:ext>
            </a:extLst>
          </p:cNvPr>
          <p:cNvSpPr txBox="1"/>
          <p:nvPr/>
        </p:nvSpPr>
        <p:spPr>
          <a:xfrm>
            <a:off x="6157057" y="5795622"/>
            <a:ext cx="512548" cy="646331"/>
          </a:xfrm>
          <a:prstGeom prst="rect">
            <a:avLst/>
          </a:prstGeom>
          <a:noFill/>
        </p:spPr>
        <p:txBody>
          <a:bodyPr wrap="square" rtlCol="0">
            <a:spAutoFit/>
          </a:bodyPr>
          <a:lstStyle/>
          <a:p>
            <a:r>
              <a:rPr lang="en-US" sz="3600" b="1" dirty="0">
                <a:solidFill>
                  <a:srgbClr val="1B2E5C"/>
                </a:solidFill>
                <a:latin typeface="Helvetica" pitchFamily="2" charset="0"/>
              </a:rPr>
              <a:t>1</a:t>
            </a:r>
          </a:p>
        </p:txBody>
      </p:sp>
      <p:sp>
        <p:nvSpPr>
          <p:cNvPr id="42" name="TextBox 41">
            <a:extLst>
              <a:ext uri="{FF2B5EF4-FFF2-40B4-BE49-F238E27FC236}">
                <a16:creationId xmlns:a16="http://schemas.microsoft.com/office/drawing/2014/main" id="{E06043EF-BD4F-0F80-D1AE-B296709B6DE5}"/>
              </a:ext>
            </a:extLst>
          </p:cNvPr>
          <p:cNvSpPr txBox="1"/>
          <p:nvPr/>
        </p:nvSpPr>
        <p:spPr>
          <a:xfrm>
            <a:off x="6529609" y="5927940"/>
            <a:ext cx="3649320" cy="461665"/>
          </a:xfrm>
          <a:prstGeom prst="rect">
            <a:avLst/>
          </a:prstGeom>
          <a:noFill/>
        </p:spPr>
        <p:txBody>
          <a:bodyPr wrap="square" rtlCol="0">
            <a:spAutoFit/>
          </a:bodyPr>
          <a:lstStyle/>
          <a:p>
            <a:r>
              <a:rPr lang="en-US" sz="2400" dirty="0">
                <a:solidFill>
                  <a:srgbClr val="1B2E5C"/>
                </a:solidFill>
                <a:latin typeface="Helvetica" pitchFamily="2" charset="0"/>
              </a:rPr>
              <a:t>Cover Crops</a:t>
            </a:r>
          </a:p>
        </p:txBody>
      </p:sp>
    </p:spTree>
    <p:extLst>
      <p:ext uri="{BB962C8B-B14F-4D97-AF65-F5344CB8AC3E}">
        <p14:creationId xmlns:p14="http://schemas.microsoft.com/office/powerpoint/2010/main" val="27606901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A02DA-3AD6-5E26-912C-7C9321DED992}"/>
              </a:ext>
            </a:extLst>
          </p:cNvPr>
          <p:cNvSpPr>
            <a:spLocks noGrp="1"/>
          </p:cNvSpPr>
          <p:nvPr>
            <p:ph type="title"/>
          </p:nvPr>
        </p:nvSpPr>
        <p:spPr>
          <a:xfrm>
            <a:off x="2349306" y="1334422"/>
            <a:ext cx="9004494" cy="2484869"/>
          </a:xfrm>
        </p:spPr>
        <p:txBody>
          <a:bodyPr>
            <a:normAutofit/>
          </a:bodyPr>
          <a:lstStyle/>
          <a:p>
            <a:r>
              <a:rPr lang="en-US" dirty="0"/>
              <a:t>Community </a:t>
            </a:r>
            <a:br>
              <a:rPr lang="en-US" dirty="0"/>
            </a:br>
            <a:r>
              <a:rPr lang="en-US" dirty="0"/>
              <a:t>Events Update</a:t>
            </a:r>
          </a:p>
        </p:txBody>
      </p:sp>
      <p:sp>
        <p:nvSpPr>
          <p:cNvPr id="4" name="Footer Placeholder 3">
            <a:extLst>
              <a:ext uri="{FF2B5EF4-FFF2-40B4-BE49-F238E27FC236}">
                <a16:creationId xmlns:a16="http://schemas.microsoft.com/office/drawing/2014/main" id="{ABE15BE4-AD99-E1E4-76E8-7381DAF1F7C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97FC00C-0AB8-1DEF-1EE6-C4318A887138}"/>
              </a:ext>
            </a:extLst>
          </p:cNvPr>
          <p:cNvSpPr>
            <a:spLocks noGrp="1"/>
          </p:cNvSpPr>
          <p:nvPr>
            <p:ph type="sldNum" sz="quarter" idx="12"/>
          </p:nvPr>
        </p:nvSpPr>
        <p:spPr/>
        <p:txBody>
          <a:bodyPr/>
          <a:lstStyle/>
          <a:p>
            <a:fld id="{71B073CA-E1DB-6646-8627-B9A066EC1A46}" type="slidenum">
              <a:rPr lang="en-US" smtClean="0"/>
              <a:pPr/>
              <a:t>6</a:t>
            </a:fld>
            <a:endParaRPr lang="en-US" dirty="0"/>
          </a:p>
        </p:txBody>
      </p:sp>
      <p:sp>
        <p:nvSpPr>
          <p:cNvPr id="6" name="Text Placeholder 5">
            <a:extLst>
              <a:ext uri="{FF2B5EF4-FFF2-40B4-BE49-F238E27FC236}">
                <a16:creationId xmlns:a16="http://schemas.microsoft.com/office/drawing/2014/main" id="{5DAE17D7-C066-EFE2-198E-6D814D9C780B}"/>
              </a:ext>
            </a:extLst>
          </p:cNvPr>
          <p:cNvSpPr>
            <a:spLocks noGrp="1"/>
          </p:cNvSpPr>
          <p:nvPr>
            <p:ph type="body" idx="1"/>
          </p:nvPr>
        </p:nvSpPr>
        <p:spPr>
          <a:xfrm>
            <a:off x="3944203" y="4020997"/>
            <a:ext cx="7409597" cy="591339"/>
          </a:xfrm>
        </p:spPr>
        <p:txBody>
          <a:bodyPr>
            <a:normAutofit/>
          </a:bodyPr>
          <a:lstStyle/>
          <a:p>
            <a:endParaRPr lang="en-US" dirty="0"/>
          </a:p>
        </p:txBody>
      </p:sp>
    </p:spTree>
    <p:extLst>
      <p:ext uri="{BB962C8B-B14F-4D97-AF65-F5344CB8AC3E}">
        <p14:creationId xmlns:p14="http://schemas.microsoft.com/office/powerpoint/2010/main" val="36725719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n aerial view of a school&#10;&#10;Description automatically generated">
            <a:extLst>
              <a:ext uri="{FF2B5EF4-FFF2-40B4-BE49-F238E27FC236}">
                <a16:creationId xmlns:a16="http://schemas.microsoft.com/office/drawing/2014/main" id="{ADE30BA5-9EA4-1056-FE87-D1D689EC047B}"/>
              </a:ext>
            </a:extLst>
          </p:cNvPr>
          <p:cNvPicPr>
            <a:picLocks noChangeAspect="1"/>
          </p:cNvPicPr>
          <p:nvPr/>
        </p:nvPicPr>
        <p:blipFill>
          <a:blip r:embed="rId3">
            <a:alphaModFix amt="56000"/>
          </a:blip>
          <a:stretch>
            <a:fillRect/>
          </a:stretch>
        </p:blipFill>
        <p:spPr>
          <a:xfrm>
            <a:off x="0" y="0"/>
            <a:ext cx="12192000" cy="6896962"/>
          </a:xfrm>
          <a:prstGeom prst="rect">
            <a:avLst/>
          </a:prstGeom>
          <a:noFill/>
        </p:spPr>
      </p:pic>
      <p:sp>
        <p:nvSpPr>
          <p:cNvPr id="6" name="Slide Number Placeholder 5">
            <a:extLst>
              <a:ext uri="{FF2B5EF4-FFF2-40B4-BE49-F238E27FC236}">
                <a16:creationId xmlns:a16="http://schemas.microsoft.com/office/drawing/2014/main" id="{36CF5128-7962-CC1A-493B-27787487F83A}"/>
              </a:ext>
            </a:extLst>
          </p:cNvPr>
          <p:cNvSpPr>
            <a:spLocks noGrp="1"/>
          </p:cNvSpPr>
          <p:nvPr>
            <p:ph type="sldNum" sz="quarter" idx="12"/>
          </p:nvPr>
        </p:nvSpPr>
        <p:spPr/>
        <p:txBody>
          <a:bodyPr/>
          <a:lstStyle/>
          <a:p>
            <a:fld id="{71B073CA-E1DB-6646-8627-B9A066EC1A46}" type="slidenum">
              <a:rPr lang="en-US" smtClean="0"/>
              <a:t>7</a:t>
            </a:fld>
            <a:endParaRPr lang="en-US" dirty="0"/>
          </a:p>
        </p:txBody>
      </p:sp>
      <p:sp>
        <p:nvSpPr>
          <p:cNvPr id="8" name="Rectangle 7">
            <a:extLst>
              <a:ext uri="{FF2B5EF4-FFF2-40B4-BE49-F238E27FC236}">
                <a16:creationId xmlns:a16="http://schemas.microsoft.com/office/drawing/2014/main" id="{DAE937F5-B78F-9C60-FBF2-49A9829BDD82}"/>
              </a:ext>
            </a:extLst>
          </p:cNvPr>
          <p:cNvSpPr/>
          <p:nvPr/>
        </p:nvSpPr>
        <p:spPr>
          <a:xfrm>
            <a:off x="0" y="0"/>
            <a:ext cx="7906711" cy="6896962"/>
          </a:xfrm>
          <a:prstGeom prst="rect">
            <a:avLst/>
          </a:prstGeom>
          <a:gradFill>
            <a:gsLst>
              <a:gs pos="40000">
                <a:schemeClr val="bg1">
                  <a:lumMod val="26000"/>
                  <a:lumOff val="74000"/>
                </a:schemeClr>
              </a:gs>
              <a:gs pos="95000">
                <a:srgbClr val="0966AF">
                  <a:alpha val="71000"/>
                </a:srgbClr>
              </a:gs>
            </a:gsLst>
            <a:lin ang="36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ound Single Corner Rectangle 9">
            <a:extLst>
              <a:ext uri="{FF2B5EF4-FFF2-40B4-BE49-F238E27FC236}">
                <a16:creationId xmlns:a16="http://schemas.microsoft.com/office/drawing/2014/main" id="{8962474A-E630-9717-831E-6088A4A27253}"/>
              </a:ext>
            </a:extLst>
          </p:cNvPr>
          <p:cNvSpPr/>
          <p:nvPr/>
        </p:nvSpPr>
        <p:spPr>
          <a:xfrm>
            <a:off x="0" y="252362"/>
            <a:ext cx="11155017" cy="1147152"/>
          </a:xfrm>
          <a:prstGeom prst="round1Rect">
            <a:avLst/>
          </a:prstGeom>
          <a:gradFill>
            <a:gsLst>
              <a:gs pos="62000">
                <a:srgbClr val="0966AF">
                  <a:alpha val="84244"/>
                </a:srgbClr>
              </a:gs>
              <a:gs pos="92000">
                <a:srgbClr val="97D8E9">
                  <a:alpha val="42409"/>
                </a:srgbClr>
              </a:gs>
              <a:gs pos="22000">
                <a:srgbClr val="204C90">
                  <a:lumMod val="10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poster for a run event&#10;&#10;Description automatically generated">
            <a:extLst>
              <a:ext uri="{FF2B5EF4-FFF2-40B4-BE49-F238E27FC236}">
                <a16:creationId xmlns:a16="http://schemas.microsoft.com/office/drawing/2014/main" id="{6A129963-EA10-C8D1-6103-B5A99E6CC3C7}"/>
              </a:ext>
            </a:extLst>
          </p:cNvPr>
          <p:cNvPicPr>
            <a:picLocks noChangeAspect="1"/>
          </p:cNvPicPr>
          <p:nvPr/>
        </p:nvPicPr>
        <p:blipFill rotWithShape="1">
          <a:blip r:embed="rId4"/>
          <a:srcRect l="8422" t="2575" r="8165" b="18435"/>
          <a:stretch/>
        </p:blipFill>
        <p:spPr>
          <a:xfrm>
            <a:off x="4954859" y="3265582"/>
            <a:ext cx="3200260" cy="2507116"/>
          </a:xfrm>
          <a:prstGeom prst="rect">
            <a:avLst/>
          </a:prstGeom>
          <a:ln>
            <a:solidFill>
              <a:schemeClr val="bg2">
                <a:lumMod val="90000"/>
              </a:schemeClr>
            </a:solidFill>
          </a:ln>
        </p:spPr>
      </p:pic>
      <p:sp>
        <p:nvSpPr>
          <p:cNvPr id="2" name="Title 1">
            <a:extLst>
              <a:ext uri="{FF2B5EF4-FFF2-40B4-BE49-F238E27FC236}">
                <a16:creationId xmlns:a16="http://schemas.microsoft.com/office/drawing/2014/main" id="{EE2FCE6E-3B9F-C02E-F220-4066B55BBD65}"/>
              </a:ext>
            </a:extLst>
          </p:cNvPr>
          <p:cNvSpPr>
            <a:spLocks noGrp="1"/>
          </p:cNvSpPr>
          <p:nvPr>
            <p:ph type="title"/>
          </p:nvPr>
        </p:nvSpPr>
        <p:spPr>
          <a:xfrm>
            <a:off x="639417" y="568454"/>
            <a:ext cx="10515600" cy="607890"/>
          </a:xfrm>
        </p:spPr>
        <p:txBody>
          <a:bodyPr/>
          <a:lstStyle/>
          <a:p>
            <a:r>
              <a:rPr lang="en-US" dirty="0"/>
              <a:t>Rainbow Run </a:t>
            </a:r>
          </a:p>
        </p:txBody>
      </p:sp>
      <p:pic>
        <p:nvPicPr>
          <p:cNvPr id="14" name="Picture 13" descr="A group of water bottles&#10;&#10;Description automatically generated">
            <a:extLst>
              <a:ext uri="{FF2B5EF4-FFF2-40B4-BE49-F238E27FC236}">
                <a16:creationId xmlns:a16="http://schemas.microsoft.com/office/drawing/2014/main" id="{C3C35C9A-248E-5855-5B2C-7A08931A19EE}"/>
              </a:ext>
            </a:extLst>
          </p:cNvPr>
          <p:cNvPicPr>
            <a:picLocks noChangeAspect="1"/>
          </p:cNvPicPr>
          <p:nvPr/>
        </p:nvPicPr>
        <p:blipFill>
          <a:blip r:embed="rId5"/>
          <a:stretch>
            <a:fillRect/>
          </a:stretch>
        </p:blipFill>
        <p:spPr>
          <a:xfrm>
            <a:off x="3001873" y="3623487"/>
            <a:ext cx="3553116" cy="3525837"/>
          </a:xfrm>
          <a:prstGeom prst="rect">
            <a:avLst/>
          </a:prstGeom>
        </p:spPr>
      </p:pic>
      <p:sp>
        <p:nvSpPr>
          <p:cNvPr id="3" name="Content Placeholder 2">
            <a:extLst>
              <a:ext uri="{FF2B5EF4-FFF2-40B4-BE49-F238E27FC236}">
                <a16:creationId xmlns:a16="http://schemas.microsoft.com/office/drawing/2014/main" id="{5594B2CC-C13E-FB57-EDD0-2C66E5F74E46}"/>
              </a:ext>
            </a:extLst>
          </p:cNvPr>
          <p:cNvSpPr>
            <a:spLocks noGrp="1"/>
          </p:cNvSpPr>
          <p:nvPr>
            <p:ph sz="half" idx="1"/>
          </p:nvPr>
        </p:nvSpPr>
        <p:spPr>
          <a:xfrm>
            <a:off x="838199" y="1825625"/>
            <a:ext cx="5257801" cy="2267404"/>
          </a:xfrm>
        </p:spPr>
        <p:txBody>
          <a:bodyPr>
            <a:normAutofit/>
          </a:bodyPr>
          <a:lstStyle/>
          <a:p>
            <a:r>
              <a:rPr lang="en-US" dirty="0"/>
              <a:t>Saturday, June 15</a:t>
            </a:r>
          </a:p>
          <a:p>
            <a:pPr lvl="1"/>
            <a:r>
              <a:rPr lang="en-US" dirty="0"/>
              <a:t>Sponsored the water booth</a:t>
            </a:r>
          </a:p>
          <a:p>
            <a:pPr lvl="1"/>
            <a:r>
              <a:rPr lang="en-US" dirty="0"/>
              <a:t>3K Race with over 200 Runners and Walkers </a:t>
            </a:r>
            <a:br>
              <a:rPr lang="en-US" dirty="0"/>
            </a:br>
            <a:r>
              <a:rPr lang="en-US" dirty="0"/>
              <a:t>benefitted </a:t>
            </a:r>
            <a:r>
              <a:rPr lang="en-US" dirty="0" err="1"/>
              <a:t>Vallecitos</a:t>
            </a:r>
            <a:r>
              <a:rPr lang="en-US" dirty="0"/>
              <a:t> </a:t>
            </a:r>
            <a:br>
              <a:rPr lang="en-US" dirty="0"/>
            </a:br>
            <a:r>
              <a:rPr lang="en-US" dirty="0"/>
              <a:t>Elementary School</a:t>
            </a:r>
          </a:p>
        </p:txBody>
      </p:sp>
    </p:spTree>
    <p:extLst>
      <p:ext uri="{BB962C8B-B14F-4D97-AF65-F5344CB8AC3E}">
        <p14:creationId xmlns:p14="http://schemas.microsoft.com/office/powerpoint/2010/main" val="20681571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A02DA-3AD6-5E26-912C-7C9321DED992}"/>
              </a:ext>
            </a:extLst>
          </p:cNvPr>
          <p:cNvSpPr>
            <a:spLocks noGrp="1"/>
          </p:cNvSpPr>
          <p:nvPr>
            <p:ph type="title"/>
          </p:nvPr>
        </p:nvSpPr>
        <p:spPr>
          <a:xfrm>
            <a:off x="2349306" y="1334422"/>
            <a:ext cx="9004494" cy="2484869"/>
          </a:xfrm>
        </p:spPr>
        <p:txBody>
          <a:bodyPr>
            <a:normAutofit/>
          </a:bodyPr>
          <a:lstStyle/>
          <a:p>
            <a:r>
              <a:rPr lang="en-US" dirty="0"/>
              <a:t>Newsletter </a:t>
            </a:r>
            <a:br>
              <a:rPr lang="en-US" dirty="0"/>
            </a:br>
            <a:r>
              <a:rPr lang="en-US" dirty="0"/>
              <a:t>Content Planning</a:t>
            </a:r>
          </a:p>
        </p:txBody>
      </p:sp>
      <p:sp>
        <p:nvSpPr>
          <p:cNvPr id="4" name="Footer Placeholder 3">
            <a:extLst>
              <a:ext uri="{FF2B5EF4-FFF2-40B4-BE49-F238E27FC236}">
                <a16:creationId xmlns:a16="http://schemas.microsoft.com/office/drawing/2014/main" id="{ABE15BE4-AD99-E1E4-76E8-7381DAF1F7C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97FC00C-0AB8-1DEF-1EE6-C4318A887138}"/>
              </a:ext>
            </a:extLst>
          </p:cNvPr>
          <p:cNvSpPr>
            <a:spLocks noGrp="1"/>
          </p:cNvSpPr>
          <p:nvPr>
            <p:ph type="sldNum" sz="quarter" idx="12"/>
          </p:nvPr>
        </p:nvSpPr>
        <p:spPr/>
        <p:txBody>
          <a:bodyPr/>
          <a:lstStyle/>
          <a:p>
            <a:fld id="{71B073CA-E1DB-6646-8627-B9A066EC1A46}" type="slidenum">
              <a:rPr lang="en-US" smtClean="0"/>
              <a:pPr/>
              <a:t>8</a:t>
            </a:fld>
            <a:endParaRPr lang="en-US" dirty="0"/>
          </a:p>
        </p:txBody>
      </p:sp>
      <p:sp>
        <p:nvSpPr>
          <p:cNvPr id="6" name="Text Placeholder 5">
            <a:extLst>
              <a:ext uri="{FF2B5EF4-FFF2-40B4-BE49-F238E27FC236}">
                <a16:creationId xmlns:a16="http://schemas.microsoft.com/office/drawing/2014/main" id="{5DAE17D7-C066-EFE2-198E-6D814D9C780B}"/>
              </a:ext>
            </a:extLst>
          </p:cNvPr>
          <p:cNvSpPr>
            <a:spLocks noGrp="1"/>
          </p:cNvSpPr>
          <p:nvPr>
            <p:ph type="body" idx="1"/>
          </p:nvPr>
        </p:nvSpPr>
        <p:spPr>
          <a:xfrm>
            <a:off x="3944203" y="4020997"/>
            <a:ext cx="7409597" cy="591339"/>
          </a:xfrm>
        </p:spPr>
        <p:txBody>
          <a:bodyPr>
            <a:normAutofit/>
          </a:bodyPr>
          <a:lstStyle/>
          <a:p>
            <a:endParaRPr lang="en-US" dirty="0"/>
          </a:p>
        </p:txBody>
      </p:sp>
    </p:spTree>
    <p:extLst>
      <p:ext uri="{BB962C8B-B14F-4D97-AF65-F5344CB8AC3E}">
        <p14:creationId xmlns:p14="http://schemas.microsoft.com/office/powerpoint/2010/main" val="2550326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41945</TotalTime>
  <Words>827</Words>
  <Application>Microsoft Macintosh PowerPoint</Application>
  <PresentationFormat>Widescreen</PresentationFormat>
  <Paragraphs>142</Paragraphs>
  <Slides>16</Slides>
  <Notes>8</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16</vt:i4>
      </vt:variant>
    </vt:vector>
  </HeadingPairs>
  <TitlesOfParts>
    <vt:vector size="29" baseType="lpstr">
      <vt:lpstr>Aptos</vt:lpstr>
      <vt:lpstr>Arial</vt:lpstr>
      <vt:lpstr>Arial Narrow</vt:lpstr>
      <vt:lpstr>Calibri</vt:lpstr>
      <vt:lpstr>Courier New</vt:lpstr>
      <vt:lpstr>Georgia</vt:lpstr>
      <vt:lpstr>Helvetica</vt:lpstr>
      <vt:lpstr>Open Sans</vt:lpstr>
      <vt:lpstr>RM Connect</vt:lpstr>
      <vt:lpstr>Roboto</vt:lpstr>
      <vt:lpstr>Symbol</vt:lpstr>
      <vt:lpstr>Times New Roman</vt:lpstr>
      <vt:lpstr>Office Theme</vt:lpstr>
      <vt:lpstr>Communications &amp; Customer Service</vt:lpstr>
      <vt:lpstr>Agenda</vt:lpstr>
      <vt:lpstr>CropSWAP Program</vt:lpstr>
      <vt:lpstr>Crop SWAP Program</vt:lpstr>
      <vt:lpstr>35 Program Submissions</vt:lpstr>
      <vt:lpstr>Applications by Project Type</vt:lpstr>
      <vt:lpstr>Community  Events Update</vt:lpstr>
      <vt:lpstr>Rainbow Run </vt:lpstr>
      <vt:lpstr>Newsletter  Content Planning</vt:lpstr>
      <vt:lpstr>Newsletter Review</vt:lpstr>
      <vt:lpstr>Newsletter Planning</vt:lpstr>
      <vt:lpstr>Public  Communications</vt:lpstr>
      <vt:lpstr>Village News</vt:lpstr>
      <vt:lpstr>Village News</vt:lpstr>
      <vt:lpstr>Website &amp; Collateral</vt:lpstr>
      <vt:lpstr>Agenda Items for Next Meeting  July 23, 2024</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Amanda Weber</dc:creator>
  <cp:lastModifiedBy>Amanda Weber</cp:lastModifiedBy>
  <cp:revision>38</cp:revision>
  <dcterms:created xsi:type="dcterms:W3CDTF">2023-11-21T00:51:32Z</dcterms:created>
  <dcterms:modified xsi:type="dcterms:W3CDTF">2024-06-13T21:13:59Z</dcterms:modified>
</cp:coreProperties>
</file>