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8" r:id="rId1"/>
  </p:sldMasterIdLst>
  <p:notesMasterIdLst>
    <p:notesMasterId r:id="rId8"/>
  </p:notesMasterIdLst>
  <p:sldIdLst>
    <p:sldId id="266" r:id="rId2"/>
    <p:sldId id="268" r:id="rId3"/>
    <p:sldId id="307" r:id="rId4"/>
    <p:sldId id="332" r:id="rId5"/>
    <p:sldId id="334" r:id="rId6"/>
    <p:sldId id="335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512" userDrawn="1">
          <p15:clr>
            <a:srgbClr val="A4A3A4"/>
          </p15:clr>
        </p15:guide>
        <p15:guide id="2" orient="horz" pos="1056" userDrawn="1">
          <p15:clr>
            <a:srgbClr val="A4A3A4"/>
          </p15:clr>
        </p15:guide>
        <p15:guide id="3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F57"/>
    <a:srgbClr val="FFA500"/>
    <a:srgbClr val="5198B2"/>
    <a:srgbClr val="008BCA"/>
    <a:srgbClr val="FF6347"/>
    <a:srgbClr val="FF7F50"/>
    <a:srgbClr val="FF8C00"/>
    <a:srgbClr val="F0750F"/>
    <a:srgbClr val="F48020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6" autoAdjust="0"/>
    <p:restoredTop sz="83699" autoAdjust="0"/>
  </p:normalViewPr>
  <p:slideViewPr>
    <p:cSldViewPr snapToGrid="0" snapToObjects="1">
      <p:cViewPr varScale="1">
        <p:scale>
          <a:sx n="88" d="100"/>
          <a:sy n="88" d="100"/>
        </p:scale>
        <p:origin x="192" y="552"/>
      </p:cViewPr>
      <p:guideLst>
        <p:guide pos="7512"/>
        <p:guide orient="horz" pos="1056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300"/>
            </a:lvl1pPr>
          </a:lstStyle>
          <a:p>
            <a:fld id="{00FB06EA-7953-A54E-B8D0-B0A64666E685}" type="datetimeFigureOut">
              <a:rPr lang="en-US" smtClean="0"/>
              <a:t>1/28/25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300"/>
            </a:lvl1pPr>
          </a:lstStyle>
          <a:p>
            <a:fld id="{DEE8C93F-5E48-3A40-A373-49DEB47668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0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C07DD-47E9-2B83-D955-E4C6AF4CD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0910B-3AC1-165B-F423-9C84B531B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D78B7-FE73-CCD6-E548-DA668AE09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1F309-E8E0-3E70-5301-0CE43FFBB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7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BEED7-36D6-6676-3CEA-8AB25169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0FAE3-5BF7-55AF-AA55-2E9DA3CDF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F0F0F-05AB-34CC-84AC-DC8888DD1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CD4E6-0409-390F-D7F0-DB34E7A0C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1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06993-E6B7-213F-8A53-D861C7812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05C99-725A-24C3-8D9F-DBF94436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5ACBE-D185-8803-0327-20D26ED05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1746C-8109-022A-8E81-E32F55638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C93F-5E48-3A40-A373-49DEB47668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2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7000"/>
          </a:blip>
          <a:srcRect t="7755" b="7755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A0CBCF-7854-6542-0FEB-1BB97A7E8F6E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41000"/>
                </a:srgbClr>
              </a:gs>
              <a:gs pos="61000">
                <a:srgbClr val="0665AF">
                  <a:alpha val="64972"/>
                </a:srgbClr>
              </a:gs>
              <a:gs pos="100000">
                <a:srgbClr val="1B2E5C">
                  <a:alpha val="41491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9047D8-395E-22B3-5B8D-ACC75196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3DF90-7B02-FD9C-9162-FBABEDF98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4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1B1415-EC45-4932-E61D-D0A546C5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783447-78D3-23DB-9318-D64AA102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C53C8-8B0D-6943-2319-FC29B830A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8929C-EBA5-AC13-E4E6-7BD423D5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196BCC-145B-EB8B-F2E6-101C9CCD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02814-E549-7C1D-9786-824D65F6ADC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1A6A7B-DCBA-A1F3-A9F6-A74DD67A7F29}"/>
              </a:ext>
            </a:extLst>
          </p:cNvPr>
          <p:cNvCxnSpPr>
            <a:cxnSpLocks/>
          </p:cNvCxnSpPr>
          <p:nvPr userDrawn="1"/>
        </p:nvCxnSpPr>
        <p:spPr>
          <a:xfrm>
            <a:off x="663136" y="1380289"/>
            <a:ext cx="1069066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E3BF9F1-5129-A513-46F6-DD35B5ED5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>
            <a:off x="9551770" y="0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D667E-09FA-5FC8-6E34-B4FE01D0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33292" y="766118"/>
            <a:ext cx="3744091" cy="49996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3FE7EF-C424-3E4D-5094-D7AC7521EA53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754659"/>
            <a:ext cx="5723231" cy="4374291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4566"/>
            <a:ext cx="5723231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44A688-A284-64D5-3038-C270B7D9A97E}"/>
              </a:ext>
            </a:extLst>
          </p:cNvPr>
          <p:cNvCxnSpPr>
            <a:cxnSpLocks/>
          </p:cNvCxnSpPr>
          <p:nvPr userDrawn="1"/>
        </p:nvCxnSpPr>
        <p:spPr>
          <a:xfrm>
            <a:off x="617838" y="1406836"/>
            <a:ext cx="621545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AE97973-1A03-4FA4-1BDB-17628904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A1ADE4-5944-183E-D440-53D00FD2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1C36-B18E-C28C-C61D-C1D9514F8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5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 flipV="1">
            <a:off x="-4" y="-1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98349" y="1754660"/>
            <a:ext cx="8244008" cy="395105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350" y="684566"/>
            <a:ext cx="8244007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03F80E-04D3-206D-A580-D3A4E81DAF1C}"/>
              </a:ext>
            </a:extLst>
          </p:cNvPr>
          <p:cNvCxnSpPr>
            <a:cxnSpLocks/>
          </p:cNvCxnSpPr>
          <p:nvPr userDrawn="1"/>
        </p:nvCxnSpPr>
        <p:spPr>
          <a:xfrm>
            <a:off x="3023286" y="1406836"/>
            <a:ext cx="84190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095849-EB06-9532-6BCB-6C56E839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E4F3C1-0B42-FAA2-44F9-C32AD9EA472C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BE3CF6-AF7A-F8EC-1E9B-69CF34054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7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6977449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5649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59EC3-17E0-4C99-CDF5-14265E5612F6}"/>
              </a:ext>
            </a:extLst>
          </p:cNvPr>
          <p:cNvCxnSpPr>
            <a:cxnSpLocks/>
          </p:cNvCxnSpPr>
          <p:nvPr userDrawn="1"/>
        </p:nvCxnSpPr>
        <p:spPr>
          <a:xfrm>
            <a:off x="7562335" y="2100649"/>
            <a:ext cx="4629665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300342-CB38-D79B-1D24-9BEFCEB59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5649" y="2350894"/>
            <a:ext cx="3875856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AAE02F-4F7C-1F3C-8C7C-3E686136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B35650-30E8-4F69-504B-231E94034CF7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EB28D-004E-570D-A6BD-A94C35227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0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7" y="2350894"/>
            <a:ext cx="3770870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D11F87-0959-885A-A0A1-0F567FE1FA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56563" y="670376"/>
            <a:ext cx="5685793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5D0A84-98BB-98CD-27CD-48F60CD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D02D51-732E-D187-51E1-A1D700EE9201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093C-1DAD-EE50-76F3-D12C4305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99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0" y="-1"/>
            <a:ext cx="12204357" cy="3076833"/>
          </a:xfrm>
          <a:prstGeom prst="rect">
            <a:avLst/>
          </a:prstGeom>
          <a:gradFill>
            <a:gsLst>
              <a:gs pos="21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0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10515600" cy="2321870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5"/>
            <a:ext cx="5257800" cy="17639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2E5C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E5BBA7-71CA-E140-DB09-A7C0DA27E37A}"/>
              </a:ext>
            </a:extLst>
          </p:cNvPr>
          <p:cNvCxnSpPr>
            <a:cxnSpLocks/>
          </p:cNvCxnSpPr>
          <p:nvPr userDrawn="1"/>
        </p:nvCxnSpPr>
        <p:spPr>
          <a:xfrm flipV="1">
            <a:off x="6347244" y="485024"/>
            <a:ext cx="0" cy="2146965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6DB4DD-A8AB-E585-AB72-BE921B50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3961" y="670375"/>
            <a:ext cx="5054381" cy="196161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4227B49-7A11-228F-9968-82B7E4FD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BECFF4-5B26-B77F-F1A6-31B11A16086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B8B62-00C2-B5F2-AAD5-280B36362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03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74270-4917-1FCA-748E-8276ED6CBD95}"/>
              </a:ext>
            </a:extLst>
          </p:cNvPr>
          <p:cNvSpPr/>
          <p:nvPr userDrawn="1"/>
        </p:nvSpPr>
        <p:spPr>
          <a:xfrm flipV="1">
            <a:off x="3855308" y="0"/>
            <a:ext cx="8336692" cy="6858000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6C1412-9532-37E4-314D-004BE048AF37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09575E-940F-C6DF-0C12-41496769C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432" y="670376"/>
            <a:ext cx="6905368" cy="70991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E5F62-D4F9-9657-A80C-B0C540B1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2" y="1618735"/>
            <a:ext cx="6905368" cy="4134706"/>
          </a:xfrm>
        </p:spPr>
        <p:txBody>
          <a:bodyPr/>
          <a:lstStyle>
            <a:lvl1pPr>
              <a:buClr>
                <a:srgbClr val="FEC00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EC00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EC00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EC00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EC00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4AEC7D-AEEF-3542-7CDE-098DF570159A}"/>
              </a:ext>
            </a:extLst>
          </p:cNvPr>
          <p:cNvCxnSpPr>
            <a:cxnSpLocks/>
          </p:cNvCxnSpPr>
          <p:nvPr userDrawn="1"/>
        </p:nvCxnSpPr>
        <p:spPr>
          <a:xfrm>
            <a:off x="4223951" y="1380289"/>
            <a:ext cx="7366687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A36381-949B-7C4E-BBCC-3E5BEBC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D4FF2D-7E42-ADF3-D4D5-F906FD3B3A3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72158-B39C-1151-C12E-DEA6A74AA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263" r="6263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181AE6-B719-BAC9-407A-2C6F7AF260B2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2000">
                <a:srgbClr val="204C90">
                  <a:alpha val="69595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>
                  <a:alpha val="72076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FE6F5A-F317-64C4-0F58-20583F3C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B72D59-322F-4C3E-A27A-380923E0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1B2E5C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CA34-D7B8-A1FD-0C37-E5C16A55A5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2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5064E-EC8B-F35B-13D1-B18B431B1CA6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5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2000">
                <a:srgbClr val="204C90">
                  <a:alpha val="69770"/>
                </a:srgbClr>
              </a:gs>
              <a:gs pos="62000">
                <a:srgbClr val="0665AF">
                  <a:alpha val="67731"/>
                </a:srgbClr>
              </a:gs>
              <a:gs pos="100000">
                <a:srgbClr val="1B2E5C">
                  <a:alpha val="5399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A975-2FEB-EDA2-6C04-C3034B0B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3622544-97A7-B103-7555-36065A98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204C9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F4660-1071-8264-AF3B-34193A2F2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5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5EAAF8-54C7-BF0C-08F0-86C9EF8C0C1C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FBEB36-613F-64F6-D1D7-5F7583E1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  <a:prstGeom prst="rect">
            <a:avLst/>
          </a:prstGeo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7F73E7-B5A4-1012-15FB-F45D8BFC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204C9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68054-65D0-6FFB-1867-A4CADA76B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814" b="84"/>
          <a:stretch/>
        </p:blipFill>
        <p:spPr>
          <a:xfrm>
            <a:off x="-1" y="-17013"/>
            <a:ext cx="12192000" cy="6867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FAF893-D3B8-58D1-F5B4-AF9038880B3C}"/>
              </a:ext>
            </a:extLst>
          </p:cNvPr>
          <p:cNvSpPr/>
          <p:nvPr userDrawn="1"/>
        </p:nvSpPr>
        <p:spPr>
          <a:xfrm flipV="1">
            <a:off x="-1" y="-12366"/>
            <a:ext cx="1219200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3D4F4-68BD-8C1B-AC9C-7B63EE54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F694B6-2F51-1781-C312-2932274E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</p:spPr>
        <p:txBody>
          <a:bodyPr anchor="ctr"/>
          <a:lstStyle>
            <a:lvl1pPr algn="r">
              <a:defRPr sz="1000">
                <a:solidFill>
                  <a:srgbClr val="1B2E5C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968C5-236A-15F3-0E1E-B18D8A512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5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C2579-58F4-8CA4-49BC-89B96D482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49" b="12449"/>
          <a:stretch/>
        </p:blipFill>
        <p:spPr>
          <a:xfrm>
            <a:off x="1" y="-12358"/>
            <a:ext cx="12192000" cy="6867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-12366"/>
            <a:ext cx="689507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8E87EE-816B-E31E-462A-C29A246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C4683-0B59-1D28-F675-72417B41C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8938" y="5461565"/>
            <a:ext cx="1808436" cy="10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0"/>
            <a:ext cx="6895071" cy="6857998"/>
          </a:xfrm>
          <a:prstGeom prst="rect">
            <a:avLst/>
          </a:prstGeom>
          <a:gradFill>
            <a:gsLst>
              <a:gs pos="28000">
                <a:srgbClr val="A2C7E3">
                  <a:alpha val="9514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CF1873-6922-4A31-7757-D1F85AB4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67B55-290F-A9F3-23B9-A64B92C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A436E-0D5E-5837-44A3-FF1E0F103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3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7296EC-2707-C8D2-EAB4-B2CC0073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038591-E682-0BB5-F160-0A58C7DC2B8F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5A648C-DF72-2A18-786E-CAE586B6A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89DEA9-E190-7E58-F30E-46A3B8E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81D5FB-0636-EE08-98CA-6A577CB6B17D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2A62B-146C-DBD8-89D3-04E02A793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EF07A-11ED-94D7-44DF-724C52C8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E0626-DE85-64B5-32FF-0F7EDD2F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311F60-A2C7-A770-4145-188263003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293" y="6310312"/>
            <a:ext cx="467496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731B4E-1030-865A-077D-3AAB6052C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7049" y="6303914"/>
            <a:ext cx="3461773" cy="365125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rgbClr val="0665AF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2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B2E5C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DF9D-AC6B-1CDD-E777-6200C2681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488" y="1041400"/>
            <a:ext cx="912571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Committee Appointments and Related Actions</a:t>
            </a:r>
            <a:endParaRPr lang="en-US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39441-C8F3-8AEF-6098-1C78DF2B2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000" y="4230555"/>
            <a:ext cx="7494200" cy="5121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Gotham-Book"/>
              </a:rPr>
              <a:t>January 28,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27979-4120-B1A3-888E-0B20176E3B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35639" y="3407664"/>
            <a:ext cx="5785929" cy="6715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Board of Directors – Item 11.A</a:t>
            </a:r>
          </a:p>
        </p:txBody>
      </p:sp>
    </p:spTree>
    <p:extLst>
      <p:ext uri="{BB962C8B-B14F-4D97-AF65-F5344CB8AC3E}">
        <p14:creationId xmlns:p14="http://schemas.microsoft.com/office/powerpoint/2010/main" val="267992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25525-B3D9-EBF6-E5D8-4158B88E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350" y="540639"/>
            <a:ext cx="3896721" cy="1430273"/>
          </a:xfrm>
        </p:spPr>
        <p:txBody>
          <a:bodyPr/>
          <a:lstStyle/>
          <a:p>
            <a:r>
              <a:rPr lang="en-US" sz="4400" dirty="0"/>
              <a:t>2025</a:t>
            </a:r>
            <a:r>
              <a:rPr lang="en-US" dirty="0"/>
              <a:t> Appointments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857E54-3707-7F4F-C70B-829282CA9BE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35857" y="1402080"/>
            <a:ext cx="5685793" cy="4527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273F57"/>
                </a:solidFill>
              </a:rPr>
              <a:t>Four Primary Actions</a:t>
            </a:r>
          </a:p>
          <a:p>
            <a:pPr marL="0" indent="0">
              <a:buNone/>
            </a:pPr>
            <a:endParaRPr lang="en-US" b="1" dirty="0">
              <a:solidFill>
                <a:srgbClr val="273F57"/>
              </a:solidFill>
            </a:endParaRP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rgbClr val="273F57"/>
                </a:solidFill>
              </a:rPr>
              <a:t>Admin Code Revisions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rgbClr val="273F57"/>
                </a:solidFill>
              </a:rPr>
              <a:t>Establish Ad Hoc Committee for MOU Negotiations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rgbClr val="273F57"/>
                </a:solidFill>
              </a:rPr>
              <a:t>Appoint/Re-Appoint Ratepayer Committee Members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rgbClr val="273F57"/>
                </a:solidFill>
              </a:rPr>
              <a:t>Appoint Board and/or Staff Members to Standing Committees and as District Representatives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23402-F529-CDBE-29DA-B78D6B07B889}"/>
              </a:ext>
            </a:extLst>
          </p:cNvPr>
          <p:cNvCxnSpPr>
            <a:cxnSpLocks/>
          </p:cNvCxnSpPr>
          <p:nvPr/>
        </p:nvCxnSpPr>
        <p:spPr>
          <a:xfrm>
            <a:off x="594111" y="2113972"/>
            <a:ext cx="1087856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6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857E54-3707-7F4F-C70B-829282CA9B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 Add an Alternate Director to Each Standing Committee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 Add two Directors to represent Rainbow with EMWD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 Eliminate outdated language regarding pre-2021 </a:t>
            </a:r>
            <a:br>
              <a:rPr lang="en-US" sz="2400" dirty="0">
                <a:solidFill>
                  <a:schemeClr val="tx2"/>
                </a:solidFill>
                <a:latin typeface="Proxima Nova"/>
              </a:rPr>
            </a:br>
            <a:r>
              <a:rPr lang="en-US" sz="2400" dirty="0">
                <a:solidFill>
                  <a:schemeClr val="tx2"/>
                </a:solidFill>
                <a:latin typeface="Proxima Nova"/>
              </a:rPr>
              <a:t> reimbursements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 Establish that Board Member Committee appointments  </a:t>
            </a:r>
            <a:br>
              <a:rPr lang="en-US" sz="2400" dirty="0">
                <a:solidFill>
                  <a:schemeClr val="tx2"/>
                </a:solidFill>
                <a:latin typeface="Proxima Nova"/>
              </a:rPr>
            </a:br>
            <a:r>
              <a:rPr lang="en-US" sz="2400" dirty="0">
                <a:solidFill>
                  <a:schemeClr val="tx2"/>
                </a:solidFill>
                <a:latin typeface="Proxima Nova"/>
              </a:rPr>
              <a:t> are to be reviewed annually rather than 4-year terms</a:t>
            </a: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24862-CF0E-E32F-7543-78D345ED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192" y="611414"/>
            <a:ext cx="8558784" cy="709913"/>
          </a:xfrm>
        </p:spPr>
        <p:txBody>
          <a:bodyPr/>
          <a:lstStyle/>
          <a:p>
            <a:r>
              <a:rPr lang="en-US" sz="3200" dirty="0"/>
              <a:t>Admin Code Revisions 2.03.010 &amp; 2.06.010</a:t>
            </a:r>
          </a:p>
        </p:txBody>
      </p:sp>
    </p:spTree>
    <p:extLst>
      <p:ext uri="{BB962C8B-B14F-4D97-AF65-F5344CB8AC3E}">
        <p14:creationId xmlns:p14="http://schemas.microsoft.com/office/powerpoint/2010/main" val="334457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2B8AB-6BAE-4F3D-9317-E1F659D9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C4402-D4B6-E756-0CC6-C73BF636DCA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MOU Negotiations set to begin in February with the Exempt Employee Bargaining Unit</a:t>
            </a:r>
          </a:p>
          <a:p>
            <a:pPr>
              <a:buClr>
                <a:srgbClr val="FFA500"/>
              </a:buClr>
            </a:pPr>
            <a:r>
              <a:rPr lang="en-US" sz="2400" dirty="0">
                <a:solidFill>
                  <a:schemeClr val="tx2"/>
                </a:solidFill>
                <a:latin typeface="Proxima Nova"/>
              </a:rPr>
              <a:t>Request for appointment of two Directors along with GM Wiley and Administrative Services Manager Harp </a:t>
            </a: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C91BD2-0D70-8D15-778A-05DA3CB9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Hoc Committee Formation</a:t>
            </a:r>
          </a:p>
        </p:txBody>
      </p:sp>
    </p:spTree>
    <p:extLst>
      <p:ext uri="{BB962C8B-B14F-4D97-AF65-F5344CB8AC3E}">
        <p14:creationId xmlns:p14="http://schemas.microsoft.com/office/powerpoint/2010/main" val="34846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52C47-3C7D-2C98-A4D7-470C44D16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3B9C6-5211-C5F1-D8BD-C71E3E34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621608"/>
            <a:ext cx="4136136" cy="2060632"/>
          </a:xfrm>
        </p:spPr>
        <p:txBody>
          <a:bodyPr>
            <a:normAutofit/>
          </a:bodyPr>
          <a:lstStyle/>
          <a:p>
            <a:r>
              <a:rPr lang="en-US" sz="3200" dirty="0"/>
              <a:t>Ratepayer Committee Member Appointment &amp; Reappointment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E4EE52-B9A5-93C4-1041-41E75A9746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39269" y="1289966"/>
            <a:ext cx="6146041" cy="34539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Julie Johnson has been recommended by the Engineering &amp; Operations and Communications &amp; Customer Service Committees for Appointment</a:t>
            </a:r>
          </a:p>
          <a:p>
            <a:r>
              <a:rPr lang="en-US" sz="2400" dirty="0">
                <a:solidFill>
                  <a:schemeClr val="tx2"/>
                </a:solidFill>
              </a:rPr>
              <a:t>Request appointments and reappointments for all existing members to establish consistent membership renewals in January each year. </a:t>
            </a: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753224-C904-542C-5A80-26464480B791}"/>
              </a:ext>
            </a:extLst>
          </p:cNvPr>
          <p:cNvCxnSpPr>
            <a:cxnSpLocks/>
          </p:cNvCxnSpPr>
          <p:nvPr/>
        </p:nvCxnSpPr>
        <p:spPr>
          <a:xfrm>
            <a:off x="630112" y="2893294"/>
            <a:ext cx="402353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11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6F40-9FD5-841E-A403-6FDC4BDC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7545E-1EBA-A9A4-159C-88BAC7E6E9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56563" y="670375"/>
            <a:ext cx="6195951" cy="56324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solidFill>
                  <a:srgbClr val="273F57"/>
                </a:solidFill>
              </a:rPr>
              <a:t>Exhibit A</a:t>
            </a:r>
            <a:br>
              <a:rPr lang="en-US" sz="2200" b="1" dirty="0">
                <a:solidFill>
                  <a:srgbClr val="273F57"/>
                </a:solidFill>
              </a:rPr>
            </a:br>
            <a:r>
              <a:rPr lang="en-US" sz="2200" b="1" dirty="0">
                <a:solidFill>
                  <a:srgbClr val="273F57"/>
                </a:solidFill>
              </a:rPr>
              <a:t>Details the List of Necessary Appointments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73F57"/>
                </a:solidFill>
              </a:rPr>
              <a:t>Standing Committees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Engineering &amp; Operations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Communications &amp; Customer Service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Budget &amp; Finance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273F57"/>
                </a:solidFill>
              </a:rPr>
              <a:t>Associations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CSDA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LAFCO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Santa Margarita Watershed Steering Committee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ACWA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EMWD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>
                <a:solidFill>
                  <a:srgbClr val="273F57"/>
                </a:solidFill>
              </a:rPr>
              <a:t>Farm Bureau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273F57"/>
                </a:solidFill>
              </a:rPr>
              <a:t>Ad Hoc – MOU Negotiations </a:t>
            </a:r>
          </a:p>
          <a:p>
            <a:pPr lvl="2"/>
            <a:endParaRPr lang="en-US" dirty="0">
              <a:solidFill>
                <a:schemeClr val="tx2"/>
              </a:solidFill>
              <a:latin typeface="Proxima Nova"/>
            </a:endParaRP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AD49552-8257-185A-53F6-C987A435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621608"/>
            <a:ext cx="4136136" cy="2060632"/>
          </a:xfrm>
        </p:spPr>
        <p:txBody>
          <a:bodyPr>
            <a:normAutofit/>
          </a:bodyPr>
          <a:lstStyle/>
          <a:p>
            <a:r>
              <a:rPr lang="en-US" sz="3200" dirty="0"/>
              <a:t>Board Member Appointments &amp; Representatives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27B1A0-29F7-D322-9039-B8D00B1BEF2B}"/>
              </a:ext>
            </a:extLst>
          </p:cNvPr>
          <p:cNvCxnSpPr>
            <a:cxnSpLocks/>
          </p:cNvCxnSpPr>
          <p:nvPr/>
        </p:nvCxnSpPr>
        <p:spPr>
          <a:xfrm>
            <a:off x="630112" y="2893294"/>
            <a:ext cx="402353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5973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SPS and Fire Responses 0125" id="{A5D06DD9-5E39-CC40-80A2-0115319B4843}" vid="{62E0524C-2F3B-5345-9D41-70F09BAC9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25212</TotalTime>
  <Words>225</Words>
  <Application>Microsoft Macintosh PowerPoint</Application>
  <PresentationFormat>Widescreen</PresentationFormat>
  <Paragraphs>62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Gotham-Book</vt:lpstr>
      <vt:lpstr>Helvetica</vt:lpstr>
      <vt:lpstr>Proxima Nova</vt:lpstr>
      <vt:lpstr>1_Office Theme</vt:lpstr>
      <vt:lpstr>Committee Appointments and Related Actions</vt:lpstr>
      <vt:lpstr>2025 Appointments</vt:lpstr>
      <vt:lpstr>Admin Code Revisions 2.03.010 &amp; 2.06.010</vt:lpstr>
      <vt:lpstr>Ad Hoc Committee Formation</vt:lpstr>
      <vt:lpstr>Ratepayer Committee Member Appointment &amp; Reappointment</vt:lpstr>
      <vt:lpstr>Board Member Appointments &amp; Representatives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Wiley</dc:creator>
  <cp:lastModifiedBy>Amanda Weber</cp:lastModifiedBy>
  <cp:revision>515</cp:revision>
  <cp:lastPrinted>2024-08-27T17:33:22Z</cp:lastPrinted>
  <dcterms:created xsi:type="dcterms:W3CDTF">2022-01-13T02:25:26Z</dcterms:created>
  <dcterms:modified xsi:type="dcterms:W3CDTF">2025-01-28T19:07:46Z</dcterms:modified>
</cp:coreProperties>
</file>