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2"/>
  </p:notesMasterIdLst>
  <p:sldIdLst>
    <p:sldId id="259" r:id="rId2"/>
    <p:sldId id="265" r:id="rId3"/>
    <p:sldId id="277" r:id="rId4"/>
    <p:sldId id="279" r:id="rId5"/>
    <p:sldId id="278" r:id="rId6"/>
    <p:sldId id="276" r:id="rId7"/>
    <p:sldId id="275" r:id="rId8"/>
    <p:sldId id="274" r:id="rId9"/>
    <p:sldId id="281" r:id="rId10"/>
    <p:sldId id="28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2E5C"/>
    <a:srgbClr val="0966AF"/>
    <a:srgbClr val="97D8E9"/>
    <a:srgbClr val="F16022"/>
    <a:srgbClr val="FEBF0F"/>
    <a:srgbClr val="4FC6E0"/>
    <a:srgbClr val="204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08748-7A50-2F4F-A675-A8D8AF2A9554}" v="13" dt="2024-11-05T01:09:36.3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5"/>
    <p:restoredTop sz="94694"/>
  </p:normalViewPr>
  <p:slideViewPr>
    <p:cSldViewPr snapToGrid="0">
      <p:cViewPr varScale="1">
        <p:scale>
          <a:sx n="121" d="100"/>
          <a:sy n="121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74C1-83AA-724F-8DDD-9268FE845052}" type="datetime1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8CC172-E997-0716-F60F-60760498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6305AC6C-7EC7-5145-80FE-2B1CBC0907CB}" type="datetime1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64783D-5B4A-F741-83C6-344A72C7AC47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94922-6C02-2FF5-F2F6-9368B11A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11/5/24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5AC6C-7EC7-5145-80FE-2B1CBC0907CB}" type="datetime1">
              <a:rPr lang="en-US" smtClean="0"/>
              <a:pPr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26DA5-4D83-5C29-07E5-963464AA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4643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2E248986-3079-8847-BFAC-9AC07298F152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D9A55-54CE-D7BB-E481-2BEF88EDD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11/5/24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001FD-0A00-0FAB-3A34-E057B9E74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01DC-7CC6-4F45-B2A3-7E71C06D6525}" type="datetime1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A6C3-F378-0F47-C911-FF0AA289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CE6FC62D-82D1-F943-B2A0-0CD620E791E5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57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E&amp;O Committee - November 5, 2024</a:t>
            </a:r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C9FAC-C55C-0D53-EC9C-0A8EA4590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684-D7E5-2B88-B100-C0B1E0F2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6E5CC-F7C2-15AE-F769-8074C0BD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D21A4-472C-1A47-B5C7-98A4A03771B3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0212A-7655-8CF8-57B0-72DAF326E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9B5EAD-B756-E6CB-3119-25944E19C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19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Pump Station to Tank Flow</a:t>
            </a:r>
          </a:p>
          <a:p>
            <a:r>
              <a:rPr lang="en-US" dirty="0"/>
              <a:t>Power Startup</a:t>
            </a:r>
          </a:p>
          <a:p>
            <a:r>
              <a:rPr lang="en-US" dirty="0"/>
              <a:t>Station Testing:</a:t>
            </a:r>
          </a:p>
          <a:p>
            <a:pPr lvl="1"/>
            <a:r>
              <a:rPr lang="en-US" dirty="0"/>
              <a:t>Valves</a:t>
            </a:r>
          </a:p>
          <a:p>
            <a:pPr lvl="1"/>
            <a:r>
              <a:rPr lang="en-US" dirty="0"/>
              <a:t>Pumps</a:t>
            </a:r>
          </a:p>
          <a:p>
            <a:pPr lvl="1"/>
            <a:r>
              <a:rPr lang="en-US" dirty="0"/>
              <a:t>Electrical</a:t>
            </a:r>
          </a:p>
          <a:p>
            <a:pPr lvl="1"/>
            <a:r>
              <a:rPr lang="en-US" dirty="0"/>
              <a:t>SCADA</a:t>
            </a:r>
          </a:p>
          <a:p>
            <a:pPr lvl="1"/>
            <a:r>
              <a:rPr lang="en-US" dirty="0"/>
              <a:t>Communications</a:t>
            </a:r>
          </a:p>
          <a:p>
            <a:pPr lvl="1"/>
            <a:r>
              <a:rPr lang="en-US" dirty="0"/>
              <a:t>Generator testing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9E5E4-0FCA-357A-7E29-BFF7225D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5,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/>
          </a:p>
        </p:txBody>
      </p:sp>
      <p:pic>
        <p:nvPicPr>
          <p:cNvPr id="13" name="Picture Placeholder 12" descr="Map&#10;&#10;Description automatically generated">
            <a:extLst>
              <a:ext uri="{FF2B5EF4-FFF2-40B4-BE49-F238E27FC236}">
                <a16:creationId xmlns:a16="http://schemas.microsoft.com/office/drawing/2014/main" id="{C4EADF94-F24A-0B79-4781-B6A7E83898C3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7733" b="7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110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8B0D7-49AD-828C-F964-E863E1317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3B6B9-BDF7-893A-E6CA-C9E1475A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Commissioning (West Lilac)</a:t>
            </a:r>
          </a:p>
        </p:txBody>
      </p:sp>
      <p:pic>
        <p:nvPicPr>
          <p:cNvPr id="9" name="Content Placeholder 8" descr="A picture containing indoor, wall, white&#10;&#10;Description automatically generated">
            <a:extLst>
              <a:ext uri="{FF2B5EF4-FFF2-40B4-BE49-F238E27FC236}">
                <a16:creationId xmlns:a16="http://schemas.microsoft.com/office/drawing/2014/main" id="{76140140-456E-F7C2-7F9B-D8CB8A583E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6081383" y="2042558"/>
            <a:ext cx="5433239" cy="40749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AA426-F9EC-3A3E-FE7E-D6B4A45F5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227F5-E79D-471B-3391-EC38CD8B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</a:t>
            </a:fld>
            <a:endParaRPr lang="en-US"/>
          </a:p>
        </p:txBody>
      </p:sp>
      <p:pic>
        <p:nvPicPr>
          <p:cNvPr id="12" name="Content Placeholder 7" descr="A picture containing outdoor, stone&#10;&#10;Description automatically generated">
            <a:extLst>
              <a:ext uri="{FF2B5EF4-FFF2-40B4-BE49-F238E27FC236}">
                <a16:creationId xmlns:a16="http://schemas.microsoft.com/office/drawing/2014/main" id="{90353DE3-7D8E-A006-C24D-539737A09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4779" y="2042556"/>
            <a:ext cx="5433241" cy="40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0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E36E3-C028-B5F2-C30C-B325E5D1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06649-3958-29EE-3588-216FFAD7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 Stations Commissioning (</a:t>
            </a:r>
            <a:r>
              <a:rPr lang="en-US" dirty="0" err="1"/>
              <a:t>Dentro</a:t>
            </a:r>
            <a:r>
              <a:rPr lang="en-US" dirty="0"/>
              <a:t> De Lomas)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C053D-033B-BF12-462F-318B544B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A09BC-A0F0-0AF4-F0C9-CD373BFF3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0A3931C-61EE-3A1E-982F-29E6366BCD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37523"/>
          <a:stretch/>
        </p:blipFill>
        <p:spPr>
          <a:xfrm rot="5400000">
            <a:off x="3450063" y="899260"/>
            <a:ext cx="5291871" cy="6352559"/>
          </a:xfrm>
        </p:spPr>
      </p:pic>
    </p:spTree>
    <p:extLst>
      <p:ext uri="{BB962C8B-B14F-4D97-AF65-F5344CB8AC3E}">
        <p14:creationId xmlns:p14="http://schemas.microsoft.com/office/powerpoint/2010/main" val="178876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95FA9-A09C-279B-6421-7E3DBB667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52FF2-B625-2897-DD6A-9F9C8E31C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Pump Stations Commissioning (Rancho Amigos)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1531F-E57E-215A-9188-B9BAD45D3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11/5/24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3B30-0A1D-8E49-DECD-DFBB972C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  <p:pic>
        <p:nvPicPr>
          <p:cNvPr id="15" name="Content Placeholder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8C793BF-791D-8B39-9F2E-3264C31FC9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68911" y="1723750"/>
            <a:ext cx="5486400" cy="4114800"/>
          </a:xfrm>
        </p:spPr>
      </p:pic>
      <p:pic>
        <p:nvPicPr>
          <p:cNvPr id="13" name="Picture 12" descr="A picture containing building, sky, outdoor&#10;&#10;Description automatically generated">
            <a:extLst>
              <a:ext uri="{FF2B5EF4-FFF2-40B4-BE49-F238E27FC236}">
                <a16:creationId xmlns:a16="http://schemas.microsoft.com/office/drawing/2014/main" id="{65A7227F-2A11-AC84-DEF5-D3278502A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90" y="17237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0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9E8A9-60F2-D67C-A09B-90188B331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C298-833B-DDC3-8E5D-A15DE1C3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Stations Capacity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695BB-5B0C-6F64-760E-813B9D9505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Pump Station Designed flow Specifications were met at each station with only 2 out of 3 Pumps.</a:t>
            </a:r>
          </a:p>
          <a:p>
            <a:endParaRPr lang="en-US" dirty="0"/>
          </a:p>
          <a:p>
            <a:r>
              <a:rPr lang="en-US" dirty="0"/>
              <a:t>Suction/Discharge Pressure.</a:t>
            </a:r>
          </a:p>
          <a:p>
            <a:endParaRPr lang="en-US" dirty="0"/>
          </a:p>
          <a:p>
            <a:r>
              <a:rPr lang="en-US" dirty="0"/>
              <a:t>No main breaks due to station operation testing.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73792-B23B-412E-D0E7-611AF20A4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November 5,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98BE5-2E32-EC3A-7951-8515D03C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E306D4-5E58-B864-277D-53E46AFB7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  <p:pic>
        <p:nvPicPr>
          <p:cNvPr id="13" name="Picture Placeholder 12" descr="Map&#10;&#10;Description automatically generated">
            <a:extLst>
              <a:ext uri="{FF2B5EF4-FFF2-40B4-BE49-F238E27FC236}">
                <a16:creationId xmlns:a16="http://schemas.microsoft.com/office/drawing/2014/main" id="{448824D8-7920-25D8-93D7-5CC5843B4861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7733" b="7733"/>
          <a:stretch>
            <a:fillRect/>
          </a:stretch>
        </p:blipFill>
        <p:spPr>
          <a:xfrm>
            <a:off x="6172202" y="1825625"/>
            <a:ext cx="5631282" cy="4351338"/>
          </a:xfrm>
        </p:spPr>
      </p:pic>
    </p:spTree>
    <p:extLst>
      <p:ext uri="{BB962C8B-B14F-4D97-AF65-F5344CB8AC3E}">
        <p14:creationId xmlns:p14="http://schemas.microsoft.com/office/powerpoint/2010/main" val="3050210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47EDF-C1FD-16C0-CE9A-F115CE20D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791AE-B146-B225-0DF9-98F3D2A6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Bonus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6E93D-389E-2F92-7EA4-A9FD6E7D83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By manipulating the system valving, we were able to pump to the Gopher Tank via </a:t>
            </a:r>
            <a:r>
              <a:rPr lang="en-US" dirty="0" err="1"/>
              <a:t>Dentro</a:t>
            </a:r>
            <a:r>
              <a:rPr lang="en-US" dirty="0"/>
              <a:t> De Lomas PS.</a:t>
            </a:r>
          </a:p>
          <a:p>
            <a:endParaRPr lang="en-US" dirty="0"/>
          </a:p>
          <a:p>
            <a:r>
              <a:rPr lang="en-US" dirty="0"/>
              <a:t>The benefit of this is we can move water into our most southern tank.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4CC55-DA43-DF6A-8ECD-D044575E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EBC77-78FC-90B0-C3D3-D2730067C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213B8-5C3A-607F-0E01-DA14CFCE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Placeholder 8" descr="Map&#10;&#10;Description automatically generated">
            <a:extLst>
              <a:ext uri="{FF2B5EF4-FFF2-40B4-BE49-F238E27FC236}">
                <a16:creationId xmlns:a16="http://schemas.microsoft.com/office/drawing/2014/main" id="{B7EAA94A-4E4A-8BD3-3155-90964BC96992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/>
          <a:srcRect t="7733" b="77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538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8FB93-6641-6C53-6849-70DD33A76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8E9BD-7241-FF20-82CA-9E7F29F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Online &amp; Operational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2E738-C8BC-9903-6833-D3FC1EC40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77862"/>
            <a:ext cx="10515600" cy="4499101"/>
          </a:xfrm>
        </p:spPr>
        <p:txBody>
          <a:bodyPr>
            <a:normAutofit/>
          </a:bodyPr>
          <a:lstStyle/>
          <a:p>
            <a:r>
              <a:rPr lang="en-US" sz="3200" dirty="0"/>
              <a:t>The system was online one week before the deadline.</a:t>
            </a:r>
          </a:p>
          <a:p>
            <a:endParaRPr lang="en-US" sz="3200" dirty="0"/>
          </a:p>
          <a:p>
            <a:r>
              <a:rPr lang="en-US" sz="3200" dirty="0"/>
              <a:t>The implementation of the new pump stations introduced unique challenges, each of which we successfully resolved.</a:t>
            </a:r>
          </a:p>
          <a:p>
            <a:endParaRPr lang="en-US" sz="3200" dirty="0"/>
          </a:p>
          <a:p>
            <a:r>
              <a:rPr lang="en-US" sz="3200" dirty="0"/>
              <a:t>System operators are currently running the stations learning and developing ideal pumping strategies.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9AAD6-F5B1-9C53-13DE-76A99D1B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5F0B5-6FEE-407C-8D1F-AC5CC59C4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Pump Station Commissioning Progress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91A06-C324-8449-A01D-DAAAEF58E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57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60CEA83-C8C4-D107-E619-AD737311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51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4590</TotalTime>
  <Words>225</Words>
  <Application>Microsoft Macintosh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RM Connect</vt:lpstr>
      <vt:lpstr>Office Theme</vt:lpstr>
      <vt:lpstr>Pump Station Commissioning Progress Update</vt:lpstr>
      <vt:lpstr>Pump Stations Commissioning</vt:lpstr>
      <vt:lpstr>Pump Stations Commissioning (West Lilac)</vt:lpstr>
      <vt:lpstr>Pump Stations Commissioning (Dentro De Lomas)</vt:lpstr>
      <vt:lpstr>Pump Stations Commissioning (Rancho Amigos)</vt:lpstr>
      <vt:lpstr>Pump Stations Capacity Testing</vt:lpstr>
      <vt:lpstr>Operational Bonus</vt:lpstr>
      <vt:lpstr>System Online &amp; Operational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Ahmed Khattab</cp:lastModifiedBy>
  <cp:revision>21</cp:revision>
  <dcterms:created xsi:type="dcterms:W3CDTF">2023-11-21T00:51:32Z</dcterms:created>
  <dcterms:modified xsi:type="dcterms:W3CDTF">2024-11-05T19:37:23Z</dcterms:modified>
</cp:coreProperties>
</file>