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9_9FE7CA8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2"/>
  </p:notesMasterIdLst>
  <p:sldIdLst>
    <p:sldId id="259" r:id="rId2"/>
    <p:sldId id="272" r:id="rId3"/>
    <p:sldId id="305" r:id="rId4"/>
    <p:sldId id="301" r:id="rId5"/>
    <p:sldId id="302" r:id="rId6"/>
    <p:sldId id="303" r:id="rId7"/>
    <p:sldId id="304" r:id="rId8"/>
    <p:sldId id="320" r:id="rId9"/>
    <p:sldId id="321" r:id="rId10"/>
    <p:sldId id="271" r:id="rId11"/>
    <p:sldId id="314" r:id="rId12"/>
    <p:sldId id="318" r:id="rId13"/>
    <p:sldId id="300" r:id="rId14"/>
    <p:sldId id="273" r:id="rId15"/>
    <p:sldId id="311" r:id="rId16"/>
    <p:sldId id="312" r:id="rId17"/>
    <p:sldId id="279" r:id="rId18"/>
    <p:sldId id="280" r:id="rId19"/>
    <p:sldId id="281" r:id="rId20"/>
    <p:sldId id="325" r:id="rId21"/>
    <p:sldId id="278" r:id="rId22"/>
    <p:sldId id="282" r:id="rId23"/>
    <p:sldId id="319" r:id="rId24"/>
    <p:sldId id="317" r:id="rId25"/>
    <p:sldId id="326" r:id="rId26"/>
    <p:sldId id="316" r:id="rId27"/>
    <p:sldId id="270" r:id="rId28"/>
    <p:sldId id="295" r:id="rId29"/>
    <p:sldId id="315"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93E03-0A5E-1EDC-7BA2-0E04136DD7A9}" name="Karleen Harp" initials="KH" userId="S::kharp@rainbowmwd.com::c37dbe31-4bdf-4b68-87b4-d2ec2d2120bb" providerId="AD"/>
  <p188:author id="{B74F024C-8B97-8C13-69F7-CC74AB18EC1B}" name="Jake Wiley" initials="JW" userId="S::jwiley@rainbowmwd.ca.gov::971435c7-3599-4c5f-9e6c-716cf03833c8" providerId="AD"/>
  <p188:author id="{FC383DAE-81F1-F27D-0E69-9B56824BEA7C}" name="Amanda Weber" initials="AW" userId="S::aweber@rainbowmwd.com::b0eca780-b977-4a41-a8f9-2109549d5f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E5C"/>
    <a:srgbClr val="0966AF"/>
    <a:srgbClr val="FEBF0F"/>
    <a:srgbClr val="4FC6E0"/>
    <a:srgbClr val="97D8E9"/>
    <a:srgbClr val="F16022"/>
    <a:srgbClr val="204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60C84-5B6E-E387-01BB-FF10D20A7E8D}" v="3" dt="2024-05-21T18:21:31.632"/>
    <p1510:client id="{683D9A05-5CB7-4302-81F8-2AF32F88F33D}" v="270" dt="2024-05-20T20:10:35.907"/>
    <p1510:client id="{7F2566FB-BD20-5244-BA92-3594BC930DCA}" v="1617" dt="2024-05-21T19:46:35.312"/>
    <p1510:client id="{7F8FBBAC-CEB6-83B2-8131-4CFCBA6FD961}" v="1" dt="2024-05-21T00:23:32.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3"/>
    <p:restoredTop sz="91781"/>
  </p:normalViewPr>
  <p:slideViewPr>
    <p:cSldViewPr snapToGrid="0">
      <p:cViewPr>
        <p:scale>
          <a:sx n="94" d="100"/>
          <a:sy n="94" d="100"/>
        </p:scale>
        <p:origin x="888"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MINUTES</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4B46-424E-9B00-E45A43C9FD42}"/>
              </c:ext>
            </c:extLst>
          </c:dPt>
          <c:dPt>
            <c:idx val="1"/>
            <c:invertIfNegative val="0"/>
            <c:bubble3D val="0"/>
            <c:spPr>
              <a:solidFill>
                <a:srgbClr val="0966AF"/>
              </a:solidFill>
              <a:ln>
                <a:noFill/>
              </a:ln>
              <a:effectLst/>
            </c:spPr>
            <c:extLst>
              <c:ext xmlns:c16="http://schemas.microsoft.com/office/drawing/2014/chart" uri="{C3380CC4-5D6E-409C-BE32-E72D297353CC}">
                <c16:uniqueId val="{00000005-4B46-424E-9B00-E45A43C9FD42}"/>
              </c:ext>
            </c:extLst>
          </c:dPt>
          <c:dPt>
            <c:idx val="2"/>
            <c:invertIfNegative val="0"/>
            <c:bubble3D val="0"/>
            <c:spPr>
              <a:solidFill>
                <a:srgbClr val="0966AF"/>
              </a:solidFill>
              <a:ln>
                <a:noFill/>
              </a:ln>
              <a:effectLst/>
            </c:spPr>
            <c:extLst>
              <c:ext xmlns:c16="http://schemas.microsoft.com/office/drawing/2014/chart" uri="{C3380CC4-5D6E-409C-BE32-E72D297353CC}">
                <c16:uniqueId val="{00000006-4B46-424E-9B00-E45A43C9FD42}"/>
              </c:ext>
            </c:extLst>
          </c:dPt>
          <c:dPt>
            <c:idx val="3"/>
            <c:invertIfNegative val="0"/>
            <c:bubble3D val="0"/>
            <c:spPr>
              <a:solidFill>
                <a:srgbClr val="0966AF"/>
              </a:solidFill>
              <a:ln>
                <a:noFill/>
              </a:ln>
              <a:effectLst/>
            </c:spPr>
            <c:extLst>
              <c:ext xmlns:c16="http://schemas.microsoft.com/office/drawing/2014/chart" uri="{C3380CC4-5D6E-409C-BE32-E72D297353CC}">
                <c16:uniqueId val="{00000007-4B46-424E-9B00-E45A43C9FD4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Sheet1!$A$2:$A$5</c:f>
              <c:strCache>
                <c:ptCount val="4"/>
                <c:pt idx="0">
                  <c:v>JANUARY</c:v>
                </c:pt>
                <c:pt idx="1">
                  <c:v>FEBRUARY</c:v>
                </c:pt>
                <c:pt idx="2">
                  <c:v>MARCH </c:v>
                </c:pt>
                <c:pt idx="3">
                  <c:v>APRIL</c:v>
                </c:pt>
              </c:strCache>
            </c:strRef>
          </c:cat>
          <c:val>
            <c:numRef>
              <c:f>Sheet1!$B$2:$B$5</c:f>
              <c:numCache>
                <c:formatCode>General</c:formatCode>
                <c:ptCount val="4"/>
                <c:pt idx="0">
                  <c:v>0.24</c:v>
                </c:pt>
                <c:pt idx="1">
                  <c:v>0.35</c:v>
                </c:pt>
                <c:pt idx="2">
                  <c:v>0.34</c:v>
                </c:pt>
                <c:pt idx="3">
                  <c:v>0.3</c:v>
                </c:pt>
              </c:numCache>
            </c:numRef>
          </c:val>
          <c:extLst>
            <c:ext xmlns:c16="http://schemas.microsoft.com/office/drawing/2014/chart" uri="{C3380CC4-5D6E-409C-BE32-E72D297353CC}">
              <c16:uniqueId val="{00000003-4B46-424E-9B00-E45A43C9FD42}"/>
            </c:ext>
          </c:extLst>
        </c:ser>
        <c:ser>
          <c:idx val="1"/>
          <c:order val="1"/>
          <c:tx>
            <c:strRef>
              <c:f>Sheet1!$C$1</c:f>
              <c:strCache>
                <c:ptCount val="1"/>
                <c:pt idx="0">
                  <c:v>MINUTES2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JANUARY</c:v>
                </c:pt>
                <c:pt idx="1">
                  <c:v>FEBRUARY</c:v>
                </c:pt>
                <c:pt idx="2">
                  <c:v>MARCH </c:v>
                </c:pt>
                <c:pt idx="3">
                  <c:v>APRIL</c:v>
                </c:pt>
              </c:strCache>
            </c:strRef>
          </c:cat>
          <c:val>
            <c:numRef>
              <c:f>Sheet1!$C$2:$C$5</c:f>
              <c:numCache>
                <c:formatCode>General</c:formatCode>
                <c:ptCount val="4"/>
              </c:numCache>
            </c:numRef>
          </c:val>
          <c:extLst>
            <c:ext xmlns:c16="http://schemas.microsoft.com/office/drawing/2014/chart" uri="{C3380CC4-5D6E-409C-BE32-E72D297353CC}">
              <c16:uniqueId val="{00000004-4B46-424E-9B00-E45A43C9FD42}"/>
            </c:ext>
          </c:extLst>
        </c:ser>
        <c:dLbls>
          <c:dLblPos val="outEnd"/>
          <c:showLegendKey val="0"/>
          <c:showVal val="1"/>
          <c:showCatName val="0"/>
          <c:showSerName val="0"/>
          <c:showPercent val="0"/>
          <c:showBubbleSize val="0"/>
        </c:dLbls>
        <c:gapWidth val="219"/>
        <c:overlap val="-27"/>
        <c:axId val="1295336608"/>
        <c:axId val="1295335648"/>
      </c:barChart>
      <c:catAx>
        <c:axId val="129533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335648"/>
        <c:crosses val="autoZero"/>
        <c:auto val="1"/>
        <c:lblAlgn val="ctr"/>
        <c:lblOffset val="100"/>
        <c:noMultiLvlLbl val="0"/>
      </c:catAx>
      <c:valAx>
        <c:axId val="129533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336608"/>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CALLS</c:v>
                </c:pt>
              </c:strCache>
            </c:strRef>
          </c:tx>
          <c:spPr>
            <a:solidFill>
              <a:schemeClr val="accent1"/>
            </a:solidFill>
            <a:ln>
              <a:noFill/>
            </a:ln>
            <a:effectLst/>
          </c:spPr>
          <c:invertIfNegative val="0"/>
          <c:dPt>
            <c:idx val="0"/>
            <c:invertIfNegative val="0"/>
            <c:bubble3D val="0"/>
            <c:spPr>
              <a:solidFill>
                <a:srgbClr val="0966AF"/>
              </a:solidFill>
              <a:ln>
                <a:noFill/>
              </a:ln>
              <a:effectLst/>
            </c:spPr>
            <c:extLst>
              <c:ext xmlns:c16="http://schemas.microsoft.com/office/drawing/2014/chart" uri="{C3380CC4-5D6E-409C-BE32-E72D297353CC}">
                <c16:uniqueId val="{00000002-0DAD-8042-B774-3F830490002B}"/>
              </c:ext>
            </c:extLst>
          </c:dPt>
          <c:dPt>
            <c:idx val="1"/>
            <c:invertIfNegative val="0"/>
            <c:bubble3D val="0"/>
            <c:spPr>
              <a:solidFill>
                <a:srgbClr val="0966AF"/>
              </a:solidFill>
              <a:ln>
                <a:noFill/>
              </a:ln>
              <a:effectLst/>
            </c:spPr>
            <c:extLst>
              <c:ext xmlns:c16="http://schemas.microsoft.com/office/drawing/2014/chart" uri="{C3380CC4-5D6E-409C-BE32-E72D297353CC}">
                <c16:uniqueId val="{00000003-0DAD-8042-B774-3F830490002B}"/>
              </c:ext>
            </c:extLst>
          </c:dPt>
          <c:dPt>
            <c:idx val="2"/>
            <c:invertIfNegative val="0"/>
            <c:bubble3D val="0"/>
            <c:spPr>
              <a:solidFill>
                <a:srgbClr val="0966AF"/>
              </a:solidFill>
              <a:ln>
                <a:noFill/>
              </a:ln>
              <a:effectLst/>
            </c:spPr>
            <c:extLst>
              <c:ext xmlns:c16="http://schemas.microsoft.com/office/drawing/2014/chart" uri="{C3380CC4-5D6E-409C-BE32-E72D297353CC}">
                <c16:uniqueId val="{00000004-0DAD-8042-B774-3F830490002B}"/>
              </c:ext>
            </c:extLst>
          </c:dPt>
          <c:dPt>
            <c:idx val="3"/>
            <c:invertIfNegative val="0"/>
            <c:bubble3D val="0"/>
            <c:spPr>
              <a:solidFill>
                <a:srgbClr val="0966AF"/>
              </a:solidFill>
              <a:ln>
                <a:noFill/>
              </a:ln>
              <a:effectLst/>
            </c:spPr>
            <c:extLst>
              <c:ext xmlns:c16="http://schemas.microsoft.com/office/drawing/2014/chart" uri="{C3380CC4-5D6E-409C-BE32-E72D297353CC}">
                <c16:uniqueId val="{00000005-0DAD-8042-B774-3F830490002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Sheet1!$A$2:$A$5</c:f>
              <c:strCache>
                <c:ptCount val="4"/>
                <c:pt idx="0">
                  <c:v>JANUARY</c:v>
                </c:pt>
                <c:pt idx="1">
                  <c:v>FEBRUARY</c:v>
                </c:pt>
                <c:pt idx="2">
                  <c:v>MARCH </c:v>
                </c:pt>
                <c:pt idx="3">
                  <c:v>APRIL</c:v>
                </c:pt>
              </c:strCache>
            </c:strRef>
          </c:cat>
          <c:val>
            <c:numRef>
              <c:f>Sheet1!$B$2:$B$5</c:f>
              <c:numCache>
                <c:formatCode>General</c:formatCode>
                <c:ptCount val="4"/>
                <c:pt idx="0">
                  <c:v>869</c:v>
                </c:pt>
                <c:pt idx="1">
                  <c:v>892</c:v>
                </c:pt>
                <c:pt idx="2">
                  <c:v>796</c:v>
                </c:pt>
                <c:pt idx="3">
                  <c:v>794</c:v>
                </c:pt>
              </c:numCache>
            </c:numRef>
          </c:val>
          <c:extLst>
            <c:ext xmlns:c16="http://schemas.microsoft.com/office/drawing/2014/chart" uri="{C3380CC4-5D6E-409C-BE32-E72D297353CC}">
              <c16:uniqueId val="{00000001-0DAD-8042-B774-3F830490002B}"/>
            </c:ext>
          </c:extLst>
        </c:ser>
        <c:dLbls>
          <c:showLegendKey val="0"/>
          <c:showVal val="0"/>
          <c:showCatName val="0"/>
          <c:showSerName val="0"/>
          <c:showPercent val="0"/>
          <c:showBubbleSize val="0"/>
        </c:dLbls>
        <c:gapWidth val="219"/>
        <c:overlap val="-27"/>
        <c:axId val="1339884400"/>
        <c:axId val="1339885840"/>
      </c:barChart>
      <c:catAx>
        <c:axId val="133988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9885840"/>
        <c:crosses val="autoZero"/>
        <c:auto val="1"/>
        <c:lblAlgn val="ctr"/>
        <c:lblOffset val="100"/>
        <c:noMultiLvlLbl val="0"/>
      </c:catAx>
      <c:valAx>
        <c:axId val="1339885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9884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0228838582677E-2"/>
          <c:y val="0.10320711717475903"/>
          <c:w val="0.93163521161417318"/>
          <c:h val="0.76748654235442038"/>
        </c:manualLayout>
      </c:layout>
      <c:barChart>
        <c:barDir val="col"/>
        <c:grouping val="clustered"/>
        <c:varyColors val="0"/>
        <c:dLbls>
          <c:showLegendKey val="0"/>
          <c:showVal val="0"/>
          <c:showCatName val="0"/>
          <c:showSerName val="0"/>
          <c:showPercent val="0"/>
          <c:showBubbleSize val="0"/>
        </c:dLbls>
        <c:gapWidth val="218"/>
        <c:overlap val="-27"/>
        <c:axId val="1324204848"/>
        <c:axId val="1314061952"/>
      </c:barChart>
      <c:catAx>
        <c:axId val="132420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4061952"/>
        <c:crosses val="autoZero"/>
        <c:auto val="1"/>
        <c:lblAlgn val="ctr"/>
        <c:lblOffset val="100"/>
        <c:noMultiLvlLbl val="0"/>
      </c:catAx>
      <c:valAx>
        <c:axId val="1314061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4204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MINUTES</c:v>
                </c:pt>
              </c:strCache>
            </c:strRef>
          </c:tx>
          <c:spPr>
            <a:solidFill>
              <a:schemeClr val="accent1"/>
            </a:solidFill>
            <a:ln>
              <a:noFill/>
            </a:ln>
            <a:effectLst/>
          </c:spPr>
          <c:invertIfNegative val="0"/>
          <c:dPt>
            <c:idx val="0"/>
            <c:invertIfNegative val="0"/>
            <c:bubble3D val="0"/>
            <c:spPr>
              <a:solidFill>
                <a:srgbClr val="0966AF"/>
              </a:solidFill>
              <a:ln>
                <a:noFill/>
              </a:ln>
              <a:effectLst/>
            </c:spPr>
            <c:extLst>
              <c:ext xmlns:c16="http://schemas.microsoft.com/office/drawing/2014/chart" uri="{C3380CC4-5D6E-409C-BE32-E72D297353CC}">
                <c16:uniqueId val="{00000002-631A-5349-923E-55089F97CA25}"/>
              </c:ext>
            </c:extLst>
          </c:dPt>
          <c:dPt>
            <c:idx val="1"/>
            <c:invertIfNegative val="0"/>
            <c:bubble3D val="0"/>
            <c:spPr>
              <a:solidFill>
                <a:srgbClr val="0966AF"/>
              </a:solidFill>
              <a:ln>
                <a:noFill/>
              </a:ln>
              <a:effectLst/>
            </c:spPr>
            <c:extLst>
              <c:ext xmlns:c16="http://schemas.microsoft.com/office/drawing/2014/chart" uri="{C3380CC4-5D6E-409C-BE32-E72D297353CC}">
                <c16:uniqueId val="{00000003-631A-5349-923E-55089F97CA25}"/>
              </c:ext>
            </c:extLst>
          </c:dPt>
          <c:dPt>
            <c:idx val="2"/>
            <c:invertIfNegative val="0"/>
            <c:bubble3D val="0"/>
            <c:spPr>
              <a:solidFill>
                <a:srgbClr val="0966AF"/>
              </a:solidFill>
              <a:ln>
                <a:noFill/>
              </a:ln>
              <a:effectLst/>
            </c:spPr>
            <c:extLst>
              <c:ext xmlns:c16="http://schemas.microsoft.com/office/drawing/2014/chart" uri="{C3380CC4-5D6E-409C-BE32-E72D297353CC}">
                <c16:uniqueId val="{00000004-631A-5349-923E-55089F97CA25}"/>
              </c:ext>
            </c:extLst>
          </c:dPt>
          <c:dPt>
            <c:idx val="3"/>
            <c:invertIfNegative val="0"/>
            <c:bubble3D val="0"/>
            <c:spPr>
              <a:solidFill>
                <a:srgbClr val="0966AF"/>
              </a:solidFill>
              <a:ln>
                <a:noFill/>
              </a:ln>
              <a:effectLst/>
            </c:spPr>
            <c:extLst>
              <c:ext xmlns:c16="http://schemas.microsoft.com/office/drawing/2014/chart" uri="{C3380CC4-5D6E-409C-BE32-E72D297353CC}">
                <c16:uniqueId val="{00000005-631A-5349-923E-55089F97CA2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Sheet1!$A$2:$A$5</c:f>
              <c:strCache>
                <c:ptCount val="4"/>
                <c:pt idx="0">
                  <c:v>JANUARY</c:v>
                </c:pt>
                <c:pt idx="1">
                  <c:v>FEBRUARY</c:v>
                </c:pt>
                <c:pt idx="2">
                  <c:v>MARCH </c:v>
                </c:pt>
                <c:pt idx="3">
                  <c:v>APRIL</c:v>
                </c:pt>
              </c:strCache>
            </c:strRef>
          </c:cat>
          <c:val>
            <c:numRef>
              <c:f>Sheet1!$B$2:$B$5</c:f>
              <c:numCache>
                <c:formatCode>General</c:formatCode>
                <c:ptCount val="4"/>
                <c:pt idx="0">
                  <c:v>4.4400000000000004</c:v>
                </c:pt>
                <c:pt idx="1">
                  <c:v>4.42</c:v>
                </c:pt>
                <c:pt idx="2">
                  <c:v>4.33</c:v>
                </c:pt>
                <c:pt idx="3">
                  <c:v>4.26</c:v>
                </c:pt>
              </c:numCache>
            </c:numRef>
          </c:val>
          <c:extLst>
            <c:ext xmlns:c16="http://schemas.microsoft.com/office/drawing/2014/chart" uri="{C3380CC4-5D6E-409C-BE32-E72D297353CC}">
              <c16:uniqueId val="{00000001-631A-5349-923E-55089F97CA25}"/>
            </c:ext>
          </c:extLst>
        </c:ser>
        <c:dLbls>
          <c:showLegendKey val="0"/>
          <c:showVal val="0"/>
          <c:showCatName val="0"/>
          <c:showSerName val="0"/>
          <c:showPercent val="0"/>
          <c:showBubbleSize val="0"/>
        </c:dLbls>
        <c:gapWidth val="219"/>
        <c:overlap val="-27"/>
        <c:axId val="1332251744"/>
        <c:axId val="1332252224"/>
      </c:barChart>
      <c:catAx>
        <c:axId val="133225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2252224"/>
        <c:crosses val="autoZero"/>
        <c:auto val="1"/>
        <c:lblAlgn val="ctr"/>
        <c:lblOffset val="100"/>
        <c:noMultiLvlLbl val="0"/>
      </c:catAx>
      <c:valAx>
        <c:axId val="1332252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225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64788385826769E-2"/>
          <c:y val="1.9131002848596302E-2"/>
          <c:w val="0.93163521161417318"/>
          <c:h val="0.8925950930897516"/>
        </c:manualLayout>
      </c:layout>
      <c:barChart>
        <c:barDir val="col"/>
        <c:grouping val="clustered"/>
        <c:varyColors val="0"/>
        <c:ser>
          <c:idx val="0"/>
          <c:order val="0"/>
          <c:tx>
            <c:strRef>
              <c:f>Sheet1!$B$1</c:f>
              <c:strCache>
                <c:ptCount val="1"/>
                <c:pt idx="0">
                  <c:v>2023</c:v>
                </c:pt>
              </c:strCache>
            </c:strRef>
          </c:tx>
          <c:spPr>
            <a:solidFill>
              <a:srgbClr val="0966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Sheet1!$A$2:$A$5</c:f>
              <c:strCache>
                <c:ptCount val="4"/>
                <c:pt idx="0">
                  <c:v>JANUARY</c:v>
                </c:pt>
                <c:pt idx="1">
                  <c:v>FEBRUARY</c:v>
                </c:pt>
                <c:pt idx="2">
                  <c:v>MARCH</c:v>
                </c:pt>
                <c:pt idx="3">
                  <c:v>APRIL</c:v>
                </c:pt>
              </c:strCache>
            </c:strRef>
          </c:cat>
          <c:val>
            <c:numRef>
              <c:f>Sheet1!$B$2:$B$5</c:f>
              <c:numCache>
                <c:formatCode>General</c:formatCode>
                <c:ptCount val="4"/>
                <c:pt idx="0">
                  <c:v>1.36</c:v>
                </c:pt>
                <c:pt idx="1">
                  <c:v>1.06</c:v>
                </c:pt>
                <c:pt idx="2">
                  <c:v>1.06</c:v>
                </c:pt>
                <c:pt idx="3">
                  <c:v>1.36</c:v>
                </c:pt>
              </c:numCache>
            </c:numRef>
          </c:val>
          <c:extLst>
            <c:ext xmlns:c16="http://schemas.microsoft.com/office/drawing/2014/chart" uri="{C3380CC4-5D6E-409C-BE32-E72D297353CC}">
              <c16:uniqueId val="{00000001-E346-8840-B303-3A28B2842884}"/>
            </c:ext>
          </c:extLst>
        </c:ser>
        <c:ser>
          <c:idx val="1"/>
          <c:order val="1"/>
          <c:tx>
            <c:strRef>
              <c:f>Sheet1!$C$1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Sheet1!$A$2:$A$5</c:f>
              <c:strCache>
                <c:ptCount val="4"/>
                <c:pt idx="0">
                  <c:v>JANUARY</c:v>
                </c:pt>
                <c:pt idx="1">
                  <c:v>FEBRUARY</c:v>
                </c:pt>
                <c:pt idx="2">
                  <c:v>MARCH</c:v>
                </c:pt>
                <c:pt idx="3">
                  <c:v>APRIL</c:v>
                </c:pt>
              </c:strCache>
            </c:strRef>
          </c:cat>
          <c:val>
            <c:numRef>
              <c:f>Sheet1!$C$2:$C$5</c:f>
              <c:numCache>
                <c:formatCode>General</c:formatCode>
                <c:ptCount val="4"/>
                <c:pt idx="0">
                  <c:v>0.24</c:v>
                </c:pt>
                <c:pt idx="1">
                  <c:v>0.35</c:v>
                </c:pt>
                <c:pt idx="2">
                  <c:v>0.34</c:v>
                </c:pt>
                <c:pt idx="3">
                  <c:v>0.3</c:v>
                </c:pt>
              </c:numCache>
            </c:numRef>
          </c:val>
          <c:extLst>
            <c:ext xmlns:c16="http://schemas.microsoft.com/office/drawing/2014/chart" uri="{C3380CC4-5D6E-409C-BE32-E72D297353CC}">
              <c16:uniqueId val="{00000003-E346-8840-B303-3A28B2842884}"/>
            </c:ext>
          </c:extLst>
        </c:ser>
        <c:dLbls>
          <c:showLegendKey val="0"/>
          <c:showVal val="0"/>
          <c:showCatName val="0"/>
          <c:showSerName val="0"/>
          <c:showPercent val="0"/>
          <c:showBubbleSize val="0"/>
        </c:dLbls>
        <c:gapWidth val="219"/>
        <c:overlap val="-27"/>
        <c:axId val="43882624"/>
        <c:axId val="43883104"/>
      </c:barChart>
      <c:catAx>
        <c:axId val="4388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83104"/>
        <c:crosses val="autoZero"/>
        <c:auto val="1"/>
        <c:lblAlgn val="ctr"/>
        <c:lblOffset val="100"/>
        <c:noMultiLvlLbl val="0"/>
      </c:catAx>
      <c:valAx>
        <c:axId val="43883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82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Sheet1!$A$2:$A$5</c:f>
              <c:strCache>
                <c:ptCount val="4"/>
                <c:pt idx="0">
                  <c:v>JANUARY</c:v>
                </c:pt>
                <c:pt idx="1">
                  <c:v>FEBRUARY</c:v>
                </c:pt>
                <c:pt idx="2">
                  <c:v>MARCH</c:v>
                </c:pt>
                <c:pt idx="3">
                  <c:v>APRIL</c:v>
                </c:pt>
              </c:strCache>
            </c:strRef>
          </c:cat>
          <c:val>
            <c:numRef>
              <c:f>Sheet1!$B$2:$B$5</c:f>
              <c:numCache>
                <c:formatCode>General</c:formatCode>
                <c:ptCount val="4"/>
                <c:pt idx="0">
                  <c:v>816</c:v>
                </c:pt>
                <c:pt idx="1">
                  <c:v>757</c:v>
                </c:pt>
                <c:pt idx="2">
                  <c:v>877</c:v>
                </c:pt>
                <c:pt idx="3">
                  <c:v>763</c:v>
                </c:pt>
              </c:numCache>
            </c:numRef>
          </c:val>
          <c:extLst>
            <c:ext xmlns:c16="http://schemas.microsoft.com/office/drawing/2014/chart" uri="{C3380CC4-5D6E-409C-BE32-E72D297353CC}">
              <c16:uniqueId val="{00000001-B63B-7E4A-AC39-6B3E78533B81}"/>
            </c:ext>
          </c:extLst>
        </c:ser>
        <c:ser>
          <c:idx val="1"/>
          <c:order val="1"/>
          <c:tx>
            <c:strRef>
              <c:f>Sheet1!$C$1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Sheet1!$A$2:$A$5</c:f>
              <c:strCache>
                <c:ptCount val="4"/>
                <c:pt idx="0">
                  <c:v>JANUARY</c:v>
                </c:pt>
                <c:pt idx="1">
                  <c:v>FEBRUARY</c:v>
                </c:pt>
                <c:pt idx="2">
                  <c:v>MARCH</c:v>
                </c:pt>
                <c:pt idx="3">
                  <c:v>APRIL</c:v>
                </c:pt>
              </c:strCache>
            </c:strRef>
          </c:cat>
          <c:val>
            <c:numRef>
              <c:f>Sheet1!$C$2:$C$5</c:f>
              <c:numCache>
                <c:formatCode>General</c:formatCode>
                <c:ptCount val="4"/>
                <c:pt idx="0">
                  <c:v>869</c:v>
                </c:pt>
                <c:pt idx="1">
                  <c:v>892</c:v>
                </c:pt>
                <c:pt idx="2">
                  <c:v>796</c:v>
                </c:pt>
                <c:pt idx="3">
                  <c:v>794</c:v>
                </c:pt>
              </c:numCache>
            </c:numRef>
          </c:val>
          <c:extLst>
            <c:ext xmlns:c16="http://schemas.microsoft.com/office/drawing/2014/chart" uri="{C3380CC4-5D6E-409C-BE32-E72D297353CC}">
              <c16:uniqueId val="{00000003-B63B-7E4A-AC39-6B3E78533B81}"/>
            </c:ext>
          </c:extLst>
        </c:ser>
        <c:dLbls>
          <c:showLegendKey val="0"/>
          <c:showVal val="0"/>
          <c:showCatName val="0"/>
          <c:showSerName val="0"/>
          <c:showPercent val="0"/>
          <c:showBubbleSize val="0"/>
        </c:dLbls>
        <c:gapWidth val="219"/>
        <c:overlap val="-27"/>
        <c:axId val="1292694976"/>
        <c:axId val="1292693056"/>
      </c:barChart>
      <c:catAx>
        <c:axId val="12926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2693056"/>
        <c:crosses val="autoZero"/>
        <c:auto val="1"/>
        <c:lblAlgn val="ctr"/>
        <c:lblOffset val="100"/>
        <c:noMultiLvlLbl val="0"/>
      </c:catAx>
      <c:valAx>
        <c:axId val="129269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2694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77288385826775E-2"/>
          <c:y val="2.0663847310173983E-2"/>
          <c:w val="0.93163521161417318"/>
          <c:h val="0.88398942730178587"/>
        </c:manualLayout>
      </c:layout>
      <c:barChart>
        <c:barDir val="col"/>
        <c:grouping val="clustered"/>
        <c:varyColors val="0"/>
        <c:ser>
          <c:idx val="0"/>
          <c:order val="0"/>
          <c:tx>
            <c:strRef>
              <c:f>Sheet1!$B$1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Sheet1!$A$2:$A$5</c:f>
              <c:strCache>
                <c:ptCount val="4"/>
                <c:pt idx="0">
                  <c:v>JANUARY</c:v>
                </c:pt>
                <c:pt idx="1">
                  <c:v>FEBRUARY</c:v>
                </c:pt>
                <c:pt idx="2">
                  <c:v>MARCH</c:v>
                </c:pt>
                <c:pt idx="3">
                  <c:v>APRIL</c:v>
                </c:pt>
              </c:strCache>
            </c:strRef>
          </c:cat>
          <c:val>
            <c:numRef>
              <c:f>Sheet1!$B$2:$B$5</c:f>
              <c:numCache>
                <c:formatCode>General</c:formatCode>
                <c:ptCount val="4"/>
                <c:pt idx="0">
                  <c:v>3.5</c:v>
                </c:pt>
                <c:pt idx="1">
                  <c:v>3.57</c:v>
                </c:pt>
                <c:pt idx="2">
                  <c:v>3.58</c:v>
                </c:pt>
                <c:pt idx="3">
                  <c:v>3.12</c:v>
                </c:pt>
              </c:numCache>
            </c:numRef>
          </c:val>
          <c:extLst>
            <c:ext xmlns:c16="http://schemas.microsoft.com/office/drawing/2014/chart" uri="{C3380CC4-5D6E-409C-BE32-E72D297353CC}">
              <c16:uniqueId val="{00000001-0F08-2C48-B953-FD0A5D1CBDDF}"/>
            </c:ext>
          </c:extLst>
        </c:ser>
        <c:ser>
          <c:idx val="1"/>
          <c:order val="1"/>
          <c:tx>
            <c:strRef>
              <c:f>Sheet1!$C$1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Sheet1!$A$2:$A$5</c:f>
              <c:strCache>
                <c:ptCount val="4"/>
                <c:pt idx="0">
                  <c:v>JANUARY</c:v>
                </c:pt>
                <c:pt idx="1">
                  <c:v>FEBRUARY</c:v>
                </c:pt>
                <c:pt idx="2">
                  <c:v>MARCH</c:v>
                </c:pt>
                <c:pt idx="3">
                  <c:v>APRIL</c:v>
                </c:pt>
              </c:strCache>
            </c:strRef>
          </c:cat>
          <c:val>
            <c:numRef>
              <c:f>Sheet1!$C$2:$C$5</c:f>
              <c:numCache>
                <c:formatCode>General</c:formatCode>
                <c:ptCount val="4"/>
                <c:pt idx="0">
                  <c:v>4.4400000000000004</c:v>
                </c:pt>
                <c:pt idx="1">
                  <c:v>4.42</c:v>
                </c:pt>
                <c:pt idx="2">
                  <c:v>4.33</c:v>
                </c:pt>
                <c:pt idx="3">
                  <c:v>4.26</c:v>
                </c:pt>
              </c:numCache>
            </c:numRef>
          </c:val>
          <c:extLst>
            <c:ext xmlns:c16="http://schemas.microsoft.com/office/drawing/2014/chart" uri="{C3380CC4-5D6E-409C-BE32-E72D297353CC}">
              <c16:uniqueId val="{00000003-0F08-2C48-B953-FD0A5D1CBDDF}"/>
            </c:ext>
          </c:extLst>
        </c:ser>
        <c:dLbls>
          <c:showLegendKey val="0"/>
          <c:showVal val="0"/>
          <c:showCatName val="0"/>
          <c:showSerName val="0"/>
          <c:showPercent val="0"/>
          <c:showBubbleSize val="0"/>
        </c:dLbls>
        <c:gapWidth val="219"/>
        <c:overlap val="-27"/>
        <c:axId val="1401783696"/>
        <c:axId val="1401788016"/>
      </c:barChart>
      <c:catAx>
        <c:axId val="140178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1788016"/>
        <c:crosses val="autoZero"/>
        <c:auto val="1"/>
        <c:lblAlgn val="ctr"/>
        <c:lblOffset val="100"/>
        <c:noMultiLvlLbl val="0"/>
      </c:catAx>
      <c:valAx>
        <c:axId val="1401788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178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9_9FE7CA8D.xml><?xml version="1.0" encoding="utf-8"?>
<p188:cmLst xmlns:a="http://schemas.openxmlformats.org/drawingml/2006/main" xmlns:r="http://schemas.openxmlformats.org/officeDocument/2006/relationships" xmlns:p188="http://schemas.microsoft.com/office/powerpoint/2018/8/main">
  <p188:cm id="{DBB963EC-2418-42EB-9A60-413453558B04}" authorId="{B74F024C-8B97-8C13-69F7-CC74AB18EC1B}" status="resolved" created="2024-05-16T20:43:33.246" complete="100000">
    <ac:txMkLst xmlns:ac="http://schemas.microsoft.com/office/drawing/2013/main/command">
      <pc:docMk xmlns:pc="http://schemas.microsoft.com/office/powerpoint/2013/main/command"/>
      <pc:sldMk xmlns:pc="http://schemas.microsoft.com/office/powerpoint/2013/main/command" cId="2682768013" sldId="281"/>
      <ac:spMk id="3" creationId="{BDAD7407-1DE0-EF49-50C5-DF0F25D72D97}"/>
      <ac:txMk cp="0" len="4">
        <ac:context len="301" hash="2065281843"/>
      </ac:txMk>
    </ac:txMkLst>
    <p188:pos x="1152292" y="213731"/>
    <p188:txBody>
      <a:bodyPr/>
      <a:lstStyle/>
      <a:p>
        <a:r>
          <a:rPr lang="en-US"/>
          <a:t>Need to add detachment update/water rates to June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1399-4CEA-F64B-ADAA-54B0DFF2365F}" type="datetimeFigureOut">
              <a:rPr lang="en-US" smtClean="0"/>
              <a:t>5/15/24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A2F4D-5C1C-834B-BEFA-52EB684A702C}" type="slidenum">
              <a:rPr lang="en-US" smtClean="0"/>
              <a:t>‹#›</a:t>
            </a:fld>
            <a:endParaRPr lang="en-US" dirty="0"/>
          </a:p>
        </p:txBody>
      </p:sp>
    </p:spTree>
    <p:extLst>
      <p:ext uri="{BB962C8B-B14F-4D97-AF65-F5344CB8AC3E}">
        <p14:creationId xmlns:p14="http://schemas.microsoft.com/office/powerpoint/2010/main" val="209833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aceroster.com/events/2024/86799/first-annual-rainbow-ru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itchFamily="2" charset="2"/>
              <a:buChar char=""/>
            </a:pPr>
            <a:endParaRPr lang="en-US" sz="1050" dirty="0">
              <a:solidFill>
                <a:srgbClr val="000000"/>
              </a:solidFill>
              <a:effectLst/>
              <a:latin typeface="Arial" panose="020B0604020202020204" pitchFamily="34"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Regional </a:t>
            </a:r>
            <a:r>
              <a:rPr lang="en-US" sz="1050" dirty="0" err="1">
                <a:solidFill>
                  <a:srgbClr val="000000"/>
                </a:solidFill>
                <a:effectLst/>
                <a:latin typeface="Arial" panose="020B0604020202020204" pitchFamily="34" charset="0"/>
                <a:ea typeface="Times New Roman" panose="02020603050405020304" pitchFamily="18" charset="0"/>
              </a:rPr>
              <a:t>CropSWAP</a:t>
            </a:r>
            <a:r>
              <a:rPr lang="en-US" sz="1050" dirty="0">
                <a:solidFill>
                  <a:srgbClr val="000000"/>
                </a:solidFill>
                <a:effectLst/>
                <a:latin typeface="Arial" panose="020B0604020202020204" pitchFamily="34" charset="0"/>
                <a:ea typeface="Times New Roman" panose="02020603050405020304" pitchFamily="18" charset="0"/>
              </a:rPr>
              <a:t> Program launched on April 29 and a total of 8 applications have been submitted by Rainbow Water customers.</a:t>
            </a: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Push best management practice information out with Rancho Water</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50" dirty="0">
                <a:solidFill>
                  <a:srgbClr val="000000"/>
                </a:solidFill>
                <a:effectLst/>
                <a:latin typeface="Arial" panose="020B0604020202020204" pitchFamily="34" charset="0"/>
                <a:ea typeface="Times New Roman" panose="02020603050405020304" pitchFamily="18" charset="0"/>
              </a:rPr>
              <a:t>Rainbow Water is leading in largest participation among the Regional Partners.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A campaign to inform customers included: direct mail postcard to all agriculture customers over 1 acre; email to customers on interest list; letter mailed to interest list; press release in Village News; website page; and May newsletter article.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Currently projects are under review pending inspection and approval with Rancho Water’s project administrators.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Rainbow Water is set to exceed the allotted $200k budget and begin to use the shared funding pool.</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50" dirty="0">
                <a:solidFill>
                  <a:srgbClr val="000000"/>
                </a:solidFill>
                <a:effectLst/>
                <a:latin typeface="Arial" panose="020B0604020202020204" pitchFamily="34" charset="0"/>
                <a:ea typeface="Times New Roman" panose="02020603050405020304" pitchFamily="18" charset="0"/>
              </a:rPr>
              <a:t>The top applications by project type: avocado rootstock, crop rejuvenation, and crop conversion.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10</a:t>
            </a:fld>
            <a:endParaRPr lang="en-US" dirty="0"/>
          </a:p>
        </p:txBody>
      </p:sp>
    </p:spTree>
    <p:extLst>
      <p:ext uri="{BB962C8B-B14F-4D97-AF65-F5344CB8AC3E}">
        <p14:creationId xmlns:p14="http://schemas.microsoft.com/office/powerpoint/2010/main" val="85654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Aptos" panose="020B0004020202020204" pitchFamily="34" charset="0"/>
              </a:rPr>
              <a:t> Rainbow is by far leading the pack in terms of number of applicants. As of last week, Rainbow had a total of 8 applications submitted. Currently no project has been approved as they are going through the inspection process, but projects should start seeing approval within the week. Right now, if the current number of applicants are approved, Rainbow will exceed their allotted $200k budget and start to dip into the shared funding pool. </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11</a:t>
            </a:fld>
            <a:endParaRPr lang="en-US" dirty="0"/>
          </a:p>
        </p:txBody>
      </p:sp>
    </p:spTree>
    <p:extLst>
      <p:ext uri="{BB962C8B-B14F-4D97-AF65-F5344CB8AC3E}">
        <p14:creationId xmlns:p14="http://schemas.microsoft.com/office/powerpoint/2010/main" val="67215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17</a:t>
            </a:fld>
            <a:endParaRPr lang="en-US" dirty="0"/>
          </a:p>
        </p:txBody>
      </p:sp>
    </p:spTree>
    <p:extLst>
      <p:ext uri="{BB962C8B-B14F-4D97-AF65-F5344CB8AC3E}">
        <p14:creationId xmlns:p14="http://schemas.microsoft.com/office/powerpoint/2010/main" val="272099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21</a:t>
            </a:fld>
            <a:endParaRPr lang="en-US" dirty="0"/>
          </a:p>
        </p:txBody>
      </p:sp>
    </p:spTree>
    <p:extLst>
      <p:ext uri="{BB962C8B-B14F-4D97-AF65-F5344CB8AC3E}">
        <p14:creationId xmlns:p14="http://schemas.microsoft.com/office/powerpoint/2010/main" val="317682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D2D33"/>
                </a:solidFill>
                <a:effectLst/>
                <a:highlight>
                  <a:srgbClr val="FFFFFF"/>
                </a:highlight>
                <a:latin typeface="Open Sans" panose="020B0606030504020204" pitchFamily="34" charset="0"/>
              </a:rPr>
              <a:t>At </a:t>
            </a:r>
            <a:r>
              <a:rPr lang="en-US" b="0" i="0" dirty="0" err="1">
                <a:solidFill>
                  <a:srgbClr val="2D2D33"/>
                </a:solidFill>
                <a:effectLst/>
                <a:highlight>
                  <a:srgbClr val="FFFFFF"/>
                </a:highlight>
                <a:latin typeface="Open Sans" panose="020B0606030504020204" pitchFamily="34" charset="0"/>
              </a:rPr>
              <a:t>Vallecitos</a:t>
            </a:r>
            <a:r>
              <a:rPr lang="en-US" b="0" i="0" dirty="0">
                <a:solidFill>
                  <a:srgbClr val="2D2D33"/>
                </a:solidFill>
                <a:effectLst/>
                <a:highlight>
                  <a:srgbClr val="FFFFFF"/>
                </a:highlight>
                <a:latin typeface="Open Sans" panose="020B0606030504020204" pitchFamily="34" charset="0"/>
              </a:rPr>
              <a:t> Elementary we are on a mission to encourage healthier habits in our students, families, and communities! During this fun event we hope to mix fun and movement with Rainbow and Fallbrook community vendors.</a:t>
            </a:r>
          </a:p>
          <a:p>
            <a:pPr algn="l"/>
            <a:r>
              <a:rPr lang="en-US" b="0" i="0" u="none" strike="noStrike" dirty="0">
                <a:solidFill>
                  <a:srgbClr val="0078D7"/>
                </a:solidFill>
                <a:effectLst/>
                <a:latin typeface="Georgia" panose="02040502050405020303" pitchFamily="18" charset="0"/>
                <a:hlinkClick r:id="rId3" tooltip="https://raceroster.com/events/2024/86799/first-annual-rainbow-run"/>
              </a:rPr>
              <a:t>https://raceroster.com/events/2024/86799/first-annual-rainbow-run</a:t>
            </a:r>
            <a:br>
              <a:rPr lang="en-US" b="0" i="0" u="none" strike="noStrike" dirty="0">
                <a:solidFill>
                  <a:srgbClr val="212121"/>
                </a:solidFill>
                <a:effectLst/>
                <a:latin typeface="Georgia" panose="02040502050405020303" pitchFamily="18" charset="0"/>
              </a:rPr>
            </a:br>
            <a:endParaRPr lang="en-US" b="0" i="0" u="none" strike="noStrike" dirty="0">
              <a:solidFill>
                <a:srgbClr val="212121"/>
              </a:solidFill>
              <a:effectLst/>
              <a:latin typeface="Georgia" panose="02040502050405020303" pitchFamily="18" charset="0"/>
            </a:endParaRPr>
          </a:p>
          <a:p>
            <a:pPr algn="l"/>
            <a:r>
              <a:rPr lang="en-US" b="0" i="0" u="none" strike="noStrike" dirty="0">
                <a:solidFill>
                  <a:srgbClr val="212121"/>
                </a:solidFill>
                <a:effectLst/>
                <a:latin typeface="Georgia" panose="02040502050405020303" pitchFamily="18" charset="0"/>
              </a:rPr>
              <a:t>Promo Code: WATER24</a:t>
            </a:r>
          </a:p>
          <a:p>
            <a:pPr algn="ctr"/>
            <a:endParaRPr lang="en-US" b="0" i="0" dirty="0">
              <a:solidFill>
                <a:srgbClr val="2D2D33"/>
              </a:solidFill>
              <a:effectLst/>
              <a:highlight>
                <a:srgbClr val="FFFFFF"/>
              </a:highlight>
              <a:latin typeface="Open Sans" panose="020B060603050402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22</a:t>
            </a:fld>
            <a:endParaRPr lang="en-US" dirty="0"/>
          </a:p>
        </p:txBody>
      </p:sp>
    </p:spTree>
    <p:extLst>
      <p:ext uri="{BB962C8B-B14F-4D97-AF65-F5344CB8AC3E}">
        <p14:creationId xmlns:p14="http://schemas.microsoft.com/office/powerpoint/2010/main" val="12497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Arial" panose="020B0604020202020204" pitchFamily="34" charset="0"/>
              </a:rPr>
              <a:t>The team worked the Rainbow Water booth at the Avocado Festival in Fallbrook on Sunday, April 21st.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Arial" panose="020B0604020202020204" pitchFamily="34" charset="0"/>
              </a:rPr>
              <a:t>The booth received a constant flow of traffic from 9:00 a.m. to 5:00 p.m. with spectators winning promotional swag at the spin to win wheel.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Arial" panose="020B0604020202020204" pitchFamily="34" charset="0"/>
              </a:rPr>
              <a:t>Debuted new promotional swag displaying the new logo and handed out over 1,800 pieces of swag and 300 print collateral pieces.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Arial" panose="020B0604020202020204" pitchFamily="34" charset="0"/>
              </a:rPr>
              <a:t>675 items remaining, budget $5,600</a:t>
            </a: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24</a:t>
            </a:fld>
            <a:endParaRPr lang="en-US" dirty="0"/>
          </a:p>
        </p:txBody>
      </p:sp>
    </p:spTree>
    <p:extLst>
      <p:ext uri="{BB962C8B-B14F-4D97-AF65-F5344CB8AC3E}">
        <p14:creationId xmlns:p14="http://schemas.microsoft.com/office/powerpoint/2010/main" val="207851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Winners to be announced at Bonsall Elementary School</a:t>
            </a: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25</a:t>
            </a:fld>
            <a:endParaRPr lang="en-US" dirty="0"/>
          </a:p>
        </p:txBody>
      </p:sp>
    </p:spTree>
    <p:extLst>
      <p:ext uri="{BB962C8B-B14F-4D97-AF65-F5344CB8AC3E}">
        <p14:creationId xmlns:p14="http://schemas.microsoft.com/office/powerpoint/2010/main" val="202979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release from Rancho Water on Regional </a:t>
            </a:r>
            <a:r>
              <a:rPr lang="en-US" dirty="0" err="1"/>
              <a:t>CropSWAP</a:t>
            </a:r>
            <a:r>
              <a:rPr lang="en-US" dirty="0"/>
              <a:t> Program expansion to cover Rainbow Water and Fallbrook.</a:t>
            </a:r>
          </a:p>
        </p:txBody>
      </p:sp>
      <p:sp>
        <p:nvSpPr>
          <p:cNvPr id="4" name="Slide Number Placeholder 3"/>
          <p:cNvSpPr>
            <a:spLocks noGrp="1"/>
          </p:cNvSpPr>
          <p:nvPr>
            <p:ph type="sldNum" sz="quarter" idx="5"/>
          </p:nvPr>
        </p:nvSpPr>
        <p:spPr/>
        <p:txBody>
          <a:bodyPr/>
          <a:lstStyle/>
          <a:p>
            <a:fld id="{C7CA2F4D-5C1C-834B-BEFA-52EB684A702C}" type="slidenum">
              <a:rPr lang="en-US" smtClean="0"/>
              <a:t>27</a:t>
            </a:fld>
            <a:endParaRPr lang="en-US" dirty="0"/>
          </a:p>
        </p:txBody>
      </p:sp>
    </p:spTree>
    <p:extLst>
      <p:ext uri="{BB962C8B-B14F-4D97-AF65-F5344CB8AC3E}">
        <p14:creationId xmlns:p14="http://schemas.microsoft.com/office/powerpoint/2010/main" val="3576376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Narrow" panose="020B0604020202020204" pitchFamily="34" charset="0"/>
              </a:rPr>
              <a:t>At a special board meeting April 30, the Fallbrook Public Utility District and Eastern Municipal Water District celebrated switching water wholesalers in</a:t>
            </a:r>
            <a:br>
              <a:rPr lang="en-US" dirty="0">
                <a:effectLst/>
                <a:latin typeface="Arial Narrow" panose="020B0604020202020204" pitchFamily="34" charset="0"/>
              </a:rPr>
            </a:br>
            <a:r>
              <a:rPr lang="en-US" dirty="0">
                <a:effectLst/>
                <a:latin typeface="Arial Narrow" panose="020B0604020202020204" pitchFamily="34" charset="0"/>
              </a:rPr>
              <a:t>a move that allows Eastern to provide water service to FPUD. Community leaders recognized at the April 30 meeting are from left, Stephani Baxter, </a:t>
            </a:r>
            <a:br>
              <a:rPr lang="en-US" dirty="0">
                <a:effectLst/>
                <a:latin typeface="Arial Narrow" panose="020B0604020202020204" pitchFamily="34" charset="0"/>
              </a:rPr>
            </a:br>
            <a:r>
              <a:rPr lang="en-US" dirty="0">
                <a:effectLst/>
                <a:latin typeface="Arial Narrow" panose="020B0604020202020204" pitchFamily="34" charset="0"/>
              </a:rPr>
              <a:t>Tom Kennedy, Lila Hargrove, Eileen Delaney, Chris Brown, Aldo </a:t>
            </a:r>
            <a:r>
              <a:rPr lang="en-US" dirty="0" err="1">
                <a:effectLst/>
                <a:latin typeface="Arial Narrow" panose="020B0604020202020204" pitchFamily="34" charset="0"/>
              </a:rPr>
              <a:t>Alvidres</a:t>
            </a:r>
            <a:r>
              <a:rPr lang="en-US" dirty="0">
                <a:effectLst/>
                <a:latin typeface="Arial Narrow" panose="020B0604020202020204" pitchFamily="34" charset="0"/>
              </a:rPr>
              <a:t>, Leticia Maldonado-</a:t>
            </a:r>
            <a:br>
              <a:rPr lang="en-US" dirty="0">
                <a:effectLst/>
                <a:latin typeface="Arial Narrow" panose="020B0604020202020204" pitchFamily="34" charset="0"/>
              </a:rPr>
            </a:br>
            <a:r>
              <a:rPr lang="en-US" dirty="0">
                <a:effectLst/>
                <a:latin typeface="Arial Narrow" panose="020B0604020202020204" pitchFamily="34" charset="0"/>
              </a:rPr>
              <a:t>Stamos, Dan </a:t>
            </a:r>
            <a:r>
              <a:rPr lang="en-US" dirty="0" err="1">
                <a:effectLst/>
                <a:latin typeface="Arial Narrow" panose="020B0604020202020204" pitchFamily="34" charset="0"/>
              </a:rPr>
              <a:t>Coxe</a:t>
            </a:r>
            <a:r>
              <a:rPr lang="en-US" dirty="0">
                <a:effectLst/>
                <a:latin typeface="Arial Narrow" panose="020B0604020202020204" pitchFamily="34" charset="0"/>
              </a:rPr>
              <a:t>, Rollin Bush, </a:t>
            </a:r>
            <a:r>
              <a:rPr lang="en-US" dirty="0" err="1">
                <a:effectLst/>
                <a:latin typeface="Arial Narrow" panose="020B0604020202020204" pitchFamily="34" charset="0"/>
              </a:rPr>
              <a:t>Jeniene</a:t>
            </a:r>
            <a:r>
              <a:rPr lang="en-US" dirty="0">
                <a:effectLst/>
                <a:latin typeface="Arial Narrow" panose="020B0604020202020204" pitchFamily="34" charset="0"/>
              </a:rPr>
              <a:t> </a:t>
            </a:r>
            <a:r>
              <a:rPr lang="en-US" dirty="0" err="1">
                <a:effectLst/>
                <a:latin typeface="Arial Narrow" panose="020B0604020202020204" pitchFamily="34" charset="0"/>
              </a:rPr>
              <a:t>Domercq</a:t>
            </a:r>
            <a:r>
              <a:rPr lang="en-US" dirty="0">
                <a:effectLst/>
                <a:latin typeface="Arial Narrow" panose="020B0604020202020204" pitchFamily="34" charset="0"/>
              </a:rPr>
              <a:t> and Darren </a:t>
            </a:r>
            <a:r>
              <a:rPr lang="en-US" dirty="0" err="1">
                <a:effectLst/>
                <a:latin typeface="Arial Narrow" panose="020B0604020202020204" pitchFamily="34" charset="0"/>
              </a:rPr>
              <a:t>Pudgil</a:t>
            </a:r>
            <a:endParaRPr lang="en-US" dirty="0">
              <a:effectLst/>
              <a:latin typeface="Arial Narrow" panose="020B0604020202020204" pitchFamily="34" charset="0"/>
            </a:endParaRPr>
          </a:p>
        </p:txBody>
      </p:sp>
      <p:sp>
        <p:nvSpPr>
          <p:cNvPr id="4" name="Slide Number Placeholder 3"/>
          <p:cNvSpPr>
            <a:spLocks noGrp="1"/>
          </p:cNvSpPr>
          <p:nvPr>
            <p:ph type="sldNum" sz="quarter" idx="5"/>
          </p:nvPr>
        </p:nvSpPr>
        <p:spPr/>
        <p:txBody>
          <a:bodyPr/>
          <a:lstStyle/>
          <a:p>
            <a:fld id="{C7CA2F4D-5C1C-834B-BEFA-52EB684A702C}" type="slidenum">
              <a:rPr lang="en-US" smtClean="0"/>
              <a:t>28</a:t>
            </a:fld>
            <a:endParaRPr lang="en-US" dirty="0"/>
          </a:p>
        </p:txBody>
      </p:sp>
    </p:spTree>
    <p:extLst>
      <p:ext uri="{BB962C8B-B14F-4D97-AF65-F5344CB8AC3E}">
        <p14:creationId xmlns:p14="http://schemas.microsoft.com/office/powerpoint/2010/main" val="3788850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5/15/24</a:t>
            </a:fld>
            <a:endParaRPr lang="en-US" dirty="0"/>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504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2A9074C1-83AA-724F-8DDD-9268FE845052}" type="datetime1">
              <a:rPr lang="en-US" smtClean="0"/>
              <a:t>5/15/24</a:t>
            </a:fld>
            <a:endParaRPr lang="en-US" dirty="0"/>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055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58094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Round Single Corner Rectangle 7">
            <a:extLst>
              <a:ext uri="{FF2B5EF4-FFF2-40B4-BE49-F238E27FC236}">
                <a16:creationId xmlns:a16="http://schemas.microsoft.com/office/drawing/2014/main" id="{B262A401-AD5B-0CE6-E386-2258158E0935}"/>
              </a:ext>
            </a:extLst>
          </p:cNvPr>
          <p:cNvSpPr/>
          <p:nvPr userDrawn="1"/>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6305AC6C-7EC7-5145-80FE-2B1CBC0907CB}" type="datetime1">
              <a:rPr lang="en-US" smtClean="0"/>
              <a:t>5/15/24</a:t>
            </a:fld>
            <a:endParaRPr lang="en-US" dirty="0"/>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dirty="0"/>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userDrawn="1"/>
        </p:nvPicPr>
        <p:blipFill rotWithShape="1">
          <a:blip r:embed="rId2">
            <a:alphaModFix amt="38000"/>
          </a:blip>
          <a:srcRect l="-144" r="40633"/>
          <a:stretch/>
        </p:blipFill>
        <p:spPr>
          <a:xfrm>
            <a:off x="9155430" y="5254030"/>
            <a:ext cx="3036570" cy="1065805"/>
          </a:xfrm>
          <a:prstGeom prst="rect">
            <a:avLst/>
          </a:prstGeom>
        </p:spPr>
      </p:pic>
      <p:sp>
        <p:nvSpPr>
          <p:cNvPr id="2" name="Footer Placeholder 5">
            <a:extLst>
              <a:ext uri="{FF2B5EF4-FFF2-40B4-BE49-F238E27FC236}">
                <a16:creationId xmlns:a16="http://schemas.microsoft.com/office/drawing/2014/main" id="{623FD6C1-BA5C-C0FE-4909-24D1CE55A00F}"/>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95842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userDrawn="1"/>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9E64783D-5B4A-F741-83C6-344A72C7AC47}" type="datetime1">
              <a:rPr lang="en-US" smtClean="0"/>
              <a:t>5/15/24</a:t>
            </a:fld>
            <a:endParaRPr lang="en-US" dirty="0"/>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71B073CA-E1DB-6646-8627-B9A066EC1A46}" type="slidenum">
              <a:rPr lang="en-US" smtClean="0"/>
              <a:pPr/>
              <a:t>‹#›</a:t>
            </a:fld>
            <a:endParaRPr lang="en-US" dirty="0"/>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dirty="0"/>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userDrawn="1"/>
        </p:nvPicPr>
        <p:blipFill>
          <a:blip r:embed="rId2"/>
          <a:stretch>
            <a:fillRect/>
          </a:stretch>
        </p:blipFill>
        <p:spPr>
          <a:xfrm>
            <a:off x="3455232" y="464597"/>
            <a:ext cx="4947678" cy="2827244"/>
          </a:xfrm>
          <a:prstGeom prst="rect">
            <a:avLst/>
          </a:prstGeom>
        </p:spPr>
      </p:pic>
      <p:sp>
        <p:nvSpPr>
          <p:cNvPr id="6" name="Footer Placeholder 5">
            <a:extLst>
              <a:ext uri="{FF2B5EF4-FFF2-40B4-BE49-F238E27FC236}">
                <a16:creationId xmlns:a16="http://schemas.microsoft.com/office/drawing/2014/main" id="{27C844DF-C450-C075-C007-2BCB048E19D5}"/>
              </a:ext>
            </a:extLst>
          </p:cNvPr>
          <p:cNvSpPr>
            <a:spLocks noGrp="1"/>
          </p:cNvSpPr>
          <p:nvPr>
            <p:ph type="ftr" sz="quarter" idx="11"/>
          </p:nvPr>
        </p:nvSpPr>
        <p:spPr>
          <a:xfrm>
            <a:off x="5181600" y="6531417"/>
            <a:ext cx="6172200" cy="184742"/>
          </a:xfrm>
        </p:spPr>
        <p:txBody>
          <a:bodyPr/>
          <a:lstStyle>
            <a:lvl1pPr>
              <a:defRPr>
                <a:solidFill>
                  <a:schemeClr val="bg1"/>
                </a:solidFill>
              </a:defRPr>
            </a:lvl1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9068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userDrawn="1"/>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dirty="0"/>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714D6B88-87BA-2641-8BAF-C8FCD863772D}" type="datetime1">
              <a:rPr lang="en-US" smtClean="0"/>
              <a:t>5/15/24</a:t>
            </a:fld>
            <a:endParaRPr lang="en-US" dirty="0"/>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71B073CA-E1DB-6646-8627-B9A066EC1A46}" type="slidenum">
              <a:rPr lang="en-US" smtClean="0"/>
              <a:t>‹#›</a:t>
            </a:fld>
            <a:endParaRPr lang="en-US" dirty="0"/>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userDrawn="1"/>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userDrawn="1"/>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198138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userDrawn="1"/>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userDrawn="1"/>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C01406B1-6AC8-C547-97A4-7242AEDA87E2}" type="datetime1">
              <a:rPr lang="en-US" smtClean="0"/>
              <a:t>5/15/24</a:t>
            </a:fld>
            <a:endParaRPr lang="en-US" dirty="0"/>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userDrawn="1"/>
        </p:nvPicPr>
        <p:blipFill rotWithShape="1">
          <a:blip r:embed="rId2"/>
          <a:srcRect l="20245" r="-3357"/>
          <a:stretch/>
        </p:blipFill>
        <p:spPr>
          <a:xfrm>
            <a:off x="0" y="5228031"/>
            <a:ext cx="4240924" cy="1065805"/>
          </a:xfrm>
          <a:prstGeom prst="rect">
            <a:avLst/>
          </a:prstGeom>
        </p:spPr>
      </p:pic>
      <p:sp>
        <p:nvSpPr>
          <p:cNvPr id="10" name="Footer Placeholder 5">
            <a:extLst>
              <a:ext uri="{FF2B5EF4-FFF2-40B4-BE49-F238E27FC236}">
                <a16:creationId xmlns:a16="http://schemas.microsoft.com/office/drawing/2014/main" id="{E9FBB26F-7F2D-53BA-58BB-605EAB54EDCD}"/>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86150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5/15/24</a:t>
            </a:fld>
            <a:endParaRPr lang="en-US" dirty="0"/>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userDrawn="1"/>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9817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userDrawn="1"/>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6305AC6C-7EC7-5145-80FE-2B1CBC0907CB}" type="datetime1">
              <a:rPr lang="en-US" smtClean="0"/>
              <a:pPr/>
              <a:t>5/15/24</a:t>
            </a:fld>
            <a:endParaRPr lang="en-US" dirty="0"/>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dirty="0"/>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2" name="Footer Placeholder 5">
            <a:extLst>
              <a:ext uri="{FF2B5EF4-FFF2-40B4-BE49-F238E27FC236}">
                <a16:creationId xmlns:a16="http://schemas.microsoft.com/office/drawing/2014/main" id="{DE12E19F-886B-291D-4A24-D72F51F52BEC}"/>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343446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userDrawn="1"/>
        </p:nvSpPr>
        <p:spPr>
          <a:xfrm>
            <a:off x="3563471" y="18856"/>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dirty="0"/>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2E248986-3079-8847-BFAC-9AC07298F152}" type="datetime1">
              <a:rPr lang="en-US" smtClean="0"/>
              <a:t>5/15/24</a:t>
            </a:fld>
            <a:endParaRPr lang="en-US" dirty="0"/>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userDrawn="1"/>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71B073CA-E1DB-6646-8627-B9A066EC1A46}" type="slidenum">
              <a:rPr lang="en-US" smtClean="0"/>
              <a:t>‹#›</a:t>
            </a:fld>
            <a:endParaRPr lang="en-US" dirty="0"/>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userDrawn="1"/>
        </p:nvPicPr>
        <p:blipFill rotWithShape="1">
          <a:blip r:embed="rId2">
            <a:alphaModFix amt="41000"/>
          </a:blip>
          <a:srcRect l="-706" t="-1197" r="19530" b="-1625"/>
          <a:stretch/>
        </p:blipFill>
        <p:spPr>
          <a:xfrm>
            <a:off x="7649026" y="4893906"/>
            <a:ext cx="4542972" cy="1685646"/>
          </a:xfrm>
          <a:prstGeom prst="rect">
            <a:avLst/>
          </a:prstGeom>
        </p:spPr>
      </p:pic>
      <p:sp>
        <p:nvSpPr>
          <p:cNvPr id="3" name="Footer Placeholder 5">
            <a:extLst>
              <a:ext uri="{FF2B5EF4-FFF2-40B4-BE49-F238E27FC236}">
                <a16:creationId xmlns:a16="http://schemas.microsoft.com/office/drawing/2014/main" id="{7792EB4E-44D6-E8FA-5A76-8855098E50EC}"/>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243067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userDrawn="1"/>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dirty="0"/>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7F5C93D6-0EF0-A14A-9126-265C614F6C27}" type="datetime1">
              <a:rPr lang="en-US" smtClean="0"/>
              <a:t>5/15/24</a:t>
            </a:fld>
            <a:endParaRPr lang="en-US" dirty="0"/>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userDrawn="1"/>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26" name="Oval 25">
            <a:extLst>
              <a:ext uri="{FF2B5EF4-FFF2-40B4-BE49-F238E27FC236}">
                <a16:creationId xmlns:a16="http://schemas.microsoft.com/office/drawing/2014/main" id="{771A9A40-5A4B-E5F9-924C-AF7241349943}"/>
              </a:ext>
            </a:extLst>
          </p:cNvPr>
          <p:cNvSpPr/>
          <p:nvPr userDrawn="1"/>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AE4609E-C3F6-C39B-571E-6582FDE01433}"/>
              </a:ext>
            </a:extLst>
          </p:cNvPr>
          <p:cNvSpPr/>
          <p:nvPr userDrawn="1"/>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21C696B4-32E5-934C-C935-E51AE7515C7C}"/>
              </a:ext>
            </a:extLst>
          </p:cNvPr>
          <p:cNvSpPr/>
          <p:nvPr userDrawn="1"/>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9" name="Picture 8">
            <a:extLst>
              <a:ext uri="{FF2B5EF4-FFF2-40B4-BE49-F238E27FC236}">
                <a16:creationId xmlns:a16="http://schemas.microsoft.com/office/drawing/2014/main" id="{BCCEEA9C-B7DA-B7D8-6817-7A94E5D6C1B3}"/>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7" name="Footer Placeholder 5">
            <a:extLst>
              <a:ext uri="{FF2B5EF4-FFF2-40B4-BE49-F238E27FC236}">
                <a16:creationId xmlns:a16="http://schemas.microsoft.com/office/drawing/2014/main" id="{126845BB-5054-7090-0BF2-9B3EA4810309}"/>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214840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5/15/24</a:t>
            </a:fld>
            <a:endParaRPr lang="en-US" dirty="0"/>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dirty="0"/>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dirty="0"/>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0970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FDBE01DC-7CC6-4F45-B2A3-7E71C06D6525}" type="datetime1">
              <a:rPr lang="en-US" smtClean="0"/>
              <a:t>5/15/24</a:t>
            </a:fld>
            <a:endParaRPr lang="en-US" dirty="0"/>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10" name="Footer Placeholder 5">
            <a:extLst>
              <a:ext uri="{FF2B5EF4-FFF2-40B4-BE49-F238E27FC236}">
                <a16:creationId xmlns:a16="http://schemas.microsoft.com/office/drawing/2014/main" id="{3CE2BD4C-F0D8-FCE9-E2FF-E46FEE523F0B}"/>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7198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CE6FC62D-82D1-F943-B2A0-0CD620E791E5}" type="datetime1">
              <a:rPr lang="en-US" smtClean="0"/>
              <a:t>5/15/24</a:t>
            </a:fld>
            <a:endParaRPr lang="en-US" dirty="0"/>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71B073CA-E1DB-6646-8627-B9A066EC1A46}" type="slidenum">
              <a:rPr lang="en-US" smtClean="0"/>
              <a:pPr/>
              <a:t>‹#›</a:t>
            </a:fld>
            <a:endParaRPr lang="en-US" dirty="0"/>
          </a:p>
        </p:txBody>
      </p:sp>
    </p:spTree>
    <p:extLst>
      <p:ext uri="{BB962C8B-B14F-4D97-AF65-F5344CB8AC3E}">
        <p14:creationId xmlns:p14="http://schemas.microsoft.com/office/powerpoint/2010/main" val="10428192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8" r:id="rId3"/>
    <p:sldLayoutId id="2147483661" r:id="rId4"/>
    <p:sldLayoutId id="2147483660" r:id="rId5"/>
    <p:sldLayoutId id="2147483656" r:id="rId6"/>
    <p:sldLayoutId id="2147483650" r:id="rId7"/>
    <p:sldLayoutId id="2147483651" r:id="rId8"/>
    <p:sldLayoutId id="2147483653" r:id="rId9"/>
    <p:sldLayoutId id="2147483654" r:id="rId10"/>
    <p:sldLayoutId id="2147483662" r:id="rId11"/>
    <p:sldLayoutId id="2147483657" r:id="rId12"/>
    <p:sldLayoutId id="2147483659" r:id="rId13"/>
  </p:sldLayoutIdLst>
  <p:hf hdr="0"/>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19_9FE7CA8D.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B3E8-718C-7F6F-E529-B8E9BBD15B1F}"/>
              </a:ext>
            </a:extLst>
          </p:cNvPr>
          <p:cNvSpPr>
            <a:spLocks noGrp="1"/>
          </p:cNvSpPr>
          <p:nvPr>
            <p:ph type="title"/>
          </p:nvPr>
        </p:nvSpPr>
        <p:spPr>
          <a:xfrm>
            <a:off x="3993932" y="861456"/>
            <a:ext cx="7359868" cy="2484869"/>
          </a:xfrm>
        </p:spPr>
        <p:txBody>
          <a:bodyPr>
            <a:normAutofit/>
          </a:bodyPr>
          <a:lstStyle/>
          <a:p>
            <a:r>
              <a:rPr lang="en-US" dirty="0"/>
              <a:t>Communications &amp; Customer Service</a:t>
            </a:r>
          </a:p>
        </p:txBody>
      </p:sp>
      <p:sp>
        <p:nvSpPr>
          <p:cNvPr id="3" name="Text Placeholder 2">
            <a:extLst>
              <a:ext uri="{FF2B5EF4-FFF2-40B4-BE49-F238E27FC236}">
                <a16:creationId xmlns:a16="http://schemas.microsoft.com/office/drawing/2014/main" id="{A35A2C4D-CC9E-8E09-06A5-07A5D6FA4822}"/>
              </a:ext>
            </a:extLst>
          </p:cNvPr>
          <p:cNvSpPr>
            <a:spLocks noGrp="1"/>
          </p:cNvSpPr>
          <p:nvPr>
            <p:ph type="body" idx="1"/>
          </p:nvPr>
        </p:nvSpPr>
        <p:spPr>
          <a:xfrm>
            <a:off x="4694662" y="4020997"/>
            <a:ext cx="6659138" cy="458418"/>
          </a:xfrm>
        </p:spPr>
        <p:txBody>
          <a:bodyPr>
            <a:normAutofit/>
          </a:bodyPr>
          <a:lstStyle/>
          <a:p>
            <a:r>
              <a:rPr lang="en-US" dirty="0"/>
              <a:t>May 21, 2024</a:t>
            </a:r>
          </a:p>
        </p:txBody>
      </p:sp>
      <p:sp>
        <p:nvSpPr>
          <p:cNvPr id="4" name="Text Placeholder 2">
            <a:extLst>
              <a:ext uri="{FF2B5EF4-FFF2-40B4-BE49-F238E27FC236}">
                <a16:creationId xmlns:a16="http://schemas.microsoft.com/office/drawing/2014/main" id="{713370BB-D922-2073-86EA-759A41D0289D}"/>
              </a:ext>
            </a:extLst>
          </p:cNvPr>
          <p:cNvSpPr txBox="1">
            <a:spLocks/>
          </p:cNvSpPr>
          <p:nvPr/>
        </p:nvSpPr>
        <p:spPr>
          <a:xfrm>
            <a:off x="4694662" y="3304284"/>
            <a:ext cx="6659138" cy="4584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b="0" i="0" kern="1200">
                <a:solidFill>
                  <a:srgbClr val="0966AF"/>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COMMITTEE MEETING</a:t>
            </a:r>
          </a:p>
        </p:txBody>
      </p:sp>
    </p:spTree>
    <p:extLst>
      <p:ext uri="{BB962C8B-B14F-4D97-AF65-F5344CB8AC3E}">
        <p14:creationId xmlns:p14="http://schemas.microsoft.com/office/powerpoint/2010/main" val="30526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CropSWAP</a:t>
            </a:r>
            <a:br>
              <a:rPr lang="en-US" dirty="0"/>
            </a:br>
            <a:r>
              <a:rPr lang="en-US" dirty="0"/>
              <a:t>Program</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9</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722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EC5846-125C-B7D5-3EA6-4A0BE1967773}"/>
              </a:ext>
            </a:extLst>
          </p:cNvPr>
          <p:cNvSpPr>
            <a:spLocks noGrp="1"/>
          </p:cNvSpPr>
          <p:nvPr>
            <p:ph type="sldNum" sz="quarter" idx="12"/>
          </p:nvPr>
        </p:nvSpPr>
        <p:spPr/>
        <p:txBody>
          <a:bodyPr/>
          <a:lstStyle/>
          <a:p>
            <a:fld id="{71B073CA-E1DB-6646-8627-B9A066EC1A46}" type="slidenum">
              <a:rPr lang="en-US" smtClean="0"/>
              <a:t>10</a:t>
            </a:fld>
            <a:endParaRPr lang="en-US" dirty="0"/>
          </a:p>
        </p:txBody>
      </p:sp>
      <p:sp>
        <p:nvSpPr>
          <p:cNvPr id="5" name="Footer Placeholder 4">
            <a:extLst>
              <a:ext uri="{FF2B5EF4-FFF2-40B4-BE49-F238E27FC236}">
                <a16:creationId xmlns:a16="http://schemas.microsoft.com/office/drawing/2014/main" id="{2D1AA533-06C8-BBFB-9180-D60CEFFF7F58}"/>
              </a:ext>
            </a:extLst>
          </p:cNvPr>
          <p:cNvSpPr>
            <a:spLocks noGrp="1"/>
          </p:cNvSpPr>
          <p:nvPr>
            <p:ph type="ftr" sz="quarter" idx="11"/>
          </p:nvPr>
        </p:nvSpPr>
        <p:spPr/>
        <p:txBody>
          <a:bodyPr/>
          <a:lstStyle/>
          <a:p>
            <a:r>
              <a:rPr lang="en-US"/>
              <a:t>COMMUNICATIONS &amp; CUSTOMER SERVICE COMMITTEE MEETING</a:t>
            </a:r>
          </a:p>
          <a:p>
            <a:endParaRPr lang="en-US" dirty="0"/>
          </a:p>
        </p:txBody>
      </p:sp>
      <p:sp>
        <p:nvSpPr>
          <p:cNvPr id="10" name="Title 1">
            <a:extLst>
              <a:ext uri="{FF2B5EF4-FFF2-40B4-BE49-F238E27FC236}">
                <a16:creationId xmlns:a16="http://schemas.microsoft.com/office/drawing/2014/main" id="{16BEE9DC-363E-5C36-45F8-D0241B662626}"/>
              </a:ext>
            </a:extLst>
          </p:cNvPr>
          <p:cNvSpPr>
            <a:spLocks noGrp="1"/>
          </p:cNvSpPr>
          <p:nvPr>
            <p:ph type="title"/>
          </p:nvPr>
        </p:nvSpPr>
        <p:spPr>
          <a:xfrm>
            <a:off x="838200" y="681037"/>
            <a:ext cx="10515600" cy="607890"/>
          </a:xfrm>
        </p:spPr>
        <p:txBody>
          <a:bodyPr/>
          <a:lstStyle/>
          <a:p>
            <a:r>
              <a:rPr lang="en-US" dirty="0"/>
              <a:t>Crop SWAP Program</a:t>
            </a:r>
          </a:p>
        </p:txBody>
      </p:sp>
      <p:sp>
        <p:nvSpPr>
          <p:cNvPr id="11" name="Content Placeholder 4">
            <a:extLst>
              <a:ext uri="{FF2B5EF4-FFF2-40B4-BE49-F238E27FC236}">
                <a16:creationId xmlns:a16="http://schemas.microsoft.com/office/drawing/2014/main" id="{2EE35998-A910-3A91-9B6A-B8A87413C101}"/>
              </a:ext>
            </a:extLst>
          </p:cNvPr>
          <p:cNvSpPr>
            <a:spLocks noGrp="1"/>
          </p:cNvSpPr>
          <p:nvPr>
            <p:ph idx="1"/>
          </p:nvPr>
        </p:nvSpPr>
        <p:spPr>
          <a:xfrm>
            <a:off x="135578" y="1588119"/>
            <a:ext cx="3818584" cy="4836247"/>
          </a:xfrm>
        </p:spPr>
        <p:txBody>
          <a:bodyPr vert="horz" lIns="91440" tIns="45720" rIns="91440" bIns="45720" rtlCol="0" anchor="t">
            <a:normAutofit/>
          </a:bodyPr>
          <a:lstStyle/>
          <a:p>
            <a:pPr lvl="1"/>
            <a:endParaRPr lang="en-US" dirty="0"/>
          </a:p>
          <a:p>
            <a:pPr lvl="1"/>
            <a:r>
              <a:rPr lang="en-US" dirty="0"/>
              <a:t>Program Launch</a:t>
            </a:r>
          </a:p>
          <a:p>
            <a:pPr lvl="2"/>
            <a:r>
              <a:rPr lang="en-US" dirty="0">
                <a:latin typeface="Helvetica"/>
                <a:cs typeface="Helvetica"/>
              </a:rPr>
              <a:t>April 29 online application portal opened to regional customers</a:t>
            </a:r>
          </a:p>
          <a:p>
            <a:pPr lvl="2"/>
            <a:r>
              <a:rPr lang="en-US" dirty="0">
                <a:latin typeface="Helvetica"/>
                <a:cs typeface="Helvetica"/>
              </a:rPr>
              <a:t>Regional Program promotion in place and push BMP’s</a:t>
            </a:r>
          </a:p>
          <a:p>
            <a:pPr lvl="2"/>
            <a:r>
              <a:rPr lang="en-US" dirty="0">
                <a:latin typeface="Helvetica"/>
                <a:cs typeface="Helvetica"/>
              </a:rPr>
              <a:t>Website updated with program framework and link to website</a:t>
            </a:r>
          </a:p>
        </p:txBody>
      </p:sp>
      <p:pic>
        <p:nvPicPr>
          <p:cNvPr id="12" name="Picture 11" descr="A green hills with trees and a logo&#10;&#10;Description automatically generated">
            <a:extLst>
              <a:ext uri="{FF2B5EF4-FFF2-40B4-BE49-F238E27FC236}">
                <a16:creationId xmlns:a16="http://schemas.microsoft.com/office/drawing/2014/main" id="{64D66694-D6AD-8B63-2D33-F0198B1CC0B2}"/>
              </a:ext>
            </a:extLst>
          </p:cNvPr>
          <p:cNvPicPr>
            <a:picLocks noChangeAspect="1"/>
          </p:cNvPicPr>
          <p:nvPr/>
        </p:nvPicPr>
        <p:blipFill>
          <a:blip r:embed="rId3"/>
          <a:stretch>
            <a:fillRect/>
          </a:stretch>
        </p:blipFill>
        <p:spPr>
          <a:xfrm>
            <a:off x="4490414" y="2202852"/>
            <a:ext cx="5192839" cy="3452574"/>
          </a:xfrm>
          <a:prstGeom prst="rect">
            <a:avLst/>
          </a:prstGeom>
          <a:ln>
            <a:solidFill>
              <a:schemeClr val="bg1">
                <a:lumMod val="75000"/>
              </a:schemeClr>
            </a:solidFill>
          </a:ln>
        </p:spPr>
      </p:pic>
      <p:pic>
        <p:nvPicPr>
          <p:cNvPr id="13" name="Picture 12" descr="A close-up of a postcard&#10;&#10;Description automatically generated">
            <a:extLst>
              <a:ext uri="{FF2B5EF4-FFF2-40B4-BE49-F238E27FC236}">
                <a16:creationId xmlns:a16="http://schemas.microsoft.com/office/drawing/2014/main" id="{7745BCF8-B357-EE23-6C8A-149067D7589A}"/>
              </a:ext>
            </a:extLst>
          </p:cNvPr>
          <p:cNvPicPr>
            <a:picLocks noChangeAspect="1"/>
          </p:cNvPicPr>
          <p:nvPr/>
        </p:nvPicPr>
        <p:blipFill rotWithShape="1">
          <a:blip r:embed="rId4"/>
          <a:srcRect r="21696"/>
          <a:stretch/>
        </p:blipFill>
        <p:spPr>
          <a:xfrm>
            <a:off x="8700441" y="2788012"/>
            <a:ext cx="3491559" cy="3452574"/>
          </a:xfrm>
          <a:prstGeom prst="rect">
            <a:avLst/>
          </a:prstGeom>
          <a:ln>
            <a:solidFill>
              <a:schemeClr val="bg1">
                <a:lumMod val="75000"/>
              </a:schemeClr>
            </a:solidFill>
          </a:ln>
        </p:spPr>
      </p:pic>
    </p:spTree>
    <p:extLst>
      <p:ext uri="{BB962C8B-B14F-4D97-AF65-F5344CB8AC3E}">
        <p14:creationId xmlns:p14="http://schemas.microsoft.com/office/powerpoint/2010/main" val="312099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p:txBody>
          <a:bodyPr/>
          <a:lstStyle/>
          <a:p>
            <a:r>
              <a:rPr lang="en-US" dirty="0"/>
              <a:t>Application Metrics</a:t>
            </a:r>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11</a:t>
            </a:fld>
            <a:endParaRPr lang="en-US" dirty="0"/>
          </a:p>
        </p:txBody>
      </p:sp>
      <p:pic>
        <p:nvPicPr>
          <p:cNvPr id="7" name="Picture 6" descr="A graph of a number of cities&#10;&#10;Description automatically generated">
            <a:extLst>
              <a:ext uri="{FF2B5EF4-FFF2-40B4-BE49-F238E27FC236}">
                <a16:creationId xmlns:a16="http://schemas.microsoft.com/office/drawing/2014/main" id="{455C3CE9-AB08-1F79-39AE-15902F2D4F7F}"/>
              </a:ext>
            </a:extLst>
          </p:cNvPr>
          <p:cNvPicPr>
            <a:picLocks noChangeAspect="1"/>
          </p:cNvPicPr>
          <p:nvPr/>
        </p:nvPicPr>
        <p:blipFill>
          <a:blip r:embed="rId3"/>
          <a:stretch>
            <a:fillRect/>
          </a:stretch>
        </p:blipFill>
        <p:spPr>
          <a:xfrm>
            <a:off x="0" y="3286897"/>
            <a:ext cx="6128161" cy="3347926"/>
          </a:xfrm>
          <a:prstGeom prst="rect">
            <a:avLst/>
          </a:prstGeom>
        </p:spPr>
      </p:pic>
      <p:pic>
        <p:nvPicPr>
          <p:cNvPr id="9" name="Picture 8" descr="A pie chart with different colored circles&#10;&#10;Description automatically generated">
            <a:extLst>
              <a:ext uri="{FF2B5EF4-FFF2-40B4-BE49-F238E27FC236}">
                <a16:creationId xmlns:a16="http://schemas.microsoft.com/office/drawing/2014/main" id="{AC65FD10-9B9A-E3EF-69E0-541C4C0226CB}"/>
              </a:ext>
            </a:extLst>
          </p:cNvPr>
          <p:cNvPicPr>
            <a:picLocks noChangeAspect="1"/>
          </p:cNvPicPr>
          <p:nvPr/>
        </p:nvPicPr>
        <p:blipFill rotWithShape="1">
          <a:blip r:embed="rId4"/>
          <a:srcRect l="4573"/>
          <a:stretch/>
        </p:blipFill>
        <p:spPr>
          <a:xfrm>
            <a:off x="6096000" y="3193123"/>
            <a:ext cx="6096000" cy="3441700"/>
          </a:xfrm>
          <a:prstGeom prst="rect">
            <a:avLst/>
          </a:prstGeom>
        </p:spPr>
      </p:pic>
      <p:sp>
        <p:nvSpPr>
          <p:cNvPr id="6" name="TextBox 5">
            <a:extLst>
              <a:ext uri="{FF2B5EF4-FFF2-40B4-BE49-F238E27FC236}">
                <a16:creationId xmlns:a16="http://schemas.microsoft.com/office/drawing/2014/main" id="{6FB9DAE1-2FB6-1D17-98C7-DD6CD35B8548}"/>
              </a:ext>
            </a:extLst>
          </p:cNvPr>
          <p:cNvSpPr txBox="1"/>
          <p:nvPr/>
        </p:nvSpPr>
        <p:spPr>
          <a:xfrm>
            <a:off x="-2059" y="1759452"/>
            <a:ext cx="9887463" cy="1200329"/>
          </a:xfrm>
          <a:prstGeom prst="rect">
            <a:avLst/>
          </a:prstGeom>
          <a:noFill/>
        </p:spPr>
        <p:txBody>
          <a:bodyPr wrap="square">
            <a:spAutoFit/>
          </a:bodyPr>
          <a:lstStyle/>
          <a:p>
            <a:pPr marL="1200150" lvl="2" indent="-285750">
              <a:buFont typeface="Arial" panose="020B0604020202020204" pitchFamily="34" charset="0"/>
              <a:buChar char="•"/>
            </a:pPr>
            <a:r>
              <a:rPr lang="en-US" dirty="0">
                <a:solidFill>
                  <a:srgbClr val="1B2E5C"/>
                </a:solidFill>
                <a:latin typeface="Helvetica"/>
                <a:cs typeface="Helvetica"/>
              </a:rPr>
              <a:t>Rainbow Water customers have sent in eight applications </a:t>
            </a:r>
            <a:r>
              <a:rPr lang="en-US">
                <a:solidFill>
                  <a:srgbClr val="1B2E5C"/>
                </a:solidFill>
                <a:latin typeface="Helvetica"/>
                <a:cs typeface="Helvetica"/>
              </a:rPr>
              <a:t>within the first two weeks</a:t>
            </a:r>
            <a:endParaRPr lang="en-US" dirty="0">
              <a:solidFill>
                <a:srgbClr val="1B2E5C"/>
              </a:solidFill>
              <a:latin typeface="Helvetica"/>
              <a:cs typeface="Helvetica"/>
            </a:endParaRPr>
          </a:p>
          <a:p>
            <a:pPr marL="1657350" lvl="3" indent="-285750">
              <a:buFont typeface="Arial" panose="020B0604020202020204" pitchFamily="34" charset="0"/>
              <a:buChar char="•"/>
            </a:pPr>
            <a:r>
              <a:rPr lang="en-US" dirty="0">
                <a:solidFill>
                  <a:srgbClr val="1B2E5C"/>
                </a:solidFill>
                <a:latin typeface="Helvetica"/>
              </a:rPr>
              <a:t>Top program is avocado rootstock</a:t>
            </a:r>
          </a:p>
          <a:p>
            <a:pPr marL="1657350" lvl="3" indent="-285750">
              <a:buFont typeface="Arial" panose="020B0604020202020204" pitchFamily="34" charset="0"/>
              <a:buChar char="•"/>
            </a:pPr>
            <a:r>
              <a:rPr lang="en-US" dirty="0">
                <a:solidFill>
                  <a:srgbClr val="1B2E5C"/>
                </a:solidFill>
                <a:latin typeface="Helvetica"/>
              </a:rPr>
              <a:t>Rainbow Water is leading in program participation</a:t>
            </a:r>
          </a:p>
          <a:p>
            <a:pPr marL="1657350" lvl="3" indent="-285750">
              <a:buFont typeface="Arial" panose="020B0604020202020204" pitchFamily="34" charset="0"/>
              <a:buChar char="•"/>
            </a:pPr>
            <a:r>
              <a:rPr lang="en-US" dirty="0">
                <a:solidFill>
                  <a:srgbClr val="1B2E5C"/>
                </a:solidFill>
                <a:latin typeface="Helvetica"/>
              </a:rPr>
              <a:t>Set to exceed $200k budget and will begin to use shared fund</a:t>
            </a:r>
            <a:endParaRPr lang="en-US" dirty="0">
              <a:solidFill>
                <a:srgbClr val="1B2E5C"/>
              </a:solidFill>
            </a:endParaRPr>
          </a:p>
        </p:txBody>
      </p:sp>
    </p:spTree>
    <p:extLst>
      <p:ext uri="{BB962C8B-B14F-4D97-AF65-F5344CB8AC3E}">
        <p14:creationId xmlns:p14="http://schemas.microsoft.com/office/powerpoint/2010/main" val="154179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Customer </a:t>
            </a:r>
            <a:br>
              <a:rPr lang="en-US" dirty="0"/>
            </a:br>
            <a:r>
              <a:rPr lang="en-US" dirty="0"/>
              <a:t>Service Survey</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12</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dirty="0"/>
              <a:t>2024 Recap</a:t>
            </a:r>
          </a:p>
        </p:txBody>
      </p:sp>
    </p:spTree>
    <p:extLst>
      <p:ext uri="{BB962C8B-B14F-4D97-AF65-F5344CB8AC3E}">
        <p14:creationId xmlns:p14="http://schemas.microsoft.com/office/powerpoint/2010/main" val="52248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5B388159-1E0F-1CFE-306A-4D82CB23CF5F}"/>
              </a:ext>
            </a:extLst>
          </p:cNvPr>
          <p:cNvSpPr/>
          <p:nvPr/>
        </p:nvSpPr>
        <p:spPr>
          <a:xfrm>
            <a:off x="7532648" y="2453268"/>
            <a:ext cx="4098074" cy="975732"/>
          </a:xfrm>
          <a:prstGeom prst="roundRect">
            <a:avLst/>
          </a:prstGeom>
          <a:gradFill>
            <a:gsLst>
              <a:gs pos="26000">
                <a:srgbClr val="204C90"/>
              </a:gs>
              <a:gs pos="93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8CE6D22F-4567-103A-5C2A-BD26D340736B}"/>
              </a:ext>
            </a:extLst>
          </p:cNvPr>
          <p:cNvSpPr/>
          <p:nvPr/>
        </p:nvSpPr>
        <p:spPr>
          <a:xfrm>
            <a:off x="7532648" y="4898724"/>
            <a:ext cx="4098074" cy="975732"/>
          </a:xfrm>
          <a:prstGeom prst="roundRect">
            <a:avLst/>
          </a:prstGeom>
          <a:gradFill>
            <a:gsLst>
              <a:gs pos="25000">
                <a:srgbClr val="204C90"/>
              </a:gs>
              <a:gs pos="85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11A2A8E1-6351-3041-8A87-0786FAF10AAD}"/>
              </a:ext>
            </a:extLst>
          </p:cNvPr>
          <p:cNvSpPr/>
          <p:nvPr/>
        </p:nvSpPr>
        <p:spPr>
          <a:xfrm>
            <a:off x="7532648" y="3649271"/>
            <a:ext cx="4098074" cy="975732"/>
          </a:xfrm>
          <a:prstGeom prst="roundRect">
            <a:avLst/>
          </a:prstGeom>
          <a:gradFill>
            <a:gsLst>
              <a:gs pos="26000">
                <a:srgbClr val="204C90"/>
              </a:gs>
              <a:gs pos="88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Survey Review</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45639"/>
            <a:ext cx="6344921" cy="4875836"/>
          </a:xfrm>
        </p:spPr>
        <p:txBody>
          <a:bodyPr vert="horz" lIns="91440" tIns="45720" rIns="91440" bIns="45720" rtlCol="0" anchor="t">
            <a:normAutofit/>
          </a:bodyPr>
          <a:lstStyle/>
          <a:p>
            <a:r>
              <a:rPr lang="en-US" dirty="0"/>
              <a:t>2024 Questions:</a:t>
            </a:r>
          </a:p>
          <a:p>
            <a:pPr marL="1257300" lvl="2" indent="-342900">
              <a:spcBef>
                <a:spcPts val="0"/>
              </a:spcBef>
              <a:buFont typeface="+mj-lt"/>
              <a:buAutoNum type="arabicPeriod"/>
            </a:pPr>
            <a:r>
              <a:rPr lang="en-US" sz="1800" kern="100" dirty="0">
                <a:cs typeface="Times New Roman" panose="02020603050405020304" pitchFamily="18" charset="0"/>
              </a:rPr>
              <a:t>Please rate the quality of water delivered by Rainbow Water? (Based on taste, color, and smell) </a:t>
            </a:r>
          </a:p>
          <a:p>
            <a:pPr marL="1257300" lvl="2" indent="-342900">
              <a:spcBef>
                <a:spcPts val="0"/>
              </a:spcBef>
              <a:buFont typeface="+mj-lt"/>
              <a:buAutoNum type="arabicPeriod"/>
            </a:pPr>
            <a:r>
              <a:rPr lang="en-US" sz="1800" dirty="0">
                <a:effectLst/>
              </a:rPr>
              <a:t>How would you rate the courtesy and professionalism of Rainbow Water employees?</a:t>
            </a:r>
          </a:p>
          <a:p>
            <a:pPr marL="1257300" lvl="2" indent="-342900">
              <a:spcBef>
                <a:spcPts val="0"/>
              </a:spcBef>
              <a:buFont typeface="+mj-lt"/>
              <a:buAutoNum type="arabicPeriod"/>
              <a:tabLst>
                <a:tab pos="1371600" algn="l"/>
              </a:tabLst>
            </a:pPr>
            <a:r>
              <a:rPr lang="en-US" sz="1800" dirty="0">
                <a:effectLst/>
              </a:rPr>
              <a:t>How satisfied were you with the level of knowledge of the Rainbow Water employee </a:t>
            </a:r>
            <a:br>
              <a:rPr lang="en-US" sz="1800" dirty="0">
                <a:effectLst/>
              </a:rPr>
            </a:br>
            <a:r>
              <a:rPr lang="en-US" sz="1800" dirty="0">
                <a:effectLst/>
              </a:rPr>
              <a:t>who assisted you?</a:t>
            </a:r>
          </a:p>
          <a:p>
            <a:pPr marL="1257300" lvl="2" indent="-342900">
              <a:spcBef>
                <a:spcPts val="0"/>
              </a:spcBef>
              <a:buFont typeface="+mj-lt"/>
              <a:buAutoNum type="arabicPeriod"/>
              <a:tabLst>
                <a:tab pos="1371600" algn="l"/>
              </a:tabLst>
            </a:pPr>
            <a:r>
              <a:rPr lang="en-US" sz="1800" dirty="0">
                <a:effectLst/>
              </a:rPr>
              <a:t>Do you feel Rainbow Water cares about your concerns?</a:t>
            </a:r>
          </a:p>
          <a:p>
            <a:pPr marL="1257300" lvl="2" indent="-342900">
              <a:spcBef>
                <a:spcPts val="0"/>
              </a:spcBef>
              <a:buFont typeface="+mj-lt"/>
              <a:buAutoNum type="arabicPeriod"/>
              <a:tabLst>
                <a:tab pos="1371600" algn="l"/>
              </a:tabLst>
            </a:pPr>
            <a:r>
              <a:rPr lang="en-US" sz="1800" dirty="0">
                <a:effectLst/>
              </a:rPr>
              <a:t>Rate the speed of service and responsiveness of doing business with Rainbow Water.</a:t>
            </a:r>
          </a:p>
          <a:p>
            <a:pPr marL="1257300" lvl="2" indent="-342900">
              <a:spcBef>
                <a:spcPts val="0"/>
              </a:spcBef>
              <a:buFont typeface="+mj-lt"/>
              <a:buAutoNum type="arabicPeriod"/>
              <a:tabLst>
                <a:tab pos="1371600" algn="l"/>
              </a:tabLst>
            </a:pPr>
            <a:r>
              <a:rPr lang="en-US" sz="1800" dirty="0">
                <a:effectLst/>
              </a:rPr>
              <a:t>How do you prefer to receive communication from Rainbow Water? (Please check all that apply)</a:t>
            </a:r>
          </a:p>
          <a:p>
            <a:pPr lvl="3"/>
            <a:r>
              <a:rPr lang="en-US" sz="1600" dirty="0"/>
              <a:t>Billing insert, direct mail, newsletter, newspaper, phone call, social media, text message, website</a:t>
            </a:r>
          </a:p>
          <a:p>
            <a:pPr lvl="3"/>
            <a:endParaRPr lang="en-US" dirty="0"/>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13</a:t>
            </a:fld>
            <a:endParaRPr lang="en-US" dirty="0"/>
          </a:p>
        </p:txBody>
      </p:sp>
      <p:sp>
        <p:nvSpPr>
          <p:cNvPr id="12" name="TextBox 11">
            <a:extLst>
              <a:ext uri="{FF2B5EF4-FFF2-40B4-BE49-F238E27FC236}">
                <a16:creationId xmlns:a16="http://schemas.microsoft.com/office/drawing/2014/main" id="{BCFEF898-ED08-B9CF-CDE6-7D267865B353}"/>
              </a:ext>
            </a:extLst>
          </p:cNvPr>
          <p:cNvSpPr txBox="1"/>
          <p:nvPr/>
        </p:nvSpPr>
        <p:spPr>
          <a:xfrm>
            <a:off x="8456182" y="2646714"/>
            <a:ext cx="3134740" cy="646331"/>
          </a:xfrm>
          <a:prstGeom prst="rect">
            <a:avLst/>
          </a:prstGeom>
          <a:noFill/>
        </p:spPr>
        <p:txBody>
          <a:bodyPr wrap="square" rtlCol="0">
            <a:spAutoFit/>
          </a:bodyPr>
          <a:lstStyle/>
          <a:p>
            <a:r>
              <a:rPr lang="en-US" dirty="0">
                <a:solidFill>
                  <a:schemeClr val="bg1"/>
                </a:solidFill>
              </a:rPr>
              <a:t>Review water and customer service experience</a:t>
            </a:r>
          </a:p>
        </p:txBody>
      </p:sp>
      <p:sp>
        <p:nvSpPr>
          <p:cNvPr id="14" name="TextBox 13">
            <a:extLst>
              <a:ext uri="{FF2B5EF4-FFF2-40B4-BE49-F238E27FC236}">
                <a16:creationId xmlns:a16="http://schemas.microsoft.com/office/drawing/2014/main" id="{B98259C6-F28C-4545-7DDA-A863772A6E9F}"/>
              </a:ext>
            </a:extLst>
          </p:cNvPr>
          <p:cNvSpPr txBox="1"/>
          <p:nvPr/>
        </p:nvSpPr>
        <p:spPr>
          <a:xfrm>
            <a:off x="8416383" y="5114134"/>
            <a:ext cx="3411662" cy="646331"/>
          </a:xfrm>
          <a:prstGeom prst="rect">
            <a:avLst/>
          </a:prstGeom>
          <a:noFill/>
        </p:spPr>
        <p:txBody>
          <a:bodyPr wrap="square" rtlCol="0">
            <a:spAutoFit/>
          </a:bodyPr>
          <a:lstStyle/>
          <a:p>
            <a:r>
              <a:rPr lang="en-US" dirty="0">
                <a:solidFill>
                  <a:schemeClr val="bg1"/>
                </a:solidFill>
              </a:rPr>
              <a:t>Establish a consistent metric, </a:t>
            </a:r>
            <a:br>
              <a:rPr lang="en-US" dirty="0">
                <a:solidFill>
                  <a:schemeClr val="bg1"/>
                </a:solidFill>
              </a:rPr>
            </a:br>
            <a:r>
              <a:rPr lang="en-US" dirty="0">
                <a:solidFill>
                  <a:schemeClr val="bg1"/>
                </a:solidFill>
              </a:rPr>
              <a:t>rate on a scale from 1 – 5.</a:t>
            </a:r>
          </a:p>
        </p:txBody>
      </p:sp>
      <p:sp>
        <p:nvSpPr>
          <p:cNvPr id="15" name="TextBox 14">
            <a:extLst>
              <a:ext uri="{FF2B5EF4-FFF2-40B4-BE49-F238E27FC236}">
                <a16:creationId xmlns:a16="http://schemas.microsoft.com/office/drawing/2014/main" id="{D5FC8631-639A-87EC-8AA9-3FF168260D62}"/>
              </a:ext>
            </a:extLst>
          </p:cNvPr>
          <p:cNvSpPr txBox="1"/>
          <p:nvPr/>
        </p:nvSpPr>
        <p:spPr>
          <a:xfrm>
            <a:off x="8416383" y="3855643"/>
            <a:ext cx="3214339" cy="646331"/>
          </a:xfrm>
          <a:prstGeom prst="rect">
            <a:avLst/>
          </a:prstGeom>
          <a:noFill/>
        </p:spPr>
        <p:txBody>
          <a:bodyPr wrap="square" rtlCol="0">
            <a:spAutoFit/>
          </a:bodyPr>
          <a:lstStyle/>
          <a:p>
            <a:r>
              <a:rPr lang="en-US" dirty="0">
                <a:solidFill>
                  <a:schemeClr val="bg1"/>
                </a:solidFill>
              </a:rPr>
              <a:t>Identify preferences for communication </a:t>
            </a:r>
          </a:p>
        </p:txBody>
      </p:sp>
      <p:sp>
        <p:nvSpPr>
          <p:cNvPr id="16" name="TextBox 15">
            <a:extLst>
              <a:ext uri="{FF2B5EF4-FFF2-40B4-BE49-F238E27FC236}">
                <a16:creationId xmlns:a16="http://schemas.microsoft.com/office/drawing/2014/main" id="{78E66174-C29F-C582-9073-C309283F1851}"/>
              </a:ext>
            </a:extLst>
          </p:cNvPr>
          <p:cNvSpPr txBox="1"/>
          <p:nvPr/>
        </p:nvSpPr>
        <p:spPr>
          <a:xfrm>
            <a:off x="7532649" y="1846372"/>
            <a:ext cx="3955962" cy="830997"/>
          </a:xfrm>
          <a:prstGeom prst="rect">
            <a:avLst/>
          </a:prstGeom>
          <a:noFill/>
        </p:spPr>
        <p:txBody>
          <a:bodyPr wrap="square" rtlCol="0">
            <a:spAutoFit/>
          </a:bodyPr>
          <a:lstStyle/>
          <a:p>
            <a:pPr algn="ctr"/>
            <a:r>
              <a:rPr lang="en-US" sz="2400" b="1" i="0" dirty="0">
                <a:solidFill>
                  <a:srgbClr val="204C90"/>
                </a:solidFill>
                <a:latin typeface="Helvetica" pitchFamily="2" charset="0"/>
              </a:rPr>
              <a:t>Survey Goals</a:t>
            </a:r>
          </a:p>
          <a:p>
            <a:endParaRPr lang="en-US" sz="2400" dirty="0"/>
          </a:p>
        </p:txBody>
      </p:sp>
      <p:pic>
        <p:nvPicPr>
          <p:cNvPr id="20" name="Graphic 19" descr="Open envelope outline">
            <a:extLst>
              <a:ext uri="{FF2B5EF4-FFF2-40B4-BE49-F238E27FC236}">
                <a16:creationId xmlns:a16="http://schemas.microsoft.com/office/drawing/2014/main" id="{4FA87872-EF16-B72C-3C24-582B277220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77782" y="3916759"/>
            <a:ext cx="457200" cy="457200"/>
          </a:xfrm>
          <a:prstGeom prst="rect">
            <a:avLst/>
          </a:prstGeom>
        </p:spPr>
      </p:pic>
      <p:pic>
        <p:nvPicPr>
          <p:cNvPr id="22" name="Graphic 21" descr="Rating Star with solid fill">
            <a:extLst>
              <a:ext uri="{FF2B5EF4-FFF2-40B4-BE49-F238E27FC236}">
                <a16:creationId xmlns:a16="http://schemas.microsoft.com/office/drawing/2014/main" id="{0AD688F9-AB13-A831-9535-0D5783E9E9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3439" y="5114134"/>
            <a:ext cx="650488" cy="650488"/>
          </a:xfrm>
          <a:prstGeom prst="rect">
            <a:avLst/>
          </a:prstGeom>
        </p:spPr>
      </p:pic>
      <p:pic>
        <p:nvPicPr>
          <p:cNvPr id="24" name="Graphic 23" descr="Lightbulb and gear outline">
            <a:extLst>
              <a:ext uri="{FF2B5EF4-FFF2-40B4-BE49-F238E27FC236}">
                <a16:creationId xmlns:a16="http://schemas.microsoft.com/office/drawing/2014/main" id="{0BD81565-26F5-DE5A-DF54-C48D1DEC13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03439" y="2631688"/>
            <a:ext cx="662547" cy="662547"/>
          </a:xfrm>
          <a:prstGeom prst="rect">
            <a:avLst/>
          </a:prstGeom>
        </p:spPr>
      </p:pic>
    </p:spTree>
    <p:extLst>
      <p:ext uri="{BB962C8B-B14F-4D97-AF65-F5344CB8AC3E}">
        <p14:creationId xmlns:p14="http://schemas.microsoft.com/office/powerpoint/2010/main" val="394481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E86B8081-0F2C-8725-7E2C-1906F3C27B55}"/>
              </a:ext>
            </a:extLst>
          </p:cNvPr>
          <p:cNvSpPr/>
          <p:nvPr/>
        </p:nvSpPr>
        <p:spPr>
          <a:xfrm>
            <a:off x="7806968" y="4875351"/>
            <a:ext cx="4098074" cy="1310623"/>
          </a:xfrm>
          <a:prstGeom prst="roundRect">
            <a:avLst/>
          </a:prstGeom>
          <a:gradFill>
            <a:gsLst>
              <a:gs pos="84000">
                <a:srgbClr val="204C90"/>
              </a:gs>
              <a:gs pos="15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5684B074-6B06-D853-7B80-5C2C7ACDCE52}"/>
              </a:ext>
            </a:extLst>
          </p:cNvPr>
          <p:cNvSpPr/>
          <p:nvPr/>
        </p:nvSpPr>
        <p:spPr>
          <a:xfrm>
            <a:off x="7806968" y="3686588"/>
            <a:ext cx="4098074" cy="975732"/>
          </a:xfrm>
          <a:prstGeom prst="roundRect">
            <a:avLst/>
          </a:prstGeom>
          <a:gradFill>
            <a:gsLst>
              <a:gs pos="84000">
                <a:srgbClr val="204C90"/>
              </a:gs>
              <a:gs pos="15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5B388159-1E0F-1CFE-306A-4D82CB23CF5F}"/>
              </a:ext>
            </a:extLst>
          </p:cNvPr>
          <p:cNvSpPr/>
          <p:nvPr/>
        </p:nvSpPr>
        <p:spPr>
          <a:xfrm>
            <a:off x="7806968" y="2472443"/>
            <a:ext cx="4098074" cy="975732"/>
          </a:xfrm>
          <a:prstGeom prst="roundRect">
            <a:avLst/>
          </a:prstGeom>
          <a:gradFill>
            <a:gsLst>
              <a:gs pos="84000">
                <a:srgbClr val="204C90"/>
              </a:gs>
              <a:gs pos="15000">
                <a:srgbClr val="97D8E9"/>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a:t>2024 Survey Results</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45638"/>
            <a:ext cx="6497126" cy="5012361"/>
          </a:xfrm>
        </p:spPr>
        <p:txBody>
          <a:bodyPr vert="horz" lIns="91440" tIns="45720" rIns="91440" bIns="45720" rtlCol="0" anchor="t">
            <a:normAutofit/>
          </a:bodyPr>
          <a:lstStyle/>
          <a:p>
            <a:r>
              <a:rPr lang="en-US" dirty="0">
                <a:latin typeface="Helvetica"/>
                <a:cs typeface="Helvetica"/>
              </a:rPr>
              <a:t>What we learned from the survey</a:t>
            </a:r>
            <a:endParaRPr lang="en-US" sz="1800" kern="100" dirty="0">
              <a:latin typeface="Helvetica"/>
              <a:cs typeface="Times New Roman"/>
            </a:endParaRPr>
          </a:p>
          <a:p>
            <a:pPr lvl="1"/>
            <a:r>
              <a:rPr lang="en-US" kern="100" dirty="0">
                <a:latin typeface="Helvetica"/>
                <a:cs typeface="Times New Roman"/>
              </a:rPr>
              <a:t>Customers prefer to receive messages via billing insert, text or direct mail</a:t>
            </a:r>
          </a:p>
          <a:p>
            <a:pPr lvl="1"/>
            <a:r>
              <a:rPr lang="en-US" kern="100" dirty="0">
                <a:latin typeface="Helvetica"/>
                <a:cs typeface="Times New Roman"/>
              </a:rPr>
              <a:t>85% respondents rated 5 out of 5 for customer service, knowledge, response and resolution.  </a:t>
            </a:r>
          </a:p>
          <a:p>
            <a:pPr lvl="1"/>
            <a:r>
              <a:rPr lang="en-US" kern="100" dirty="0">
                <a:latin typeface="Helvetica"/>
                <a:cs typeface="Times New Roman"/>
              </a:rPr>
              <a:t>100% of respondents rated 5 out of 5 for Rainbow Water caring about customers concerns.</a:t>
            </a:r>
          </a:p>
          <a:p>
            <a:pPr lvl="1"/>
            <a:r>
              <a:rPr lang="en-US" kern="100" dirty="0">
                <a:latin typeface="Helvetica"/>
                <a:cs typeface="Times New Roman"/>
              </a:rPr>
              <a:t>Speed of service 4.7 rating</a:t>
            </a:r>
          </a:p>
          <a:p>
            <a:pPr lvl="1"/>
            <a:r>
              <a:rPr lang="en-US" kern="100" dirty="0">
                <a:latin typeface="Helvetica"/>
                <a:cs typeface="Times New Roman"/>
              </a:rPr>
              <a:t>100% completion rate for survey</a:t>
            </a:r>
            <a:endParaRPr lang="en-US" kern="100" dirty="0">
              <a:cs typeface="Times New Roman"/>
            </a:endParaRPr>
          </a:p>
          <a:p>
            <a:pPr lvl="1"/>
            <a:r>
              <a:rPr lang="en-US" kern="100" dirty="0">
                <a:latin typeface="Helvetica"/>
                <a:cs typeface="Times New Roman"/>
              </a:rPr>
              <a:t>14 Responses from Avocado Festival</a:t>
            </a:r>
          </a:p>
          <a:p>
            <a:pPr marL="457200" lvl="1" indent="0">
              <a:buNone/>
            </a:pPr>
            <a:endParaRPr lang="en-US" kern="100" dirty="0">
              <a:latin typeface="Helvetica"/>
              <a:cs typeface="Times New Roman"/>
            </a:endParaRP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14</a:t>
            </a:fld>
            <a:endParaRPr lang="en-US"/>
          </a:p>
        </p:txBody>
      </p:sp>
      <p:sp>
        <p:nvSpPr>
          <p:cNvPr id="12" name="TextBox 11">
            <a:extLst>
              <a:ext uri="{FF2B5EF4-FFF2-40B4-BE49-F238E27FC236}">
                <a16:creationId xmlns:a16="http://schemas.microsoft.com/office/drawing/2014/main" id="{BCFEF898-ED08-B9CF-CDE6-7D267865B353}"/>
              </a:ext>
            </a:extLst>
          </p:cNvPr>
          <p:cNvSpPr txBox="1"/>
          <p:nvPr/>
        </p:nvSpPr>
        <p:spPr>
          <a:xfrm>
            <a:off x="8761294" y="2706529"/>
            <a:ext cx="3078750" cy="615553"/>
          </a:xfrm>
          <a:prstGeom prst="rect">
            <a:avLst/>
          </a:prstGeom>
          <a:noFill/>
        </p:spPr>
        <p:txBody>
          <a:bodyPr wrap="square" rtlCol="0">
            <a:spAutoFit/>
          </a:bodyPr>
          <a:lstStyle/>
          <a:p>
            <a:r>
              <a:rPr lang="en-US" dirty="0">
                <a:solidFill>
                  <a:schemeClr val="bg1"/>
                </a:solidFill>
              </a:rPr>
              <a:t>Available at Avocado Festival</a:t>
            </a:r>
          </a:p>
          <a:p>
            <a:r>
              <a:rPr lang="en-US" sz="1600" dirty="0">
                <a:solidFill>
                  <a:schemeClr val="bg1"/>
                </a:solidFill>
              </a:rPr>
              <a:t>Currently: Newsletter, website</a:t>
            </a:r>
          </a:p>
        </p:txBody>
      </p:sp>
      <p:sp>
        <p:nvSpPr>
          <p:cNvPr id="14" name="TextBox 13">
            <a:extLst>
              <a:ext uri="{FF2B5EF4-FFF2-40B4-BE49-F238E27FC236}">
                <a16:creationId xmlns:a16="http://schemas.microsoft.com/office/drawing/2014/main" id="{B98259C6-F28C-4545-7DDA-A863772A6E9F}"/>
              </a:ext>
            </a:extLst>
          </p:cNvPr>
          <p:cNvSpPr txBox="1"/>
          <p:nvPr/>
        </p:nvSpPr>
        <p:spPr>
          <a:xfrm>
            <a:off x="8761294" y="3870042"/>
            <a:ext cx="3308266" cy="615553"/>
          </a:xfrm>
          <a:prstGeom prst="rect">
            <a:avLst/>
          </a:prstGeom>
          <a:noFill/>
        </p:spPr>
        <p:txBody>
          <a:bodyPr wrap="square" rtlCol="0">
            <a:spAutoFit/>
          </a:bodyPr>
          <a:lstStyle/>
          <a:p>
            <a:r>
              <a:rPr lang="en-US" sz="1700" dirty="0">
                <a:solidFill>
                  <a:schemeClr val="bg1"/>
                </a:solidFill>
              </a:rPr>
              <a:t>Customer Service Professionalism and Knowledge Rating 4.9% </a:t>
            </a:r>
          </a:p>
        </p:txBody>
      </p:sp>
      <p:sp>
        <p:nvSpPr>
          <p:cNvPr id="15" name="TextBox 14">
            <a:extLst>
              <a:ext uri="{FF2B5EF4-FFF2-40B4-BE49-F238E27FC236}">
                <a16:creationId xmlns:a16="http://schemas.microsoft.com/office/drawing/2014/main" id="{D5FC8631-639A-87EC-8AA9-3FF168260D62}"/>
              </a:ext>
            </a:extLst>
          </p:cNvPr>
          <p:cNvSpPr txBox="1"/>
          <p:nvPr/>
        </p:nvSpPr>
        <p:spPr>
          <a:xfrm>
            <a:off x="8787844" y="5069003"/>
            <a:ext cx="3084393" cy="923330"/>
          </a:xfrm>
          <a:prstGeom prst="rect">
            <a:avLst/>
          </a:prstGeom>
          <a:noFill/>
        </p:spPr>
        <p:txBody>
          <a:bodyPr wrap="square" rtlCol="0">
            <a:spAutoFit/>
          </a:bodyPr>
          <a:lstStyle/>
          <a:p>
            <a:r>
              <a:rPr lang="en-US" dirty="0">
                <a:solidFill>
                  <a:schemeClr val="bg1"/>
                </a:solidFill>
              </a:rPr>
              <a:t>Preferred Method of Communication: Billing insert, text message and direct mail</a:t>
            </a:r>
          </a:p>
        </p:txBody>
      </p:sp>
      <p:sp>
        <p:nvSpPr>
          <p:cNvPr id="16" name="TextBox 15">
            <a:extLst>
              <a:ext uri="{FF2B5EF4-FFF2-40B4-BE49-F238E27FC236}">
                <a16:creationId xmlns:a16="http://schemas.microsoft.com/office/drawing/2014/main" id="{78E66174-C29F-C582-9073-C309283F1851}"/>
              </a:ext>
            </a:extLst>
          </p:cNvPr>
          <p:cNvSpPr txBox="1"/>
          <p:nvPr/>
        </p:nvSpPr>
        <p:spPr>
          <a:xfrm>
            <a:off x="7806969" y="1865547"/>
            <a:ext cx="3955962" cy="830997"/>
          </a:xfrm>
          <a:prstGeom prst="rect">
            <a:avLst/>
          </a:prstGeom>
          <a:noFill/>
        </p:spPr>
        <p:txBody>
          <a:bodyPr wrap="square" rtlCol="0">
            <a:spAutoFit/>
          </a:bodyPr>
          <a:lstStyle/>
          <a:p>
            <a:pPr algn="ctr"/>
            <a:r>
              <a:rPr lang="en-US" sz="2400" b="1" i="0" dirty="0">
                <a:solidFill>
                  <a:srgbClr val="204C90"/>
                </a:solidFill>
                <a:latin typeface="Helvetica" pitchFamily="2" charset="0"/>
              </a:rPr>
              <a:t>Survey </a:t>
            </a:r>
            <a:r>
              <a:rPr lang="en-US" sz="2400" b="1" dirty="0">
                <a:solidFill>
                  <a:srgbClr val="204C90"/>
                </a:solidFill>
                <a:latin typeface="Helvetica" pitchFamily="2" charset="0"/>
              </a:rPr>
              <a:t>Status</a:t>
            </a:r>
            <a:endParaRPr lang="en-US" sz="2400" b="1" i="0" dirty="0">
              <a:solidFill>
                <a:srgbClr val="204C90"/>
              </a:solidFill>
              <a:latin typeface="Helvetica" pitchFamily="2" charset="0"/>
            </a:endParaRPr>
          </a:p>
          <a:p>
            <a:endParaRPr lang="en-US" sz="2400" dirty="0"/>
          </a:p>
        </p:txBody>
      </p:sp>
      <p:pic>
        <p:nvPicPr>
          <p:cNvPr id="5" name="Graphic 4" descr="Avocado outline">
            <a:extLst>
              <a:ext uri="{FF2B5EF4-FFF2-40B4-BE49-F238E27FC236}">
                <a16:creationId xmlns:a16="http://schemas.microsoft.com/office/drawing/2014/main" id="{50E1B193-3E8E-5BF3-40D2-E88418D89E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59650" y="2580090"/>
            <a:ext cx="794956" cy="794956"/>
          </a:xfrm>
          <a:prstGeom prst="rect">
            <a:avLst/>
          </a:prstGeom>
        </p:spPr>
      </p:pic>
      <p:pic>
        <p:nvPicPr>
          <p:cNvPr id="8" name="Graphic 7" descr="Rating 3 Star with solid fill">
            <a:extLst>
              <a:ext uri="{FF2B5EF4-FFF2-40B4-BE49-F238E27FC236}">
                <a16:creationId xmlns:a16="http://schemas.microsoft.com/office/drawing/2014/main" id="{74359395-E24A-18D2-F980-111F5424D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0364" y="3768839"/>
            <a:ext cx="747534" cy="747534"/>
          </a:xfrm>
          <a:prstGeom prst="rect">
            <a:avLst/>
          </a:prstGeom>
        </p:spPr>
      </p:pic>
      <p:pic>
        <p:nvPicPr>
          <p:cNvPr id="19" name="Graphic 18" descr="Phone Vibration outline">
            <a:extLst>
              <a:ext uri="{FF2B5EF4-FFF2-40B4-BE49-F238E27FC236}">
                <a16:creationId xmlns:a16="http://schemas.microsoft.com/office/drawing/2014/main" id="{7A8C43FE-07BF-15BA-93E6-A5A3D6514D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0206" y="5069003"/>
            <a:ext cx="914400" cy="914400"/>
          </a:xfrm>
          <a:prstGeom prst="rect">
            <a:avLst/>
          </a:prstGeom>
        </p:spPr>
      </p:pic>
    </p:spTree>
    <p:extLst>
      <p:ext uri="{BB962C8B-B14F-4D97-AF65-F5344CB8AC3E}">
        <p14:creationId xmlns:p14="http://schemas.microsoft.com/office/powerpoint/2010/main" val="429132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3E8E-9148-342C-8392-337E02659C75}"/>
              </a:ext>
            </a:extLst>
          </p:cNvPr>
          <p:cNvSpPr>
            <a:spLocks noGrp="1"/>
          </p:cNvSpPr>
          <p:nvPr>
            <p:ph type="title"/>
          </p:nvPr>
        </p:nvSpPr>
        <p:spPr/>
        <p:txBody>
          <a:bodyPr/>
          <a:lstStyle/>
          <a:p>
            <a:r>
              <a:rPr lang="en-US" dirty="0"/>
              <a:t>Water Quality Rating </a:t>
            </a:r>
          </a:p>
        </p:txBody>
      </p:sp>
      <p:sp>
        <p:nvSpPr>
          <p:cNvPr id="6" name="Slide Number Placeholder 5">
            <a:extLst>
              <a:ext uri="{FF2B5EF4-FFF2-40B4-BE49-F238E27FC236}">
                <a16:creationId xmlns:a16="http://schemas.microsoft.com/office/drawing/2014/main" id="{61C10AF3-EE0C-AAE0-5A46-4CAC40790C45}"/>
              </a:ext>
            </a:extLst>
          </p:cNvPr>
          <p:cNvSpPr>
            <a:spLocks noGrp="1"/>
          </p:cNvSpPr>
          <p:nvPr>
            <p:ph type="sldNum" sz="quarter" idx="12"/>
          </p:nvPr>
        </p:nvSpPr>
        <p:spPr/>
        <p:txBody>
          <a:bodyPr/>
          <a:lstStyle/>
          <a:p>
            <a:fld id="{71B073CA-E1DB-6646-8627-B9A066EC1A46}" type="slidenum">
              <a:rPr lang="en-US" smtClean="0"/>
              <a:t>15</a:t>
            </a:fld>
            <a:endParaRPr lang="en-US" dirty="0"/>
          </a:p>
        </p:txBody>
      </p:sp>
      <p:sp>
        <p:nvSpPr>
          <p:cNvPr id="8" name="Content Placeholder 2">
            <a:extLst>
              <a:ext uri="{FF2B5EF4-FFF2-40B4-BE49-F238E27FC236}">
                <a16:creationId xmlns:a16="http://schemas.microsoft.com/office/drawing/2014/main" id="{631F75A6-15BC-E547-145A-0D4290FB5064}"/>
              </a:ext>
            </a:extLst>
          </p:cNvPr>
          <p:cNvSpPr>
            <a:spLocks noGrp="1"/>
          </p:cNvSpPr>
          <p:nvPr>
            <p:ph sz="half" idx="1"/>
          </p:nvPr>
        </p:nvSpPr>
        <p:spPr>
          <a:xfrm>
            <a:off x="861060" y="1543999"/>
            <a:ext cx="5894582" cy="1583361"/>
          </a:xfrm>
        </p:spPr>
        <p:txBody>
          <a:bodyPr vert="horz" lIns="91440" tIns="45720" rIns="91440" bIns="45720" rtlCol="0" anchor="t">
            <a:noAutofit/>
          </a:bodyPr>
          <a:lstStyle/>
          <a:p>
            <a:pPr lvl="1"/>
            <a:r>
              <a:rPr lang="en-US" dirty="0">
                <a:latin typeface="Helvetica"/>
                <a:cs typeface="Helvetica"/>
              </a:rPr>
              <a:t>Water quality based upon taste and color results ranged from 3 to 5</a:t>
            </a:r>
            <a:endParaRPr lang="en-US" dirty="0">
              <a:solidFill>
                <a:srgbClr val="000000"/>
              </a:solidFill>
              <a:cs typeface="Helvetica"/>
            </a:endParaRPr>
          </a:p>
        </p:txBody>
      </p:sp>
      <p:sp>
        <p:nvSpPr>
          <p:cNvPr id="9" name="Content Placeholder 2">
            <a:extLst>
              <a:ext uri="{FF2B5EF4-FFF2-40B4-BE49-F238E27FC236}">
                <a16:creationId xmlns:a16="http://schemas.microsoft.com/office/drawing/2014/main" id="{BC9EF265-5F37-C897-03C2-9557E053F02F}"/>
              </a:ext>
            </a:extLst>
          </p:cNvPr>
          <p:cNvSpPr txBox="1">
            <a:spLocks/>
          </p:cNvSpPr>
          <p:nvPr/>
        </p:nvSpPr>
        <p:spPr>
          <a:xfrm>
            <a:off x="7861110" y="1543999"/>
            <a:ext cx="4107562" cy="43313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Survey Scale 1 to 5</a:t>
            </a:r>
          </a:p>
          <a:p>
            <a:pPr lvl="1"/>
            <a:r>
              <a:rPr lang="en-US" dirty="0"/>
              <a:t> 5: Highly Satisfied</a:t>
            </a:r>
          </a:p>
          <a:p>
            <a:pPr lvl="1"/>
            <a:r>
              <a:rPr lang="en-US" dirty="0"/>
              <a:t> 4: Satisfied</a:t>
            </a:r>
          </a:p>
          <a:p>
            <a:pPr lvl="1"/>
            <a:r>
              <a:rPr lang="en-US" dirty="0"/>
              <a:t> 3: Neither Satisfied nor  </a:t>
            </a:r>
            <a:br>
              <a:rPr lang="en-US" dirty="0"/>
            </a:br>
            <a:r>
              <a:rPr lang="en-US" dirty="0"/>
              <a:t> Dissatisfied</a:t>
            </a:r>
          </a:p>
          <a:p>
            <a:pPr lvl="1"/>
            <a:r>
              <a:rPr lang="en-US" dirty="0"/>
              <a:t> 2: Dissatisfied</a:t>
            </a:r>
          </a:p>
          <a:p>
            <a:pPr lvl="1"/>
            <a:r>
              <a:rPr lang="en-US" dirty="0"/>
              <a:t> 1: Highly Dissatisfied</a:t>
            </a:r>
          </a:p>
        </p:txBody>
      </p:sp>
      <p:pic>
        <p:nvPicPr>
          <p:cNvPr id="11" name="Picture 10">
            <a:extLst>
              <a:ext uri="{FF2B5EF4-FFF2-40B4-BE49-F238E27FC236}">
                <a16:creationId xmlns:a16="http://schemas.microsoft.com/office/drawing/2014/main" id="{21FABF13-6258-3E8F-C866-2D6104EE8E08}"/>
              </a:ext>
            </a:extLst>
          </p:cNvPr>
          <p:cNvPicPr>
            <a:picLocks noChangeAspect="1"/>
          </p:cNvPicPr>
          <p:nvPr/>
        </p:nvPicPr>
        <p:blipFill rotWithShape="1">
          <a:blip r:embed="rId2"/>
          <a:srcRect l="2401" r="2401" b="31027"/>
          <a:stretch/>
        </p:blipFill>
        <p:spPr>
          <a:xfrm>
            <a:off x="678284" y="2799813"/>
            <a:ext cx="7305213" cy="2932248"/>
          </a:xfrm>
          <a:prstGeom prst="rect">
            <a:avLst/>
          </a:prstGeom>
        </p:spPr>
      </p:pic>
      <p:sp>
        <p:nvSpPr>
          <p:cNvPr id="3" name="Rectangle 2">
            <a:extLst>
              <a:ext uri="{FF2B5EF4-FFF2-40B4-BE49-F238E27FC236}">
                <a16:creationId xmlns:a16="http://schemas.microsoft.com/office/drawing/2014/main" id="{D63B1F31-B43A-DA9C-FF1F-21F1C9036D1E}"/>
              </a:ext>
            </a:extLst>
          </p:cNvPr>
          <p:cNvSpPr/>
          <p:nvPr/>
        </p:nvSpPr>
        <p:spPr>
          <a:xfrm>
            <a:off x="8243248" y="2008132"/>
            <a:ext cx="338465" cy="3275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611C656-210B-93FE-AD6D-E3222DBFDF32}"/>
              </a:ext>
            </a:extLst>
          </p:cNvPr>
          <p:cNvSpPr/>
          <p:nvPr/>
        </p:nvSpPr>
        <p:spPr>
          <a:xfrm>
            <a:off x="8243248" y="2472265"/>
            <a:ext cx="338465" cy="327547"/>
          </a:xfrm>
          <a:prstGeom prst="rect">
            <a:avLst/>
          </a:prstGeom>
          <a:solidFill>
            <a:srgbClr val="4FC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707E9F-9BE3-2976-FA8C-228A8F4B85A0}"/>
              </a:ext>
            </a:extLst>
          </p:cNvPr>
          <p:cNvSpPr/>
          <p:nvPr/>
        </p:nvSpPr>
        <p:spPr>
          <a:xfrm>
            <a:off x="8240519" y="2891110"/>
            <a:ext cx="338465" cy="327547"/>
          </a:xfrm>
          <a:prstGeom prst="rect">
            <a:avLst/>
          </a:prstGeom>
          <a:solidFill>
            <a:srgbClr val="FEBF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716AD2-34BD-BC8F-5350-2AE9140CB542}"/>
              </a:ext>
            </a:extLst>
          </p:cNvPr>
          <p:cNvSpPr/>
          <p:nvPr/>
        </p:nvSpPr>
        <p:spPr>
          <a:xfrm>
            <a:off x="8240217" y="3500238"/>
            <a:ext cx="338465" cy="327547"/>
          </a:xfrm>
          <a:prstGeom prst="rect">
            <a:avLst/>
          </a:prstGeom>
          <a:solidFill>
            <a:srgbClr val="0966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6F2B34-4EE4-9C48-9070-1977A712FD05}"/>
              </a:ext>
            </a:extLst>
          </p:cNvPr>
          <p:cNvSpPr/>
          <p:nvPr/>
        </p:nvSpPr>
        <p:spPr>
          <a:xfrm>
            <a:off x="8240217" y="3964371"/>
            <a:ext cx="338465" cy="327547"/>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546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Newsletter </a:t>
            </a:r>
            <a:br>
              <a:rPr lang="en-US" dirty="0"/>
            </a:br>
            <a:r>
              <a:rPr lang="en-US" dirty="0"/>
              <a:t>Content Planning</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16</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dirty="0"/>
          </a:p>
        </p:txBody>
      </p:sp>
    </p:spTree>
    <p:extLst>
      <p:ext uri="{BB962C8B-B14F-4D97-AF65-F5344CB8AC3E}">
        <p14:creationId xmlns:p14="http://schemas.microsoft.com/office/powerpoint/2010/main" val="2550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Review</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8" y="1825625"/>
            <a:ext cx="6640776" cy="4707256"/>
          </a:xfrm>
        </p:spPr>
        <p:txBody>
          <a:bodyPr>
            <a:normAutofit/>
          </a:bodyPr>
          <a:lstStyle/>
          <a:p>
            <a:r>
              <a:rPr lang="en-US" dirty="0"/>
              <a:t>May</a:t>
            </a:r>
          </a:p>
          <a:p>
            <a:pPr lvl="1"/>
            <a:r>
              <a:rPr lang="en-US" dirty="0"/>
              <a:t>Regional </a:t>
            </a:r>
            <a:r>
              <a:rPr lang="en-US" dirty="0" err="1"/>
              <a:t>CropSWAP</a:t>
            </a:r>
            <a:r>
              <a:rPr lang="en-US" dirty="0"/>
              <a:t> Program  Expands to San Diego and Riverside Counties</a:t>
            </a:r>
          </a:p>
          <a:p>
            <a:pPr lvl="1"/>
            <a:r>
              <a:rPr lang="en-US" dirty="0"/>
              <a:t>Bonsall High School Students Tour Rainbow Water Headquarters</a:t>
            </a:r>
          </a:p>
          <a:p>
            <a:pPr lvl="1"/>
            <a:r>
              <a:rPr lang="en-US" dirty="0"/>
              <a:t>Garden Like a Pro</a:t>
            </a:r>
          </a:p>
          <a:p>
            <a:pPr lvl="2"/>
            <a:r>
              <a:rPr lang="en-US" dirty="0"/>
              <a:t>Five Tips to Save Water and Grow </a:t>
            </a:r>
            <a:br>
              <a:rPr lang="en-US" dirty="0"/>
            </a:br>
            <a:r>
              <a:rPr lang="en-US" dirty="0"/>
              <a:t>a Sustainable Garden</a:t>
            </a:r>
          </a:p>
          <a:p>
            <a:pPr lvl="2"/>
            <a:r>
              <a:rPr lang="en-US" dirty="0"/>
              <a:t>50 Native Plants brochure available </a:t>
            </a:r>
            <a:br>
              <a:rPr lang="en-US" dirty="0"/>
            </a:br>
            <a:r>
              <a:rPr lang="en-US" dirty="0"/>
              <a:t>at the Rainbow Water office</a:t>
            </a:r>
          </a:p>
          <a:p>
            <a:pPr lvl="1"/>
            <a:r>
              <a:rPr lang="en-US" dirty="0"/>
              <a:t>New Survey</a:t>
            </a:r>
          </a:p>
          <a:p>
            <a:pPr lvl="2"/>
            <a:r>
              <a:rPr lang="en-US" dirty="0"/>
              <a:t>New Customer Service Survey link</a:t>
            </a:r>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17</a:t>
            </a:fld>
            <a:endParaRPr lang="en-US" dirty="0"/>
          </a:p>
        </p:txBody>
      </p:sp>
      <p:pic>
        <p:nvPicPr>
          <p:cNvPr id="7" name="Picture 6" descr="A newspaper with a green fruit on it&#10;&#10;Description automatically generated">
            <a:extLst>
              <a:ext uri="{FF2B5EF4-FFF2-40B4-BE49-F238E27FC236}">
                <a16:creationId xmlns:a16="http://schemas.microsoft.com/office/drawing/2014/main" id="{7F313815-D396-0A81-4028-8ED8A8CEAD40}"/>
              </a:ext>
            </a:extLst>
          </p:cNvPr>
          <p:cNvPicPr>
            <a:picLocks noChangeAspect="1"/>
          </p:cNvPicPr>
          <p:nvPr/>
        </p:nvPicPr>
        <p:blipFill rotWithShape="1">
          <a:blip r:embed="rId3"/>
          <a:srcRect b="1929"/>
          <a:stretch/>
        </p:blipFill>
        <p:spPr>
          <a:xfrm>
            <a:off x="7511344" y="893921"/>
            <a:ext cx="3977267" cy="5070157"/>
          </a:xfrm>
          <a:prstGeom prst="rect">
            <a:avLst/>
          </a:prstGeom>
          <a:ln>
            <a:solidFill>
              <a:schemeClr val="bg1">
                <a:lumMod val="75000"/>
              </a:schemeClr>
            </a:solidFill>
          </a:ln>
        </p:spPr>
      </p:pic>
    </p:spTree>
    <p:extLst>
      <p:ext uri="{BB962C8B-B14F-4D97-AF65-F5344CB8AC3E}">
        <p14:creationId xmlns:p14="http://schemas.microsoft.com/office/powerpoint/2010/main" val="163828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Planning</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200" y="1825625"/>
            <a:ext cx="5181600" cy="4705792"/>
          </a:xfrm>
        </p:spPr>
        <p:txBody>
          <a:bodyPr vert="horz" lIns="91440" tIns="45720" rIns="91440" bIns="45720" rtlCol="0" anchor="t">
            <a:normAutofit/>
          </a:bodyPr>
          <a:lstStyle/>
          <a:p>
            <a:r>
              <a:rPr lang="en-US">
                <a:latin typeface="Helvetica"/>
                <a:cs typeface="Helvetica"/>
              </a:rPr>
              <a:t>June</a:t>
            </a:r>
          </a:p>
          <a:p>
            <a:pPr lvl="1"/>
            <a:r>
              <a:rPr lang="en-US">
                <a:latin typeface="Helvetica"/>
                <a:cs typeface="Helvetica"/>
              </a:rPr>
              <a:t>Rates &amp; Detachment Update</a:t>
            </a:r>
            <a:endParaRPr lang="en-US">
              <a:cs typeface="Helvetica"/>
            </a:endParaRPr>
          </a:p>
          <a:p>
            <a:pPr lvl="2"/>
            <a:r>
              <a:rPr lang="en-US">
                <a:latin typeface="Helvetica"/>
                <a:cs typeface="Helvetica"/>
              </a:rPr>
              <a:t>Rate increase details</a:t>
            </a:r>
          </a:p>
          <a:p>
            <a:pPr lvl="2"/>
            <a:r>
              <a:rPr lang="en-US">
                <a:latin typeface="Helvetica"/>
                <a:cs typeface="Helvetica"/>
              </a:rPr>
              <a:t>Infographic of CA water project &amp; Colorado River, Met to RMWD</a:t>
            </a:r>
            <a:endParaRPr lang="en-US"/>
          </a:p>
          <a:p>
            <a:pPr lvl="2"/>
            <a:r>
              <a:rPr lang="en-US">
                <a:latin typeface="Helvetica"/>
                <a:cs typeface="Helvetica"/>
              </a:rPr>
              <a:t>CCR Report link</a:t>
            </a:r>
          </a:p>
          <a:p>
            <a:pPr lvl="1"/>
            <a:r>
              <a:rPr lang="en-US">
                <a:latin typeface="Helvetica"/>
                <a:cs typeface="Helvetica"/>
              </a:rPr>
              <a:t>Part 2 of Tips to Grow a Sustainable Garden</a:t>
            </a:r>
          </a:p>
          <a:p>
            <a:pPr lvl="1"/>
            <a:r>
              <a:rPr lang="en-US">
                <a:latin typeface="Helvetica"/>
                <a:cs typeface="Helvetica"/>
              </a:rPr>
              <a:t>Rebates from Met: Turf, Trees, Adjust Sprinklers for Summer</a:t>
            </a:r>
          </a:p>
          <a:p>
            <a:pPr lvl="1"/>
            <a:r>
              <a:rPr lang="en-US">
                <a:latin typeface="Helvetica"/>
                <a:cs typeface="Helvetica"/>
              </a:rPr>
              <a:t>Outreach Update</a:t>
            </a:r>
          </a:p>
          <a:p>
            <a:pPr lvl="2"/>
            <a:r>
              <a:rPr lang="en-US">
                <a:latin typeface="Helvetica"/>
                <a:cs typeface="Helvetica"/>
              </a:rPr>
              <a:t>Calendar Contest Winners</a:t>
            </a:r>
          </a:p>
          <a:p>
            <a:pPr lvl="2"/>
            <a:r>
              <a:rPr lang="en-US">
                <a:latin typeface="Helvetica"/>
                <a:cs typeface="Helvetica"/>
              </a:rPr>
              <a:t>Rainbow Run on June 15</a:t>
            </a:r>
          </a:p>
          <a:p>
            <a:pPr marL="914400" lvl="2" indent="0">
              <a:buNone/>
            </a:pPr>
            <a:endParaRPr lang="en-US" dirty="0"/>
          </a:p>
          <a:p>
            <a:pPr marL="914400" lvl="2" indent="0">
              <a:buNone/>
            </a:pPr>
            <a:endParaRPr lang="en-US" dirty="0"/>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18</a:t>
            </a:fld>
            <a:endParaRPr lang="en-US" dirty="0"/>
          </a:p>
        </p:txBody>
      </p:sp>
      <p:sp>
        <p:nvSpPr>
          <p:cNvPr id="8" name="Content Placeholder 2">
            <a:extLst>
              <a:ext uri="{FF2B5EF4-FFF2-40B4-BE49-F238E27FC236}">
                <a16:creationId xmlns:a16="http://schemas.microsoft.com/office/drawing/2014/main" id="{3708F883-A346-2E7A-5D96-8F294D169AC4}"/>
              </a:ext>
            </a:extLst>
          </p:cNvPr>
          <p:cNvSpPr txBox="1">
            <a:spLocks/>
          </p:cNvSpPr>
          <p:nvPr/>
        </p:nvSpPr>
        <p:spPr>
          <a:xfrm>
            <a:off x="6372993" y="1825624"/>
            <a:ext cx="5268884" cy="4705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July</a:t>
            </a:r>
          </a:p>
          <a:p>
            <a:pPr lvl="1"/>
            <a:r>
              <a:rPr lang="en-US" dirty="0"/>
              <a:t>Value of Water</a:t>
            </a:r>
          </a:p>
          <a:p>
            <a:pPr lvl="2"/>
            <a:r>
              <a:rPr lang="en-US" dirty="0"/>
              <a:t>Explain how price of water pays for components of infrastructure, maintenance, and more to deliver safe reliable water</a:t>
            </a:r>
          </a:p>
          <a:p>
            <a:pPr lvl="1"/>
            <a:r>
              <a:rPr lang="en-US" dirty="0"/>
              <a:t>Summer Water Guide</a:t>
            </a:r>
          </a:p>
          <a:p>
            <a:pPr lvl="2"/>
            <a:r>
              <a:rPr lang="en-US" dirty="0"/>
              <a:t>Tips for adjusting water for heat</a:t>
            </a:r>
          </a:p>
          <a:p>
            <a:pPr lvl="1"/>
            <a:r>
              <a:rPr lang="en-US" dirty="0"/>
              <a:t>Share Your Experience</a:t>
            </a:r>
          </a:p>
          <a:p>
            <a:pPr lvl="2"/>
            <a:r>
              <a:rPr lang="en-US" dirty="0"/>
              <a:t>Take the customer service survey</a:t>
            </a:r>
          </a:p>
          <a:p>
            <a:pPr lvl="1"/>
            <a:r>
              <a:rPr lang="en-US" dirty="0"/>
              <a:t>Backflow Device Review</a:t>
            </a:r>
          </a:p>
          <a:p>
            <a:pPr lvl="1"/>
            <a:r>
              <a:rPr lang="en-US" dirty="0"/>
              <a:t>Flume</a:t>
            </a:r>
          </a:p>
          <a:p>
            <a:pPr lvl="2"/>
            <a:r>
              <a:rPr lang="en-US" dirty="0"/>
              <a:t>Rebates available for Prime Day</a:t>
            </a:r>
          </a:p>
        </p:txBody>
      </p:sp>
    </p:spTree>
    <p:extLst>
      <p:ext uri="{BB962C8B-B14F-4D97-AF65-F5344CB8AC3E}">
        <p14:creationId xmlns:p14="http://schemas.microsoft.com/office/powerpoint/2010/main" val="268276801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8831317" cy="4351338"/>
          </a:xfrm>
        </p:spPr>
        <p:txBody>
          <a:bodyPr/>
          <a:lstStyle/>
          <a:p>
            <a:r>
              <a:rPr lang="en-US" dirty="0"/>
              <a:t>Approval of Minutes</a:t>
            </a:r>
          </a:p>
          <a:p>
            <a:r>
              <a:rPr lang="en-US" dirty="0"/>
              <a:t>General Manager Comments</a:t>
            </a:r>
          </a:p>
          <a:p>
            <a:r>
              <a:rPr lang="en-US" dirty="0"/>
              <a:t>Committee Member Comments</a:t>
            </a:r>
          </a:p>
        </p:txBody>
      </p:sp>
      <p:sp>
        <p:nvSpPr>
          <p:cNvPr id="4" name="Date Placeholder 3">
            <a:extLst>
              <a:ext uri="{FF2B5EF4-FFF2-40B4-BE49-F238E27FC236}">
                <a16:creationId xmlns:a16="http://schemas.microsoft.com/office/drawing/2014/main" id="{4469E5E4-0FCA-357A-7E29-BFF7225D7C58}"/>
              </a:ext>
            </a:extLst>
          </p:cNvPr>
          <p:cNvSpPr>
            <a:spLocks noGrp="1"/>
          </p:cNvSpPr>
          <p:nvPr>
            <p:ph type="dt" sz="half" idx="10"/>
          </p:nvPr>
        </p:nvSpPr>
        <p:spPr/>
        <p:txBody>
          <a:bodyPr/>
          <a:lstStyle/>
          <a:p>
            <a:r>
              <a:rPr lang="en-US" dirty="0"/>
              <a:t>FEBRUARY 2024</a:t>
            </a:r>
          </a:p>
        </p:txBody>
      </p:sp>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a:xfrm>
            <a:off x="5864772" y="6348536"/>
            <a:ext cx="5489028" cy="365125"/>
          </a:xfrm>
        </p:spPr>
        <p:txBody>
          <a:bodyPr/>
          <a:lstStyle/>
          <a:p>
            <a:r>
              <a:rPr lang="en-US" dirty="0"/>
              <a:t>COMMUNICATIONS &amp; CUSTOMER SERVICE COMMITTEE MEETING</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a:t>
            </a:fld>
            <a:endParaRPr lang="en-US" dirty="0"/>
          </a:p>
        </p:txBody>
      </p:sp>
    </p:spTree>
    <p:extLst>
      <p:ext uri="{BB962C8B-B14F-4D97-AF65-F5344CB8AC3E}">
        <p14:creationId xmlns:p14="http://schemas.microsoft.com/office/powerpoint/2010/main" val="701958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036A54-E511-1F8E-8D91-84060C7F3F91}"/>
              </a:ext>
            </a:extLst>
          </p:cNvPr>
          <p:cNvPicPr>
            <a:picLocks noChangeAspect="1"/>
          </p:cNvPicPr>
          <p:nvPr/>
        </p:nvPicPr>
        <p:blipFill>
          <a:blip r:embed="rId2"/>
          <a:srcRect/>
          <a:stretch/>
        </p:blipFill>
        <p:spPr>
          <a:xfrm>
            <a:off x="6174658" y="1649147"/>
            <a:ext cx="5785329" cy="3742502"/>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Feature</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9" y="1825625"/>
            <a:ext cx="4375245" cy="963290"/>
          </a:xfrm>
        </p:spPr>
        <p:txBody>
          <a:bodyPr vert="horz" lIns="91440" tIns="45720" rIns="91440" bIns="45720" rtlCol="0" anchor="t">
            <a:normAutofit lnSpcReduction="10000"/>
          </a:bodyPr>
          <a:lstStyle/>
          <a:p>
            <a:r>
              <a:rPr lang="en-US" dirty="0">
                <a:latin typeface="Helvetica"/>
                <a:cs typeface="Helvetica"/>
              </a:rPr>
              <a:t>CCR Report</a:t>
            </a:r>
          </a:p>
          <a:p>
            <a:pPr lvl="1"/>
            <a:r>
              <a:rPr lang="en-US" sz="1800" dirty="0">
                <a:latin typeface="Helvetica"/>
                <a:cs typeface="Helvetica"/>
              </a:rPr>
              <a:t>Link to online brochure in </a:t>
            </a:r>
            <a:br>
              <a:rPr lang="en-US" sz="1800" dirty="0">
                <a:latin typeface="Helvetica"/>
                <a:cs typeface="Helvetica"/>
              </a:rPr>
            </a:br>
            <a:r>
              <a:rPr lang="en-US" sz="1800" dirty="0">
                <a:latin typeface="Helvetica"/>
                <a:cs typeface="Helvetica"/>
              </a:rPr>
              <a:t>English and Spanish</a:t>
            </a:r>
          </a:p>
          <a:p>
            <a:pPr marL="914400" lvl="2" indent="0">
              <a:buNone/>
            </a:pPr>
            <a:endParaRPr lang="en-US" dirty="0"/>
          </a:p>
          <a:p>
            <a:pPr marL="914400" lvl="2" indent="0">
              <a:buNone/>
            </a:pPr>
            <a:endParaRPr lang="en-US" dirty="0"/>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19</a:t>
            </a:fld>
            <a:endParaRPr lang="en-US" dirty="0"/>
          </a:p>
        </p:txBody>
      </p:sp>
      <p:pic>
        <p:nvPicPr>
          <p:cNvPr id="5" name="Picture 4" descr="A brochure with a map of the state of california&#10;&#10;Description automatically generated">
            <a:extLst>
              <a:ext uri="{FF2B5EF4-FFF2-40B4-BE49-F238E27FC236}">
                <a16:creationId xmlns:a16="http://schemas.microsoft.com/office/drawing/2014/main" id="{96D354C2-800F-0C63-0D92-01A719D201B5}"/>
              </a:ext>
            </a:extLst>
          </p:cNvPr>
          <p:cNvPicPr>
            <a:picLocks noChangeAspect="1"/>
          </p:cNvPicPr>
          <p:nvPr/>
        </p:nvPicPr>
        <p:blipFill>
          <a:blip r:embed="rId3"/>
          <a:stretch>
            <a:fillRect/>
          </a:stretch>
        </p:blipFill>
        <p:spPr>
          <a:xfrm>
            <a:off x="5562600" y="2788915"/>
            <a:ext cx="5791200" cy="3742502"/>
          </a:xfrm>
          <a:prstGeom prst="rect">
            <a:avLst/>
          </a:prstGeom>
          <a:ln>
            <a:solidFill>
              <a:schemeClr val="bg1">
                <a:lumMod val="85000"/>
              </a:schemeClr>
            </a:solidFill>
          </a:ln>
        </p:spPr>
      </p:pic>
      <p:pic>
        <p:nvPicPr>
          <p:cNvPr id="9" name="Picture 8" descr="A child watering plants in a garden&#10;&#10;Description automatically generated">
            <a:extLst>
              <a:ext uri="{FF2B5EF4-FFF2-40B4-BE49-F238E27FC236}">
                <a16:creationId xmlns:a16="http://schemas.microsoft.com/office/drawing/2014/main" id="{250D6BE1-81FC-F168-3EDF-9FDEE5C520B1}"/>
              </a:ext>
            </a:extLst>
          </p:cNvPr>
          <p:cNvPicPr>
            <a:picLocks noChangeAspect="1"/>
          </p:cNvPicPr>
          <p:nvPr/>
        </p:nvPicPr>
        <p:blipFill>
          <a:blip r:embed="rId4"/>
          <a:stretch>
            <a:fillRect/>
          </a:stretch>
        </p:blipFill>
        <p:spPr>
          <a:xfrm rot="21205915">
            <a:off x="2771171" y="2825804"/>
            <a:ext cx="2892911" cy="3742502"/>
          </a:xfrm>
          <a:prstGeom prst="rect">
            <a:avLst/>
          </a:prstGeom>
          <a:ln>
            <a:solidFill>
              <a:schemeClr val="bg1">
                <a:lumMod val="85000"/>
              </a:schemeClr>
            </a:solidFill>
          </a:ln>
        </p:spPr>
      </p:pic>
    </p:spTree>
    <p:extLst>
      <p:ext uri="{BB962C8B-B14F-4D97-AF65-F5344CB8AC3E}">
        <p14:creationId xmlns:p14="http://schemas.microsoft.com/office/powerpoint/2010/main" val="2254210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Community </a:t>
            </a:r>
            <a:br>
              <a:rPr lang="en-US" dirty="0"/>
            </a:br>
            <a:r>
              <a:rPr lang="en-US" dirty="0"/>
              <a:t>Events Update</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20</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dirty="0"/>
          </a:p>
        </p:txBody>
      </p:sp>
    </p:spTree>
    <p:extLst>
      <p:ext uri="{BB962C8B-B14F-4D97-AF65-F5344CB8AC3E}">
        <p14:creationId xmlns:p14="http://schemas.microsoft.com/office/powerpoint/2010/main" val="3672571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Field Trip </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5026573" cy="4040662"/>
          </a:xfrm>
        </p:spPr>
        <p:txBody>
          <a:bodyPr>
            <a:normAutofit/>
          </a:bodyPr>
          <a:lstStyle/>
          <a:p>
            <a:r>
              <a:rPr lang="en-US" dirty="0"/>
              <a:t>Hosted Bonsall High School field trip on April 25</a:t>
            </a:r>
          </a:p>
          <a:p>
            <a:pPr lvl="1"/>
            <a:r>
              <a:rPr lang="en-US" dirty="0"/>
              <a:t>Students toured headquarters for an inside look at the</a:t>
            </a:r>
            <a:br>
              <a:rPr lang="en-US" dirty="0"/>
            </a:br>
            <a:r>
              <a:rPr lang="en-US" dirty="0"/>
              <a:t>day-to-day operations of a water agency</a:t>
            </a:r>
          </a:p>
          <a:p>
            <a:pPr lvl="2"/>
            <a:r>
              <a:rPr lang="en-US" dirty="0"/>
              <a:t>Grant funds were used to purchase hard hats, safety vests and glasses, rulers, calculators, and STEM kit </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21</a:t>
            </a:fld>
            <a:endParaRPr lang="en-US" dirty="0"/>
          </a:p>
        </p:txBody>
      </p:sp>
      <p:pic>
        <p:nvPicPr>
          <p:cNvPr id="8" name="Picture 7" descr="A group of people in a construction site&#10;&#10;Description automatically generated">
            <a:extLst>
              <a:ext uri="{FF2B5EF4-FFF2-40B4-BE49-F238E27FC236}">
                <a16:creationId xmlns:a16="http://schemas.microsoft.com/office/drawing/2014/main" id="{ECBD9192-CADF-832B-6CDB-610D374B1A61}"/>
              </a:ext>
            </a:extLst>
          </p:cNvPr>
          <p:cNvPicPr>
            <a:picLocks noChangeAspect="1"/>
          </p:cNvPicPr>
          <p:nvPr/>
        </p:nvPicPr>
        <p:blipFill rotWithShape="1">
          <a:blip r:embed="rId3"/>
          <a:srcRect t="11682" r="19918" b="9185"/>
          <a:stretch/>
        </p:blipFill>
        <p:spPr>
          <a:xfrm>
            <a:off x="6769768" y="681037"/>
            <a:ext cx="5422232" cy="4018419"/>
          </a:xfrm>
          <a:prstGeom prst="rect">
            <a:avLst/>
          </a:prstGeom>
        </p:spPr>
      </p:pic>
      <p:pic>
        <p:nvPicPr>
          <p:cNvPr id="5" name="Picture 4" descr="A group of people sitting at a table&#10;&#10;Description automatically generated">
            <a:extLst>
              <a:ext uri="{FF2B5EF4-FFF2-40B4-BE49-F238E27FC236}">
                <a16:creationId xmlns:a16="http://schemas.microsoft.com/office/drawing/2014/main" id="{AFF34BD8-0EE5-2234-28B7-AB4EE1BCFA3D}"/>
              </a:ext>
            </a:extLst>
          </p:cNvPr>
          <p:cNvPicPr>
            <a:picLocks noChangeAspect="1"/>
          </p:cNvPicPr>
          <p:nvPr/>
        </p:nvPicPr>
        <p:blipFill rotWithShape="1">
          <a:blip r:embed="rId4"/>
          <a:srcRect r="17854"/>
          <a:stretch/>
        </p:blipFill>
        <p:spPr>
          <a:xfrm>
            <a:off x="6096000" y="3558885"/>
            <a:ext cx="3613478" cy="3299115"/>
          </a:xfrm>
          <a:prstGeom prst="rect">
            <a:avLst/>
          </a:prstGeom>
        </p:spPr>
      </p:pic>
    </p:spTree>
    <p:extLst>
      <p:ext uri="{BB962C8B-B14F-4D97-AF65-F5344CB8AC3E}">
        <p14:creationId xmlns:p14="http://schemas.microsoft.com/office/powerpoint/2010/main" val="2088653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Rainbow Run </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5026573" cy="4040662"/>
          </a:xfrm>
        </p:spPr>
        <p:txBody>
          <a:bodyPr>
            <a:normAutofit/>
          </a:bodyPr>
          <a:lstStyle/>
          <a:p>
            <a:r>
              <a:rPr lang="en-US" dirty="0"/>
              <a:t>Saturday, June 15</a:t>
            </a:r>
          </a:p>
          <a:p>
            <a:pPr lvl="1"/>
            <a:r>
              <a:rPr lang="en-US" dirty="0"/>
              <a:t>Starts 7:00 a.m.</a:t>
            </a:r>
          </a:p>
          <a:p>
            <a:pPr lvl="1"/>
            <a:r>
              <a:rPr lang="en-US" dirty="0"/>
              <a:t>3K Race for Runners and Walkers at </a:t>
            </a:r>
            <a:r>
              <a:rPr lang="en-US" dirty="0" err="1"/>
              <a:t>Vallecitos</a:t>
            </a:r>
            <a:r>
              <a:rPr lang="en-US" dirty="0"/>
              <a:t> Elementary Parking Lot</a:t>
            </a:r>
          </a:p>
          <a:p>
            <a:pPr lvl="2"/>
            <a:r>
              <a:rPr lang="en-US" dirty="0"/>
              <a:t>Registration $30 thru May 29</a:t>
            </a:r>
          </a:p>
          <a:p>
            <a:pPr lvl="2"/>
            <a:r>
              <a:rPr lang="en-US" dirty="0"/>
              <a:t>Rainbow Water is </a:t>
            </a:r>
            <a:br>
              <a:rPr lang="en-US" dirty="0"/>
            </a:br>
            <a:r>
              <a:rPr lang="en-US" dirty="0"/>
              <a:t>the water station</a:t>
            </a:r>
            <a:br>
              <a:rPr lang="en-US" dirty="0"/>
            </a:br>
            <a:r>
              <a:rPr lang="en-US" dirty="0"/>
              <a:t>sponsor</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22</a:t>
            </a:fld>
            <a:endParaRPr lang="en-US" dirty="0"/>
          </a:p>
        </p:txBody>
      </p:sp>
      <p:pic>
        <p:nvPicPr>
          <p:cNvPr id="9" name="Picture 8" descr="A poster for a run event&#10;&#10;Description automatically generated">
            <a:extLst>
              <a:ext uri="{FF2B5EF4-FFF2-40B4-BE49-F238E27FC236}">
                <a16:creationId xmlns:a16="http://schemas.microsoft.com/office/drawing/2014/main" id="{6A129963-EA10-C8D1-6103-B5A99E6CC3C7}"/>
              </a:ext>
            </a:extLst>
          </p:cNvPr>
          <p:cNvPicPr>
            <a:picLocks noChangeAspect="1"/>
          </p:cNvPicPr>
          <p:nvPr/>
        </p:nvPicPr>
        <p:blipFill rotWithShape="1">
          <a:blip r:embed="rId3"/>
          <a:srcRect l="8422" t="2575" r="8165" b="18435"/>
          <a:stretch/>
        </p:blipFill>
        <p:spPr>
          <a:xfrm>
            <a:off x="6330824" y="1585913"/>
            <a:ext cx="5157787" cy="4040662"/>
          </a:xfrm>
          <a:prstGeom prst="rect">
            <a:avLst/>
          </a:prstGeom>
          <a:ln>
            <a:solidFill>
              <a:schemeClr val="bg2">
                <a:lumMod val="90000"/>
              </a:schemeClr>
            </a:solidFill>
          </a:ln>
        </p:spPr>
      </p:pic>
      <p:pic>
        <p:nvPicPr>
          <p:cNvPr id="14" name="Picture 13" descr="A group of water bottles&#10;&#10;Description automatically generated">
            <a:extLst>
              <a:ext uri="{FF2B5EF4-FFF2-40B4-BE49-F238E27FC236}">
                <a16:creationId xmlns:a16="http://schemas.microsoft.com/office/drawing/2014/main" id="{C3C35C9A-248E-5855-5B2C-7A08931A19EE}"/>
              </a:ext>
            </a:extLst>
          </p:cNvPr>
          <p:cNvPicPr>
            <a:picLocks noChangeAspect="1"/>
          </p:cNvPicPr>
          <p:nvPr/>
        </p:nvPicPr>
        <p:blipFill>
          <a:blip r:embed="rId4"/>
          <a:stretch>
            <a:fillRect/>
          </a:stretch>
        </p:blipFill>
        <p:spPr>
          <a:xfrm>
            <a:off x="3751150" y="3606244"/>
            <a:ext cx="3553116" cy="3525837"/>
          </a:xfrm>
          <a:prstGeom prst="rect">
            <a:avLst/>
          </a:prstGeom>
        </p:spPr>
      </p:pic>
    </p:spTree>
    <p:extLst>
      <p:ext uri="{BB962C8B-B14F-4D97-AF65-F5344CB8AC3E}">
        <p14:creationId xmlns:p14="http://schemas.microsoft.com/office/powerpoint/2010/main" val="2068157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A7A-DD93-9490-6B58-5AF5394E130A}"/>
              </a:ext>
            </a:extLst>
          </p:cNvPr>
          <p:cNvSpPr>
            <a:spLocks noGrp="1"/>
          </p:cNvSpPr>
          <p:nvPr>
            <p:ph type="title"/>
          </p:nvPr>
        </p:nvSpPr>
        <p:spPr/>
        <p:txBody>
          <a:bodyPr/>
          <a:lstStyle/>
          <a:p>
            <a:r>
              <a:rPr lang="en-US" dirty="0"/>
              <a:t>Thoroughbred </a:t>
            </a:r>
            <a:r>
              <a:rPr lang="en-US" dirty="0" err="1"/>
              <a:t>Liftstation</a:t>
            </a:r>
            <a:endParaRPr lang="en-US" dirty="0"/>
          </a:p>
        </p:txBody>
      </p:sp>
      <p:sp>
        <p:nvSpPr>
          <p:cNvPr id="3" name="Content Placeholder 2">
            <a:extLst>
              <a:ext uri="{FF2B5EF4-FFF2-40B4-BE49-F238E27FC236}">
                <a16:creationId xmlns:a16="http://schemas.microsoft.com/office/drawing/2014/main" id="{85BB133B-7118-5E81-4735-A22F9823C80E}"/>
              </a:ext>
            </a:extLst>
          </p:cNvPr>
          <p:cNvSpPr>
            <a:spLocks noGrp="1"/>
          </p:cNvSpPr>
          <p:nvPr>
            <p:ph sz="half" idx="1"/>
          </p:nvPr>
        </p:nvSpPr>
        <p:spPr/>
        <p:txBody>
          <a:bodyPr/>
          <a:lstStyle/>
          <a:p>
            <a:r>
              <a:rPr lang="en-US" dirty="0"/>
              <a:t>Ribbon Cutting Event </a:t>
            </a:r>
          </a:p>
          <a:p>
            <a:pPr lvl="1"/>
            <a:r>
              <a:rPr lang="en-US" dirty="0"/>
              <a:t>Planning underway </a:t>
            </a:r>
          </a:p>
          <a:p>
            <a:pPr lvl="1"/>
            <a:r>
              <a:rPr lang="en-US" dirty="0"/>
              <a:t>Project will be complete end of September</a:t>
            </a:r>
          </a:p>
          <a:p>
            <a:pPr lvl="1"/>
            <a:r>
              <a:rPr lang="en-US" dirty="0"/>
              <a:t>Tentative date for Sept/Oct</a:t>
            </a:r>
          </a:p>
          <a:p>
            <a:pPr lvl="1"/>
            <a:r>
              <a:rPr lang="en-US" dirty="0"/>
              <a:t>Invite project partners, local businesses, chamber and Congressman Issa’s office</a:t>
            </a:r>
          </a:p>
        </p:txBody>
      </p:sp>
      <p:sp>
        <p:nvSpPr>
          <p:cNvPr id="4" name="Date Placeholder 3">
            <a:extLst>
              <a:ext uri="{FF2B5EF4-FFF2-40B4-BE49-F238E27FC236}">
                <a16:creationId xmlns:a16="http://schemas.microsoft.com/office/drawing/2014/main" id="{21498523-B06B-8157-B995-BECB196F82DA}"/>
              </a:ext>
            </a:extLst>
          </p:cNvPr>
          <p:cNvSpPr>
            <a:spLocks noGrp="1"/>
          </p:cNvSpPr>
          <p:nvPr>
            <p:ph type="dt" sz="half" idx="10"/>
          </p:nvPr>
        </p:nvSpPr>
        <p:spPr/>
        <p:txBody>
          <a:bodyPr/>
          <a:lstStyle/>
          <a:p>
            <a:fld id="{714D6B88-87BA-2641-8BAF-C8FCD863772D}" type="datetime1">
              <a:rPr lang="en-US" smtClean="0"/>
              <a:t>5/15/24</a:t>
            </a:fld>
            <a:endParaRPr lang="en-US" dirty="0"/>
          </a:p>
        </p:txBody>
      </p:sp>
      <p:sp>
        <p:nvSpPr>
          <p:cNvPr id="5" name="Footer Placeholder 4">
            <a:extLst>
              <a:ext uri="{FF2B5EF4-FFF2-40B4-BE49-F238E27FC236}">
                <a16:creationId xmlns:a16="http://schemas.microsoft.com/office/drawing/2014/main" id="{1252B970-35FE-465D-44CE-0F828D36DF46}"/>
              </a:ext>
            </a:extLst>
          </p:cNvPr>
          <p:cNvSpPr>
            <a:spLocks noGrp="1"/>
          </p:cNvSpPr>
          <p:nvPr>
            <p:ph type="ftr" sz="quarter" idx="11"/>
          </p:nvPr>
        </p:nvSpPr>
        <p:spPr/>
        <p:txBody>
          <a:bodyPr/>
          <a:lstStyle/>
          <a:p>
            <a:r>
              <a:rPr lang="en-US"/>
              <a:t>COMMUNICATIONS &amp; CUSTOMER SERVICE COMMITTEE MEETING</a:t>
            </a:r>
          </a:p>
          <a:p>
            <a:endParaRPr lang="en-US" dirty="0"/>
          </a:p>
        </p:txBody>
      </p:sp>
      <p:sp>
        <p:nvSpPr>
          <p:cNvPr id="6" name="Slide Number Placeholder 5">
            <a:extLst>
              <a:ext uri="{FF2B5EF4-FFF2-40B4-BE49-F238E27FC236}">
                <a16:creationId xmlns:a16="http://schemas.microsoft.com/office/drawing/2014/main" id="{EDC00578-CACB-D84E-00F6-4F0999C2A2FA}"/>
              </a:ext>
            </a:extLst>
          </p:cNvPr>
          <p:cNvSpPr>
            <a:spLocks noGrp="1"/>
          </p:cNvSpPr>
          <p:nvPr>
            <p:ph type="sldNum" sz="quarter" idx="12"/>
          </p:nvPr>
        </p:nvSpPr>
        <p:spPr/>
        <p:txBody>
          <a:bodyPr/>
          <a:lstStyle/>
          <a:p>
            <a:fld id="{71B073CA-E1DB-6646-8627-B9A066EC1A46}" type="slidenum">
              <a:rPr lang="en-US" smtClean="0"/>
              <a:t>23</a:t>
            </a:fld>
            <a:endParaRPr lang="en-US" dirty="0"/>
          </a:p>
        </p:txBody>
      </p:sp>
      <p:pic>
        <p:nvPicPr>
          <p:cNvPr id="9" name="Picture Placeholder 8" descr="A large building with a few pipes&#10;&#10;Description automatically generated with medium confidence">
            <a:extLst>
              <a:ext uri="{FF2B5EF4-FFF2-40B4-BE49-F238E27FC236}">
                <a16:creationId xmlns:a16="http://schemas.microsoft.com/office/drawing/2014/main" id="{F5943880-40FB-024E-BDE6-EA72A54076F0}"/>
              </a:ext>
            </a:extLst>
          </p:cNvPr>
          <p:cNvPicPr>
            <a:picLocks noGrp="1" noChangeAspect="1"/>
          </p:cNvPicPr>
          <p:nvPr>
            <p:ph type="pic" idx="14"/>
          </p:nvPr>
        </p:nvPicPr>
        <p:blipFill>
          <a:blip r:embed="rId2"/>
          <a:srcRect l="1473" r="1473"/>
          <a:stretch>
            <a:fillRect/>
          </a:stretch>
        </p:blipFill>
        <p:spPr>
          <a:xfrm>
            <a:off x="6560718" y="1643381"/>
            <a:ext cx="5631282" cy="4351338"/>
          </a:xfrm>
        </p:spPr>
      </p:pic>
    </p:spTree>
    <p:extLst>
      <p:ext uri="{BB962C8B-B14F-4D97-AF65-F5344CB8AC3E}">
        <p14:creationId xmlns:p14="http://schemas.microsoft.com/office/powerpoint/2010/main" val="4043598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Avocado Festival</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5385180" cy="4351338"/>
          </a:xfrm>
        </p:spPr>
        <p:txBody>
          <a:bodyPr>
            <a:normAutofit/>
          </a:bodyPr>
          <a:lstStyle/>
          <a:p>
            <a:r>
              <a:rPr lang="en-US" dirty="0"/>
              <a:t>2024 Event Recap</a:t>
            </a:r>
          </a:p>
          <a:p>
            <a:pPr lvl="1"/>
            <a:r>
              <a:rPr lang="en-US" sz="2000" b="0" i="0" dirty="0">
                <a:effectLst/>
                <a:highlight>
                  <a:srgbClr val="FFFFFF"/>
                </a:highlight>
                <a:latin typeface="Arial" panose="020B0604020202020204" pitchFamily="34" charset="0"/>
              </a:rPr>
              <a:t>The 37th Annual event attracted thousands of spectators</a:t>
            </a:r>
          </a:p>
          <a:p>
            <a:pPr lvl="1"/>
            <a:r>
              <a:rPr lang="en-US" sz="2000" dirty="0">
                <a:highlight>
                  <a:srgbClr val="FFFFFF"/>
                </a:highlight>
                <a:latin typeface="Arial" panose="020B0604020202020204" pitchFamily="34" charset="0"/>
              </a:rPr>
              <a:t>Total of 10 staff and 1 board member worked the Rainbow Water booth</a:t>
            </a:r>
            <a:endParaRPr lang="en-US" sz="2000" b="0" i="0" dirty="0">
              <a:effectLst/>
              <a:highlight>
                <a:srgbClr val="FFFFFF"/>
              </a:highlight>
              <a:latin typeface="Arial" panose="020B0604020202020204" pitchFamily="34" charset="0"/>
            </a:endParaRPr>
          </a:p>
          <a:p>
            <a:pPr lvl="1" fontAlgn="base"/>
            <a:r>
              <a:rPr lang="en-US" sz="2000" b="0" i="0" dirty="0">
                <a:effectLst/>
                <a:highlight>
                  <a:srgbClr val="FFFFFF"/>
                </a:highlight>
                <a:latin typeface="Arial" panose="020B0604020202020204" pitchFamily="34" charset="0"/>
              </a:rPr>
              <a:t>Debuted new promotional swag with over 1,800 </a:t>
            </a:r>
            <a:r>
              <a:rPr lang="en-US" sz="2000" dirty="0">
                <a:highlight>
                  <a:srgbClr val="FFFFFF"/>
                </a:highlight>
                <a:latin typeface="Arial" panose="020B0604020202020204" pitchFamily="34" charset="0"/>
              </a:rPr>
              <a:t>promotional items </a:t>
            </a:r>
            <a:r>
              <a:rPr lang="en-US" sz="2000" b="0" i="0" dirty="0">
                <a:effectLst/>
                <a:highlight>
                  <a:srgbClr val="FFFFFF"/>
                </a:highlight>
                <a:latin typeface="Arial" panose="020B0604020202020204" pitchFamily="34" charset="0"/>
              </a:rPr>
              <a:t>and 300 print collateral handed out to spectators. </a:t>
            </a:r>
          </a:p>
          <a:p>
            <a:pPr lvl="1" fontAlgn="base"/>
            <a:r>
              <a:rPr lang="en-US" sz="2000" b="0" i="0" dirty="0">
                <a:effectLst/>
                <a:highlight>
                  <a:srgbClr val="FFFFFF"/>
                </a:highlight>
                <a:latin typeface="Arial" panose="020B0604020202020204" pitchFamily="34" charset="0"/>
              </a:rPr>
              <a:t>Heavy flow of traffic from start to finish</a:t>
            </a:r>
          </a:p>
          <a:p>
            <a:pPr marL="457200" lvl="1" indent="0" fontAlgn="base">
              <a:buNone/>
            </a:pPr>
            <a:endParaRPr lang="en-US" sz="2000" b="0" i="0" dirty="0">
              <a:effectLst/>
              <a:highlight>
                <a:srgbClr val="FFFFFF"/>
              </a:highlight>
              <a:latin typeface="Arial" panose="020B0604020202020204" pitchFamily="34" charset="0"/>
            </a:endParaRPr>
          </a:p>
          <a:p>
            <a:pPr marL="0" indent="0" algn="l" rtl="0" fontAlgn="base">
              <a:buNone/>
            </a:pPr>
            <a:endParaRPr lang="en-US" b="0" i="0" dirty="0">
              <a:solidFill>
                <a:srgbClr val="000000"/>
              </a:solidFill>
              <a:effectLst/>
              <a:highlight>
                <a:srgbClr val="FFFFFF"/>
              </a:highlight>
              <a:latin typeface="Segoe UI" panose="020B0502040204020203" pitchFamily="34" charset="0"/>
            </a:endParaRP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24</a:t>
            </a:fld>
            <a:endParaRPr lang="en-US" dirty="0"/>
          </a:p>
        </p:txBody>
      </p:sp>
      <p:pic>
        <p:nvPicPr>
          <p:cNvPr id="7" name="Picture 6">
            <a:extLst>
              <a:ext uri="{FF2B5EF4-FFF2-40B4-BE49-F238E27FC236}">
                <a16:creationId xmlns:a16="http://schemas.microsoft.com/office/drawing/2014/main" id="{DB434569-71F3-14E2-8591-3F3B9C68D5DE}"/>
              </a:ext>
            </a:extLst>
          </p:cNvPr>
          <p:cNvPicPr>
            <a:picLocks noChangeAspect="1"/>
          </p:cNvPicPr>
          <p:nvPr/>
        </p:nvPicPr>
        <p:blipFill rotWithShape="1">
          <a:blip r:embed="rId3"/>
          <a:srcRect l="11492" t="8697"/>
          <a:stretch/>
        </p:blipFill>
        <p:spPr>
          <a:xfrm>
            <a:off x="7863562" y="565448"/>
            <a:ext cx="4328438" cy="3348819"/>
          </a:xfrm>
          <a:prstGeom prst="rect">
            <a:avLst/>
          </a:prstGeom>
        </p:spPr>
      </p:pic>
      <p:pic>
        <p:nvPicPr>
          <p:cNvPr id="9" name="Picture 8" descr="A tent with a sign and a sign&#10;&#10;Description automatically generated with medium confidence">
            <a:extLst>
              <a:ext uri="{FF2B5EF4-FFF2-40B4-BE49-F238E27FC236}">
                <a16:creationId xmlns:a16="http://schemas.microsoft.com/office/drawing/2014/main" id="{C407019B-B53A-41A1-F404-46619392932F}"/>
              </a:ext>
            </a:extLst>
          </p:cNvPr>
          <p:cNvPicPr>
            <a:picLocks noChangeAspect="1"/>
          </p:cNvPicPr>
          <p:nvPr/>
        </p:nvPicPr>
        <p:blipFill rotWithShape="1">
          <a:blip r:embed="rId4"/>
          <a:srcRect t="12882"/>
          <a:stretch/>
        </p:blipFill>
        <p:spPr>
          <a:xfrm>
            <a:off x="7888406" y="4029856"/>
            <a:ext cx="4328438" cy="2828144"/>
          </a:xfrm>
          <a:prstGeom prst="rect">
            <a:avLst/>
          </a:prstGeom>
        </p:spPr>
      </p:pic>
    </p:spTree>
    <p:extLst>
      <p:ext uri="{BB962C8B-B14F-4D97-AF65-F5344CB8AC3E}">
        <p14:creationId xmlns:p14="http://schemas.microsoft.com/office/powerpoint/2010/main" val="4200646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orful drawing of a sunset&#10;&#10;Description automatically generated">
            <a:extLst>
              <a:ext uri="{FF2B5EF4-FFF2-40B4-BE49-F238E27FC236}">
                <a16:creationId xmlns:a16="http://schemas.microsoft.com/office/drawing/2014/main" id="{37EAB0F6-B46E-85AD-2761-0CCC218A4DF9}"/>
              </a:ext>
            </a:extLst>
          </p:cNvPr>
          <p:cNvPicPr>
            <a:picLocks noChangeAspect="1"/>
          </p:cNvPicPr>
          <p:nvPr/>
        </p:nvPicPr>
        <p:blipFill>
          <a:blip r:embed="rId3"/>
          <a:stretch>
            <a:fillRect/>
          </a:stretch>
        </p:blipFill>
        <p:spPr>
          <a:xfrm>
            <a:off x="8851336" y="832338"/>
            <a:ext cx="2696371" cy="2173999"/>
          </a:xfrm>
          <a:prstGeom prst="rect">
            <a:avLst/>
          </a:prstGeom>
        </p:spPr>
      </p:pic>
      <p:pic>
        <p:nvPicPr>
          <p:cNvPr id="21" name="Picture 20">
            <a:extLst>
              <a:ext uri="{FF2B5EF4-FFF2-40B4-BE49-F238E27FC236}">
                <a16:creationId xmlns:a16="http://schemas.microsoft.com/office/drawing/2014/main" id="{40A43AC0-49C1-B76C-8CAE-82B996A329B8}"/>
              </a:ext>
            </a:extLst>
          </p:cNvPr>
          <p:cNvPicPr>
            <a:picLocks noChangeAspect="1"/>
          </p:cNvPicPr>
          <p:nvPr/>
        </p:nvPicPr>
        <p:blipFill>
          <a:blip r:embed="rId4"/>
          <a:srcRect/>
          <a:stretch/>
        </p:blipFill>
        <p:spPr>
          <a:xfrm>
            <a:off x="9079505" y="2346642"/>
            <a:ext cx="2709785" cy="2206017"/>
          </a:xfrm>
          <a:prstGeom prst="rect">
            <a:avLst/>
          </a:prstGeom>
        </p:spPr>
      </p:pic>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a:t>Poster Contest</a:t>
            </a:r>
            <a:endParaRPr lang="en-US" dirty="0"/>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5026573" cy="4351338"/>
          </a:xfrm>
        </p:spPr>
        <p:txBody>
          <a:bodyPr>
            <a:normAutofit/>
          </a:bodyPr>
          <a:lstStyle/>
          <a:p>
            <a:r>
              <a:rPr lang="en-US" dirty="0"/>
              <a:t>2024 NCWA Water Awareness Poster Contest</a:t>
            </a:r>
          </a:p>
          <a:p>
            <a:pPr lvl="1"/>
            <a:r>
              <a:rPr lang="en-US" dirty="0"/>
              <a:t>Finalist voting in progress </a:t>
            </a:r>
          </a:p>
          <a:p>
            <a:pPr lvl="2"/>
            <a:r>
              <a:rPr lang="en-US" dirty="0"/>
              <a:t>Top three will be sent to NCWA for review and print in 2025 calendar</a:t>
            </a:r>
          </a:p>
          <a:p>
            <a:pPr lvl="2"/>
            <a:r>
              <a:rPr lang="en-US" dirty="0"/>
              <a:t>The winner art will be printed on the water bottles for the Rainbow Run</a:t>
            </a:r>
          </a:p>
        </p:txBody>
      </p:sp>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a:xfrm>
            <a:off x="5864772" y="6348536"/>
            <a:ext cx="5489028" cy="365125"/>
          </a:xfrm>
        </p:spPr>
        <p:txBody>
          <a:bodyPr/>
          <a:lstStyle/>
          <a:p>
            <a:r>
              <a:rPr lang="en-US"/>
              <a:t>COMMUNICATIONS &amp; CUSTOMER SERVICE COMMITTEE MEETING</a:t>
            </a:r>
            <a:endParaRPr lang="en-US" dirty="0"/>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25</a:t>
            </a:fld>
            <a:endParaRPr lang="en-US" dirty="0"/>
          </a:p>
        </p:txBody>
      </p:sp>
      <p:pic>
        <p:nvPicPr>
          <p:cNvPr id="8" name="Picture 7">
            <a:extLst>
              <a:ext uri="{FF2B5EF4-FFF2-40B4-BE49-F238E27FC236}">
                <a16:creationId xmlns:a16="http://schemas.microsoft.com/office/drawing/2014/main" id="{0E8EAFFB-AAFE-6A67-5B58-EA2E80946AF6}"/>
              </a:ext>
            </a:extLst>
          </p:cNvPr>
          <p:cNvPicPr>
            <a:picLocks noChangeAspect="1"/>
          </p:cNvPicPr>
          <p:nvPr/>
        </p:nvPicPr>
        <p:blipFill>
          <a:blip r:embed="rId5"/>
          <a:srcRect/>
          <a:stretch/>
        </p:blipFill>
        <p:spPr>
          <a:xfrm rot="245036">
            <a:off x="8685927" y="3835270"/>
            <a:ext cx="2772385" cy="2238905"/>
          </a:xfrm>
          <a:prstGeom prst="rect">
            <a:avLst/>
          </a:prstGeom>
        </p:spPr>
      </p:pic>
      <p:pic>
        <p:nvPicPr>
          <p:cNvPr id="10" name="Picture 9">
            <a:extLst>
              <a:ext uri="{FF2B5EF4-FFF2-40B4-BE49-F238E27FC236}">
                <a16:creationId xmlns:a16="http://schemas.microsoft.com/office/drawing/2014/main" id="{9C388F81-41E4-F42E-0EFE-9FBB555F6DBE}"/>
              </a:ext>
            </a:extLst>
          </p:cNvPr>
          <p:cNvPicPr>
            <a:picLocks noChangeAspect="1"/>
          </p:cNvPicPr>
          <p:nvPr/>
        </p:nvPicPr>
        <p:blipFill>
          <a:blip r:embed="rId6"/>
          <a:srcRect/>
          <a:stretch/>
        </p:blipFill>
        <p:spPr>
          <a:xfrm rot="20858921">
            <a:off x="6310837" y="3590724"/>
            <a:ext cx="2808601" cy="2312616"/>
          </a:xfrm>
          <a:prstGeom prst="rect">
            <a:avLst/>
          </a:prstGeom>
        </p:spPr>
      </p:pic>
      <p:pic>
        <p:nvPicPr>
          <p:cNvPr id="11" name="Picture 10">
            <a:extLst>
              <a:ext uri="{FF2B5EF4-FFF2-40B4-BE49-F238E27FC236}">
                <a16:creationId xmlns:a16="http://schemas.microsoft.com/office/drawing/2014/main" id="{4DC2C035-9B01-D9F6-1B8F-559A56DE5FD7}"/>
              </a:ext>
            </a:extLst>
          </p:cNvPr>
          <p:cNvPicPr>
            <a:picLocks noChangeAspect="1"/>
          </p:cNvPicPr>
          <p:nvPr/>
        </p:nvPicPr>
        <p:blipFill>
          <a:blip r:embed="rId7"/>
          <a:srcRect/>
          <a:stretch/>
        </p:blipFill>
        <p:spPr>
          <a:xfrm rot="20985204">
            <a:off x="6666343" y="458280"/>
            <a:ext cx="2503878" cy="2068998"/>
          </a:xfrm>
          <a:prstGeom prst="rect">
            <a:avLst/>
          </a:prstGeom>
        </p:spPr>
      </p:pic>
      <p:pic>
        <p:nvPicPr>
          <p:cNvPr id="19" name="Picture 18">
            <a:extLst>
              <a:ext uri="{FF2B5EF4-FFF2-40B4-BE49-F238E27FC236}">
                <a16:creationId xmlns:a16="http://schemas.microsoft.com/office/drawing/2014/main" id="{DED6E7E5-53A0-94C6-D8CE-AB2CBED1129A}"/>
              </a:ext>
            </a:extLst>
          </p:cNvPr>
          <p:cNvPicPr>
            <a:picLocks noChangeAspect="1"/>
          </p:cNvPicPr>
          <p:nvPr/>
        </p:nvPicPr>
        <p:blipFill>
          <a:blip r:embed="rId8"/>
          <a:srcRect/>
          <a:stretch/>
        </p:blipFill>
        <p:spPr>
          <a:xfrm>
            <a:off x="6619518" y="2220167"/>
            <a:ext cx="2528448" cy="2068998"/>
          </a:xfrm>
          <a:prstGeom prst="rect">
            <a:avLst/>
          </a:prstGeom>
        </p:spPr>
      </p:pic>
    </p:spTree>
    <p:extLst>
      <p:ext uri="{BB962C8B-B14F-4D97-AF65-F5344CB8AC3E}">
        <p14:creationId xmlns:p14="http://schemas.microsoft.com/office/powerpoint/2010/main" val="236092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Public </a:t>
            </a:r>
            <a:br>
              <a:rPr lang="en-US" dirty="0"/>
            </a:br>
            <a:r>
              <a:rPr lang="en-US" dirty="0"/>
              <a:t>Communications</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26</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dirty="0"/>
              <a:t>&amp; Related Media Stories</a:t>
            </a:r>
          </a:p>
        </p:txBody>
      </p:sp>
    </p:spTree>
    <p:extLst>
      <p:ext uri="{BB962C8B-B14F-4D97-AF65-F5344CB8AC3E}">
        <p14:creationId xmlns:p14="http://schemas.microsoft.com/office/powerpoint/2010/main" val="678821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27</a:t>
            </a:fld>
            <a:endParaRPr lang="en-US" dirty="0"/>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dirty="0"/>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4099459" cy="3999321"/>
          </a:xfrm>
        </p:spPr>
        <p:txBody>
          <a:bodyPr>
            <a:normAutofit/>
          </a:bodyPr>
          <a:lstStyle/>
          <a:p>
            <a:r>
              <a:rPr lang="en-US" sz="2000" b="1" dirty="0"/>
              <a:t>May 2</a:t>
            </a:r>
          </a:p>
          <a:p>
            <a:r>
              <a:rPr lang="en-US" sz="2000" dirty="0">
                <a:effectLst/>
              </a:rPr>
              <a:t>Regional Agriculture Program expands to San Diego and </a:t>
            </a:r>
            <a:br>
              <a:rPr lang="en-US" sz="2000" dirty="0">
                <a:effectLst/>
              </a:rPr>
            </a:br>
            <a:r>
              <a:rPr lang="en-US" sz="2000" dirty="0">
                <a:effectLst/>
              </a:rPr>
              <a:t>Riverside Counties</a:t>
            </a:r>
          </a:p>
          <a:p>
            <a:r>
              <a:rPr lang="en-US" sz="2000" b="1" dirty="0"/>
              <a:t>May 9</a:t>
            </a:r>
          </a:p>
          <a:p>
            <a:r>
              <a:rPr lang="en-US" sz="2000" dirty="0">
                <a:effectLst/>
              </a:rPr>
              <a:t>Bonsall High School Students Visit Rainbow Water to Explore Careers in the Water Industry</a:t>
            </a:r>
          </a:p>
          <a:p>
            <a:endParaRPr lang="en-US" sz="2000" dirty="0">
              <a:effectLst/>
            </a:endParaRPr>
          </a:p>
          <a:p>
            <a:pPr marL="342900" indent="-34290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240FE6DA-441F-4F2D-3ADC-E6A96CF78A5A}"/>
              </a:ext>
            </a:extLst>
          </p:cNvPr>
          <p:cNvPicPr>
            <a:picLocks noChangeAspect="1"/>
          </p:cNvPicPr>
          <p:nvPr/>
        </p:nvPicPr>
        <p:blipFill rotWithShape="1">
          <a:blip r:embed="rId3"/>
          <a:srcRect t="980" b="44874"/>
          <a:stretch/>
        </p:blipFill>
        <p:spPr>
          <a:xfrm>
            <a:off x="9438547" y="937801"/>
            <a:ext cx="2198128" cy="5920199"/>
          </a:xfrm>
          <a:prstGeom prst="rect">
            <a:avLst/>
          </a:prstGeom>
          <a:ln>
            <a:solidFill>
              <a:schemeClr val="bg1">
                <a:lumMod val="75000"/>
              </a:schemeClr>
            </a:solidFill>
          </a:ln>
        </p:spPr>
      </p:pic>
      <p:pic>
        <p:nvPicPr>
          <p:cNvPr id="10" name="Picture 9" descr="A group of construction workers wearing safety vests&#10;&#10;Description automatically generated">
            <a:extLst>
              <a:ext uri="{FF2B5EF4-FFF2-40B4-BE49-F238E27FC236}">
                <a16:creationId xmlns:a16="http://schemas.microsoft.com/office/drawing/2014/main" id="{11CD638A-A2FC-ACAE-CF5D-6D37F7E4A08C}"/>
              </a:ext>
            </a:extLst>
          </p:cNvPr>
          <p:cNvPicPr>
            <a:picLocks noChangeAspect="1"/>
          </p:cNvPicPr>
          <p:nvPr/>
        </p:nvPicPr>
        <p:blipFill rotWithShape="1">
          <a:blip r:embed="rId4"/>
          <a:srcRect b="37645"/>
          <a:stretch/>
        </p:blipFill>
        <p:spPr>
          <a:xfrm>
            <a:off x="4779353" y="475770"/>
            <a:ext cx="4467081" cy="6382230"/>
          </a:xfrm>
          <a:prstGeom prst="rect">
            <a:avLst/>
          </a:prstGeom>
          <a:ln>
            <a:solidFill>
              <a:schemeClr val="bg1">
                <a:lumMod val="75000"/>
              </a:schemeClr>
            </a:solidFill>
          </a:ln>
        </p:spPr>
      </p:pic>
    </p:spTree>
    <p:extLst>
      <p:ext uri="{BB962C8B-B14F-4D97-AF65-F5344CB8AC3E}">
        <p14:creationId xmlns:p14="http://schemas.microsoft.com/office/powerpoint/2010/main" val="2924849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28</a:t>
            </a:fld>
            <a:endParaRPr lang="en-US" dirty="0"/>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dirty="0"/>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4099459" cy="3999321"/>
          </a:xfrm>
        </p:spPr>
        <p:txBody>
          <a:bodyPr>
            <a:normAutofit/>
          </a:bodyPr>
          <a:lstStyle/>
          <a:p>
            <a:r>
              <a:rPr lang="en-US" sz="2000" b="1" dirty="0"/>
              <a:t>May 9</a:t>
            </a:r>
          </a:p>
          <a:p>
            <a:r>
              <a:rPr lang="en-US" sz="2000" dirty="0"/>
              <a:t>FPUD Recognizes </a:t>
            </a:r>
            <a:br>
              <a:rPr lang="en-US" sz="2000" dirty="0"/>
            </a:br>
            <a:r>
              <a:rPr lang="en-US" sz="2000" dirty="0"/>
              <a:t>Community Leaders</a:t>
            </a:r>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7" name="Picture 6" descr="A group of people standing in front of a blue pipe&#10;&#10;Description automatically generated">
            <a:extLst>
              <a:ext uri="{FF2B5EF4-FFF2-40B4-BE49-F238E27FC236}">
                <a16:creationId xmlns:a16="http://schemas.microsoft.com/office/drawing/2014/main" id="{C971C78B-175A-7AAE-7BE6-BD78AECA771E}"/>
              </a:ext>
            </a:extLst>
          </p:cNvPr>
          <p:cNvPicPr>
            <a:picLocks noChangeAspect="1"/>
          </p:cNvPicPr>
          <p:nvPr/>
        </p:nvPicPr>
        <p:blipFill>
          <a:blip r:embed="rId3"/>
          <a:stretch>
            <a:fillRect/>
          </a:stretch>
        </p:blipFill>
        <p:spPr>
          <a:xfrm>
            <a:off x="4714875" y="1160463"/>
            <a:ext cx="7162800" cy="4851400"/>
          </a:xfrm>
          <a:prstGeom prst="rect">
            <a:avLst/>
          </a:prstGeom>
          <a:ln>
            <a:solidFill>
              <a:schemeClr val="bg1">
                <a:lumMod val="75000"/>
              </a:schemeClr>
            </a:solidFill>
          </a:ln>
        </p:spPr>
      </p:pic>
    </p:spTree>
    <p:extLst>
      <p:ext uri="{BB962C8B-B14F-4D97-AF65-F5344CB8AC3E}">
        <p14:creationId xmlns:p14="http://schemas.microsoft.com/office/powerpoint/2010/main" val="2429929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Customer </a:t>
            </a:r>
            <a:br>
              <a:rPr lang="en-US" dirty="0"/>
            </a:br>
            <a:r>
              <a:rPr lang="en-US" dirty="0"/>
              <a:t>Service Metrics</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dirty="0"/>
              <a:t>Quarterly Report</a:t>
            </a:r>
          </a:p>
        </p:txBody>
      </p:sp>
    </p:spTree>
    <p:extLst>
      <p:ext uri="{BB962C8B-B14F-4D97-AF65-F5344CB8AC3E}">
        <p14:creationId xmlns:p14="http://schemas.microsoft.com/office/powerpoint/2010/main" val="1947987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62E5-0849-6A5E-9B3F-F18BCA48C907}"/>
              </a:ext>
            </a:extLst>
          </p:cNvPr>
          <p:cNvSpPr>
            <a:spLocks noGrp="1"/>
          </p:cNvSpPr>
          <p:nvPr>
            <p:ph type="title"/>
          </p:nvPr>
        </p:nvSpPr>
        <p:spPr>
          <a:xfrm>
            <a:off x="884473" y="3652870"/>
            <a:ext cx="10515600" cy="1186416"/>
          </a:xfrm>
        </p:spPr>
        <p:txBody>
          <a:bodyPr>
            <a:normAutofit/>
          </a:bodyPr>
          <a:lstStyle/>
          <a:p>
            <a:r>
              <a:rPr lang="en-US" dirty="0"/>
              <a:t>Agenda Items for Next Meeting </a:t>
            </a:r>
            <a:br>
              <a:rPr lang="en-US" dirty="0"/>
            </a:br>
            <a:r>
              <a:rPr lang="en-US" dirty="0"/>
              <a:t>June 18, 2024</a:t>
            </a:r>
          </a:p>
        </p:txBody>
      </p:sp>
      <p:sp>
        <p:nvSpPr>
          <p:cNvPr id="4" name="Footer Placeholder 3">
            <a:extLst>
              <a:ext uri="{FF2B5EF4-FFF2-40B4-BE49-F238E27FC236}">
                <a16:creationId xmlns:a16="http://schemas.microsoft.com/office/drawing/2014/main" id="{CE70B2CD-C845-689F-AF21-56CDA6E7354F}"/>
              </a:ext>
            </a:extLst>
          </p:cNvPr>
          <p:cNvSpPr>
            <a:spLocks noGrp="1"/>
          </p:cNvSpPr>
          <p:nvPr>
            <p:ph type="ftr" sz="quarter" idx="11"/>
          </p:nvPr>
        </p:nvSpPr>
        <p:spPr>
          <a:xfrm>
            <a:off x="7239000" y="6348536"/>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133F12AF-E6D1-164A-E6EA-B5DEC0A7CD62}"/>
              </a:ext>
            </a:extLst>
          </p:cNvPr>
          <p:cNvSpPr>
            <a:spLocks noGrp="1"/>
          </p:cNvSpPr>
          <p:nvPr>
            <p:ph type="sldNum" sz="quarter" idx="12"/>
          </p:nvPr>
        </p:nvSpPr>
        <p:spPr/>
        <p:txBody>
          <a:bodyPr/>
          <a:lstStyle/>
          <a:p>
            <a:fld id="{71B073CA-E1DB-6646-8627-B9A066EC1A46}" type="slidenum">
              <a:rPr lang="en-US" smtClean="0"/>
              <a:pPr/>
              <a:t>29</a:t>
            </a:fld>
            <a:endParaRPr lang="en-US" dirty="0"/>
          </a:p>
        </p:txBody>
      </p:sp>
    </p:spTree>
    <p:extLst>
      <p:ext uri="{BB962C8B-B14F-4D97-AF65-F5344CB8AC3E}">
        <p14:creationId xmlns:p14="http://schemas.microsoft.com/office/powerpoint/2010/main" val="29155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461D-B968-9128-489A-D446AF6EAE3F}"/>
              </a:ext>
            </a:extLst>
          </p:cNvPr>
          <p:cNvSpPr>
            <a:spLocks noGrp="1"/>
          </p:cNvSpPr>
          <p:nvPr>
            <p:ph type="title"/>
          </p:nvPr>
        </p:nvSpPr>
        <p:spPr/>
        <p:txBody>
          <a:bodyPr/>
          <a:lstStyle/>
          <a:p>
            <a:r>
              <a:rPr lang="en-US" dirty="0"/>
              <a:t>Average Hold Time</a:t>
            </a:r>
          </a:p>
        </p:txBody>
      </p:sp>
      <p:sp>
        <p:nvSpPr>
          <p:cNvPr id="4" name="Slide Number Placeholder 3">
            <a:extLst>
              <a:ext uri="{FF2B5EF4-FFF2-40B4-BE49-F238E27FC236}">
                <a16:creationId xmlns:a16="http://schemas.microsoft.com/office/drawing/2014/main" id="{7A5BE675-774B-5BEF-7740-304EB5213EC5}"/>
              </a:ext>
            </a:extLst>
          </p:cNvPr>
          <p:cNvSpPr>
            <a:spLocks noGrp="1"/>
          </p:cNvSpPr>
          <p:nvPr>
            <p:ph type="sldNum" sz="quarter" idx="12"/>
          </p:nvPr>
        </p:nvSpPr>
        <p:spPr/>
        <p:txBody>
          <a:bodyPr/>
          <a:lstStyle/>
          <a:p>
            <a:fld id="{71B073CA-E1DB-6646-8627-B9A066EC1A46}" type="slidenum">
              <a:rPr lang="en-US" smtClean="0"/>
              <a:t>3</a:t>
            </a:fld>
            <a:endParaRPr lang="en-US" dirty="0"/>
          </a:p>
        </p:txBody>
      </p:sp>
      <p:graphicFrame>
        <p:nvGraphicFramePr>
          <p:cNvPr id="3" name="Chart 2">
            <a:extLst>
              <a:ext uri="{FF2B5EF4-FFF2-40B4-BE49-F238E27FC236}">
                <a16:creationId xmlns:a16="http://schemas.microsoft.com/office/drawing/2014/main" id="{E3E5051E-E529-CDDF-401E-0CCE4858A4D4}"/>
              </a:ext>
            </a:extLst>
          </p:cNvPr>
          <p:cNvGraphicFramePr/>
          <p:nvPr>
            <p:extLst>
              <p:ext uri="{D42A27DB-BD31-4B8C-83A1-F6EECF244321}">
                <p14:modId xmlns:p14="http://schemas.microsoft.com/office/powerpoint/2010/main" val="720530387"/>
              </p:ext>
            </p:extLst>
          </p:nvPr>
        </p:nvGraphicFramePr>
        <p:xfrm>
          <a:off x="1510847" y="1863082"/>
          <a:ext cx="8128000" cy="48583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002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461D-B968-9128-489A-D446AF6EAE3F}"/>
              </a:ext>
            </a:extLst>
          </p:cNvPr>
          <p:cNvSpPr>
            <a:spLocks noGrp="1"/>
          </p:cNvSpPr>
          <p:nvPr>
            <p:ph type="title"/>
          </p:nvPr>
        </p:nvSpPr>
        <p:spPr/>
        <p:txBody>
          <a:bodyPr/>
          <a:lstStyle/>
          <a:p>
            <a:r>
              <a:rPr lang="en-US" dirty="0"/>
              <a:t>Monthly Calls</a:t>
            </a:r>
          </a:p>
        </p:txBody>
      </p:sp>
      <p:sp>
        <p:nvSpPr>
          <p:cNvPr id="4" name="Slide Number Placeholder 3">
            <a:extLst>
              <a:ext uri="{FF2B5EF4-FFF2-40B4-BE49-F238E27FC236}">
                <a16:creationId xmlns:a16="http://schemas.microsoft.com/office/drawing/2014/main" id="{7A5BE675-774B-5BEF-7740-304EB5213EC5}"/>
              </a:ext>
            </a:extLst>
          </p:cNvPr>
          <p:cNvSpPr>
            <a:spLocks noGrp="1"/>
          </p:cNvSpPr>
          <p:nvPr>
            <p:ph type="sldNum" sz="quarter" idx="12"/>
          </p:nvPr>
        </p:nvSpPr>
        <p:spPr/>
        <p:txBody>
          <a:bodyPr/>
          <a:lstStyle/>
          <a:p>
            <a:fld id="{71B073CA-E1DB-6646-8627-B9A066EC1A46}" type="slidenum">
              <a:rPr lang="en-US" smtClean="0"/>
              <a:t>4</a:t>
            </a:fld>
            <a:endParaRPr lang="en-US" dirty="0"/>
          </a:p>
        </p:txBody>
      </p:sp>
      <p:graphicFrame>
        <p:nvGraphicFramePr>
          <p:cNvPr id="5" name="Chart 4">
            <a:extLst>
              <a:ext uri="{FF2B5EF4-FFF2-40B4-BE49-F238E27FC236}">
                <a16:creationId xmlns:a16="http://schemas.microsoft.com/office/drawing/2014/main" id="{AD2BEDAC-BDEF-5685-555B-67A235B13736}"/>
              </a:ext>
            </a:extLst>
          </p:cNvPr>
          <p:cNvGraphicFramePr/>
          <p:nvPr>
            <p:extLst>
              <p:ext uri="{D42A27DB-BD31-4B8C-83A1-F6EECF244321}">
                <p14:modId xmlns:p14="http://schemas.microsoft.com/office/powerpoint/2010/main" val="1375004093"/>
              </p:ext>
            </p:extLst>
          </p:nvPr>
        </p:nvGraphicFramePr>
        <p:xfrm>
          <a:off x="1422400" y="1729946"/>
          <a:ext cx="8128000" cy="49367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989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461D-B968-9128-489A-D446AF6EAE3F}"/>
              </a:ext>
            </a:extLst>
          </p:cNvPr>
          <p:cNvSpPr>
            <a:spLocks noGrp="1"/>
          </p:cNvSpPr>
          <p:nvPr>
            <p:ph type="title"/>
          </p:nvPr>
        </p:nvSpPr>
        <p:spPr/>
        <p:txBody>
          <a:bodyPr/>
          <a:lstStyle/>
          <a:p>
            <a:r>
              <a:rPr lang="en-US" dirty="0"/>
              <a:t>Average Talk Time</a:t>
            </a:r>
          </a:p>
        </p:txBody>
      </p:sp>
      <p:sp>
        <p:nvSpPr>
          <p:cNvPr id="4" name="Slide Number Placeholder 3">
            <a:extLst>
              <a:ext uri="{FF2B5EF4-FFF2-40B4-BE49-F238E27FC236}">
                <a16:creationId xmlns:a16="http://schemas.microsoft.com/office/drawing/2014/main" id="{7A5BE675-774B-5BEF-7740-304EB5213EC5}"/>
              </a:ext>
            </a:extLst>
          </p:cNvPr>
          <p:cNvSpPr>
            <a:spLocks noGrp="1"/>
          </p:cNvSpPr>
          <p:nvPr>
            <p:ph type="sldNum" sz="quarter" idx="12"/>
          </p:nvPr>
        </p:nvSpPr>
        <p:spPr/>
        <p:txBody>
          <a:bodyPr/>
          <a:lstStyle/>
          <a:p>
            <a:fld id="{71B073CA-E1DB-6646-8627-B9A066EC1A46}" type="slidenum">
              <a:rPr lang="en-US" smtClean="0"/>
              <a:t>5</a:t>
            </a:fld>
            <a:endParaRPr lang="en-US" dirty="0"/>
          </a:p>
        </p:txBody>
      </p:sp>
      <p:graphicFrame>
        <p:nvGraphicFramePr>
          <p:cNvPr id="5" name="Chart 4">
            <a:extLst>
              <a:ext uri="{FF2B5EF4-FFF2-40B4-BE49-F238E27FC236}">
                <a16:creationId xmlns:a16="http://schemas.microsoft.com/office/drawing/2014/main" id="{043ABF60-A374-8EF4-89D5-BA6650BB6EC5}"/>
              </a:ext>
            </a:extLst>
          </p:cNvPr>
          <p:cNvGraphicFramePr/>
          <p:nvPr>
            <p:extLst>
              <p:ext uri="{D42A27DB-BD31-4B8C-83A1-F6EECF244321}">
                <p14:modId xmlns:p14="http://schemas.microsoft.com/office/powerpoint/2010/main" val="2249929353"/>
              </p:ext>
            </p:extLst>
          </p:nvPr>
        </p:nvGraphicFramePr>
        <p:xfrm>
          <a:off x="2032000" y="1689904"/>
          <a:ext cx="8128000" cy="44484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0F4B302-229C-A308-BD99-26397F6B9CC0}"/>
              </a:ext>
            </a:extLst>
          </p:cNvPr>
          <p:cNvGraphicFramePr/>
          <p:nvPr>
            <p:extLst>
              <p:ext uri="{D42A27DB-BD31-4B8C-83A1-F6EECF244321}">
                <p14:modId xmlns:p14="http://schemas.microsoft.com/office/powerpoint/2010/main" val="3410986380"/>
              </p:ext>
            </p:extLst>
          </p:nvPr>
        </p:nvGraphicFramePr>
        <p:xfrm>
          <a:off x="2032000" y="1689904"/>
          <a:ext cx="8128000" cy="48628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4804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461D-B968-9128-489A-D446AF6EAE3F}"/>
              </a:ext>
            </a:extLst>
          </p:cNvPr>
          <p:cNvSpPr>
            <a:spLocks noGrp="1"/>
          </p:cNvSpPr>
          <p:nvPr>
            <p:ph type="title"/>
          </p:nvPr>
        </p:nvSpPr>
        <p:spPr/>
        <p:txBody>
          <a:bodyPr/>
          <a:lstStyle/>
          <a:p>
            <a:r>
              <a:rPr lang="en-US" dirty="0"/>
              <a:t>Average Hold Time in Minutes</a:t>
            </a:r>
          </a:p>
        </p:txBody>
      </p:sp>
      <p:sp>
        <p:nvSpPr>
          <p:cNvPr id="4" name="Slide Number Placeholder 3">
            <a:extLst>
              <a:ext uri="{FF2B5EF4-FFF2-40B4-BE49-F238E27FC236}">
                <a16:creationId xmlns:a16="http://schemas.microsoft.com/office/drawing/2014/main" id="{7A5BE675-774B-5BEF-7740-304EB5213EC5}"/>
              </a:ext>
            </a:extLst>
          </p:cNvPr>
          <p:cNvSpPr>
            <a:spLocks noGrp="1"/>
          </p:cNvSpPr>
          <p:nvPr>
            <p:ph type="sldNum" sz="quarter" idx="12"/>
          </p:nvPr>
        </p:nvSpPr>
        <p:spPr/>
        <p:txBody>
          <a:bodyPr/>
          <a:lstStyle/>
          <a:p>
            <a:fld id="{71B073CA-E1DB-6646-8627-B9A066EC1A46}" type="slidenum">
              <a:rPr lang="en-US" smtClean="0"/>
              <a:t>6</a:t>
            </a:fld>
            <a:endParaRPr lang="en-US" dirty="0"/>
          </a:p>
        </p:txBody>
      </p:sp>
      <p:sp>
        <p:nvSpPr>
          <p:cNvPr id="5" name="Title 1">
            <a:extLst>
              <a:ext uri="{FF2B5EF4-FFF2-40B4-BE49-F238E27FC236}">
                <a16:creationId xmlns:a16="http://schemas.microsoft.com/office/drawing/2014/main" id="{C67AAD66-C0AA-E492-EB14-7737D86BAB41}"/>
              </a:ext>
            </a:extLst>
          </p:cNvPr>
          <p:cNvSpPr txBox="1">
            <a:spLocks/>
          </p:cNvSpPr>
          <p:nvPr/>
        </p:nvSpPr>
        <p:spPr>
          <a:xfrm>
            <a:off x="517358" y="1623908"/>
            <a:ext cx="10515600" cy="6078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Helvetica" pitchFamily="2" charset="0"/>
                <a:ea typeface="+mj-ea"/>
                <a:cs typeface="+mj-cs"/>
              </a:defRPr>
            </a:lvl1pPr>
          </a:lstStyle>
          <a:p>
            <a:pPr algn="ctr"/>
            <a:r>
              <a:rPr lang="en-US" sz="2400" dirty="0">
                <a:solidFill>
                  <a:srgbClr val="0966AF"/>
                </a:solidFill>
              </a:rPr>
              <a:t>2023 </a:t>
            </a:r>
            <a:r>
              <a:rPr lang="en-US" sz="2400" dirty="0">
                <a:solidFill>
                  <a:srgbClr val="1B2E5C"/>
                </a:solidFill>
              </a:rPr>
              <a:t>vs</a:t>
            </a:r>
            <a:r>
              <a:rPr lang="en-US" sz="2400" dirty="0">
                <a:solidFill>
                  <a:srgbClr val="0966AF"/>
                </a:solidFill>
              </a:rPr>
              <a:t> </a:t>
            </a:r>
            <a:r>
              <a:rPr lang="en-US" sz="2400" dirty="0">
                <a:solidFill>
                  <a:srgbClr val="F16022"/>
                </a:solidFill>
              </a:rPr>
              <a:t>2024</a:t>
            </a:r>
          </a:p>
        </p:txBody>
      </p:sp>
      <p:graphicFrame>
        <p:nvGraphicFramePr>
          <p:cNvPr id="6" name="Chart 5">
            <a:extLst>
              <a:ext uri="{FF2B5EF4-FFF2-40B4-BE49-F238E27FC236}">
                <a16:creationId xmlns:a16="http://schemas.microsoft.com/office/drawing/2014/main" id="{03E971DA-29EC-5F39-927B-B9227DE34366}"/>
              </a:ext>
            </a:extLst>
          </p:cNvPr>
          <p:cNvGraphicFramePr/>
          <p:nvPr>
            <p:extLst>
              <p:ext uri="{D42A27DB-BD31-4B8C-83A1-F6EECF244321}">
                <p14:modId xmlns:p14="http://schemas.microsoft.com/office/powerpoint/2010/main" val="320599023"/>
              </p:ext>
            </p:extLst>
          </p:nvPr>
        </p:nvGraphicFramePr>
        <p:xfrm>
          <a:off x="1711158" y="1927853"/>
          <a:ext cx="8128000" cy="48494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52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461D-B968-9128-489A-D446AF6EAE3F}"/>
              </a:ext>
            </a:extLst>
          </p:cNvPr>
          <p:cNvSpPr>
            <a:spLocks noGrp="1"/>
          </p:cNvSpPr>
          <p:nvPr>
            <p:ph type="title"/>
          </p:nvPr>
        </p:nvSpPr>
        <p:spPr/>
        <p:txBody>
          <a:bodyPr/>
          <a:lstStyle/>
          <a:p>
            <a:r>
              <a:rPr lang="en-US" dirty="0"/>
              <a:t>Average Monthly Calls</a:t>
            </a:r>
          </a:p>
        </p:txBody>
      </p:sp>
      <p:sp>
        <p:nvSpPr>
          <p:cNvPr id="4" name="Slide Number Placeholder 3">
            <a:extLst>
              <a:ext uri="{FF2B5EF4-FFF2-40B4-BE49-F238E27FC236}">
                <a16:creationId xmlns:a16="http://schemas.microsoft.com/office/drawing/2014/main" id="{7A5BE675-774B-5BEF-7740-304EB5213EC5}"/>
              </a:ext>
            </a:extLst>
          </p:cNvPr>
          <p:cNvSpPr>
            <a:spLocks noGrp="1"/>
          </p:cNvSpPr>
          <p:nvPr>
            <p:ph type="sldNum" sz="quarter" idx="12"/>
          </p:nvPr>
        </p:nvSpPr>
        <p:spPr/>
        <p:txBody>
          <a:bodyPr/>
          <a:lstStyle/>
          <a:p>
            <a:fld id="{71B073CA-E1DB-6646-8627-B9A066EC1A46}" type="slidenum">
              <a:rPr lang="en-US" smtClean="0"/>
              <a:t>7</a:t>
            </a:fld>
            <a:endParaRPr lang="en-US" dirty="0"/>
          </a:p>
        </p:txBody>
      </p:sp>
      <p:sp>
        <p:nvSpPr>
          <p:cNvPr id="5" name="Title 1">
            <a:extLst>
              <a:ext uri="{FF2B5EF4-FFF2-40B4-BE49-F238E27FC236}">
                <a16:creationId xmlns:a16="http://schemas.microsoft.com/office/drawing/2014/main" id="{C67AAD66-C0AA-E492-EB14-7737D86BAB41}"/>
              </a:ext>
            </a:extLst>
          </p:cNvPr>
          <p:cNvSpPr txBox="1">
            <a:spLocks/>
          </p:cNvSpPr>
          <p:nvPr/>
        </p:nvSpPr>
        <p:spPr>
          <a:xfrm>
            <a:off x="517358" y="1623908"/>
            <a:ext cx="10515600" cy="6078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Helvetica" pitchFamily="2" charset="0"/>
                <a:ea typeface="+mj-ea"/>
                <a:cs typeface="+mj-cs"/>
              </a:defRPr>
            </a:lvl1pPr>
          </a:lstStyle>
          <a:p>
            <a:pPr algn="ctr"/>
            <a:r>
              <a:rPr lang="en-US" sz="2400" dirty="0">
                <a:solidFill>
                  <a:srgbClr val="0966AF"/>
                </a:solidFill>
              </a:rPr>
              <a:t>2023 </a:t>
            </a:r>
            <a:r>
              <a:rPr lang="en-US" sz="2400" dirty="0">
                <a:solidFill>
                  <a:srgbClr val="1B2E5C"/>
                </a:solidFill>
              </a:rPr>
              <a:t>vs</a:t>
            </a:r>
            <a:r>
              <a:rPr lang="en-US" sz="2400" dirty="0">
                <a:solidFill>
                  <a:srgbClr val="0966AF"/>
                </a:solidFill>
              </a:rPr>
              <a:t> </a:t>
            </a:r>
            <a:r>
              <a:rPr lang="en-US" sz="2400" dirty="0">
                <a:solidFill>
                  <a:srgbClr val="F16022"/>
                </a:solidFill>
              </a:rPr>
              <a:t>2024</a:t>
            </a:r>
          </a:p>
        </p:txBody>
      </p:sp>
      <p:graphicFrame>
        <p:nvGraphicFramePr>
          <p:cNvPr id="3" name="Chart 2">
            <a:extLst>
              <a:ext uri="{FF2B5EF4-FFF2-40B4-BE49-F238E27FC236}">
                <a16:creationId xmlns:a16="http://schemas.microsoft.com/office/drawing/2014/main" id="{648941BA-CFD9-B26F-5BDD-0E2DE88F3AD8}"/>
              </a:ext>
            </a:extLst>
          </p:cNvPr>
          <p:cNvGraphicFramePr/>
          <p:nvPr>
            <p:extLst>
              <p:ext uri="{D42A27DB-BD31-4B8C-83A1-F6EECF244321}">
                <p14:modId xmlns:p14="http://schemas.microsoft.com/office/powerpoint/2010/main" val="550990507"/>
              </p:ext>
            </p:extLst>
          </p:nvPr>
        </p:nvGraphicFramePr>
        <p:xfrm>
          <a:off x="2032000" y="1529602"/>
          <a:ext cx="8128000" cy="51918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241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461D-B968-9128-489A-D446AF6EAE3F}"/>
              </a:ext>
            </a:extLst>
          </p:cNvPr>
          <p:cNvSpPr>
            <a:spLocks noGrp="1"/>
          </p:cNvSpPr>
          <p:nvPr>
            <p:ph type="title"/>
          </p:nvPr>
        </p:nvSpPr>
        <p:spPr/>
        <p:txBody>
          <a:bodyPr/>
          <a:lstStyle/>
          <a:p>
            <a:r>
              <a:rPr lang="en-US" dirty="0"/>
              <a:t>Average Talk Time</a:t>
            </a:r>
          </a:p>
        </p:txBody>
      </p:sp>
      <p:sp>
        <p:nvSpPr>
          <p:cNvPr id="4" name="Slide Number Placeholder 3">
            <a:extLst>
              <a:ext uri="{FF2B5EF4-FFF2-40B4-BE49-F238E27FC236}">
                <a16:creationId xmlns:a16="http://schemas.microsoft.com/office/drawing/2014/main" id="{7A5BE675-774B-5BEF-7740-304EB5213EC5}"/>
              </a:ext>
            </a:extLst>
          </p:cNvPr>
          <p:cNvSpPr>
            <a:spLocks noGrp="1"/>
          </p:cNvSpPr>
          <p:nvPr>
            <p:ph type="sldNum" sz="quarter" idx="12"/>
          </p:nvPr>
        </p:nvSpPr>
        <p:spPr/>
        <p:txBody>
          <a:bodyPr/>
          <a:lstStyle/>
          <a:p>
            <a:fld id="{71B073CA-E1DB-6646-8627-B9A066EC1A46}" type="slidenum">
              <a:rPr lang="en-US" smtClean="0"/>
              <a:t>8</a:t>
            </a:fld>
            <a:endParaRPr lang="en-US" dirty="0"/>
          </a:p>
        </p:txBody>
      </p:sp>
      <p:sp>
        <p:nvSpPr>
          <p:cNvPr id="5" name="Title 1">
            <a:extLst>
              <a:ext uri="{FF2B5EF4-FFF2-40B4-BE49-F238E27FC236}">
                <a16:creationId xmlns:a16="http://schemas.microsoft.com/office/drawing/2014/main" id="{C67AAD66-C0AA-E492-EB14-7737D86BAB41}"/>
              </a:ext>
            </a:extLst>
          </p:cNvPr>
          <p:cNvSpPr txBox="1">
            <a:spLocks/>
          </p:cNvSpPr>
          <p:nvPr/>
        </p:nvSpPr>
        <p:spPr>
          <a:xfrm>
            <a:off x="517358" y="1623908"/>
            <a:ext cx="10515600" cy="6078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Helvetica" pitchFamily="2" charset="0"/>
                <a:ea typeface="+mj-ea"/>
                <a:cs typeface="+mj-cs"/>
              </a:defRPr>
            </a:lvl1pPr>
          </a:lstStyle>
          <a:p>
            <a:pPr algn="ctr"/>
            <a:r>
              <a:rPr lang="en-US" sz="2400" dirty="0">
                <a:solidFill>
                  <a:srgbClr val="0966AF"/>
                </a:solidFill>
              </a:rPr>
              <a:t>2023 </a:t>
            </a:r>
            <a:r>
              <a:rPr lang="en-US" sz="2400" dirty="0">
                <a:solidFill>
                  <a:srgbClr val="1B2E5C"/>
                </a:solidFill>
              </a:rPr>
              <a:t>vs</a:t>
            </a:r>
            <a:r>
              <a:rPr lang="en-US" sz="2400" dirty="0">
                <a:solidFill>
                  <a:srgbClr val="0966AF"/>
                </a:solidFill>
              </a:rPr>
              <a:t> </a:t>
            </a:r>
            <a:r>
              <a:rPr lang="en-US" sz="2400" dirty="0">
                <a:solidFill>
                  <a:srgbClr val="F16022"/>
                </a:solidFill>
              </a:rPr>
              <a:t>2024</a:t>
            </a:r>
          </a:p>
        </p:txBody>
      </p:sp>
      <p:graphicFrame>
        <p:nvGraphicFramePr>
          <p:cNvPr id="6" name="Chart 5">
            <a:extLst>
              <a:ext uri="{FF2B5EF4-FFF2-40B4-BE49-F238E27FC236}">
                <a16:creationId xmlns:a16="http://schemas.microsoft.com/office/drawing/2014/main" id="{F0FADB64-A1E5-40A8-CB0F-84BDD60E18C2}"/>
              </a:ext>
            </a:extLst>
          </p:cNvPr>
          <p:cNvGraphicFramePr/>
          <p:nvPr>
            <p:extLst>
              <p:ext uri="{D42A27DB-BD31-4B8C-83A1-F6EECF244321}">
                <p14:modId xmlns:p14="http://schemas.microsoft.com/office/powerpoint/2010/main" val="1157536943"/>
              </p:ext>
            </p:extLst>
          </p:nvPr>
        </p:nvGraphicFramePr>
        <p:xfrm>
          <a:off x="1711158" y="2217701"/>
          <a:ext cx="8128000" cy="44896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0042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39028</TotalTime>
  <Words>1414</Words>
  <Application>Microsoft Macintosh PowerPoint</Application>
  <PresentationFormat>Widescreen</PresentationFormat>
  <Paragraphs>204</Paragraphs>
  <Slides>30</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Arial Narrow</vt:lpstr>
      <vt:lpstr>Calibri</vt:lpstr>
      <vt:lpstr>Courier New</vt:lpstr>
      <vt:lpstr>Georgia</vt:lpstr>
      <vt:lpstr>Helvetica</vt:lpstr>
      <vt:lpstr>Open Sans</vt:lpstr>
      <vt:lpstr>RM Connect</vt:lpstr>
      <vt:lpstr>Segoe UI</vt:lpstr>
      <vt:lpstr>Symbol</vt:lpstr>
      <vt:lpstr>Times New Roman</vt:lpstr>
      <vt:lpstr>Office Theme</vt:lpstr>
      <vt:lpstr>Communications &amp; Customer Service</vt:lpstr>
      <vt:lpstr>Agenda</vt:lpstr>
      <vt:lpstr>Customer  Service Metrics</vt:lpstr>
      <vt:lpstr>Average Hold Time</vt:lpstr>
      <vt:lpstr>Monthly Calls</vt:lpstr>
      <vt:lpstr>Average Talk Time</vt:lpstr>
      <vt:lpstr>Average Hold Time in Minutes</vt:lpstr>
      <vt:lpstr>Average Monthly Calls</vt:lpstr>
      <vt:lpstr>Average Talk Time</vt:lpstr>
      <vt:lpstr>CropSWAP Program</vt:lpstr>
      <vt:lpstr>Crop SWAP Program</vt:lpstr>
      <vt:lpstr>Application Metrics</vt:lpstr>
      <vt:lpstr>Customer  Service Survey</vt:lpstr>
      <vt:lpstr>Survey Review</vt:lpstr>
      <vt:lpstr>2024 Survey Results</vt:lpstr>
      <vt:lpstr>Water Quality Rating </vt:lpstr>
      <vt:lpstr>Newsletter  Content Planning</vt:lpstr>
      <vt:lpstr>Newsletter Review</vt:lpstr>
      <vt:lpstr>Newsletter Planning</vt:lpstr>
      <vt:lpstr>Newsletter Feature</vt:lpstr>
      <vt:lpstr>Community  Events Update</vt:lpstr>
      <vt:lpstr>Field Trip </vt:lpstr>
      <vt:lpstr>Rainbow Run </vt:lpstr>
      <vt:lpstr>Thoroughbred Liftstation</vt:lpstr>
      <vt:lpstr>Avocado Festival</vt:lpstr>
      <vt:lpstr>Poster Contest</vt:lpstr>
      <vt:lpstr>Public  Communications</vt:lpstr>
      <vt:lpstr>Village News</vt:lpstr>
      <vt:lpstr>Village News</vt:lpstr>
      <vt:lpstr>Agenda Items for Next Meeting  June 18,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Weber</dc:creator>
  <cp:lastModifiedBy>Amanda Weber</cp:lastModifiedBy>
  <cp:revision>31</cp:revision>
  <dcterms:created xsi:type="dcterms:W3CDTF">2023-11-21T00:51:32Z</dcterms:created>
  <dcterms:modified xsi:type="dcterms:W3CDTF">2024-05-21T19:46:35Z</dcterms:modified>
</cp:coreProperties>
</file>