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4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5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2.xml" ContentType="application/vnd.openxmlformats-officedocument.drawingml.chartshape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rawings/drawing3.xml" ContentType="application/vnd.openxmlformats-officedocument.drawingml.chartshapes+xml"/>
  <Override PartName="/ppt/notesSlides/notesSlide24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25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26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27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drawings/drawing4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48" r:id="rId1"/>
  </p:sldMasterIdLst>
  <p:notesMasterIdLst>
    <p:notesMasterId r:id="rId37"/>
  </p:notesMasterIdLst>
  <p:sldIdLst>
    <p:sldId id="259" r:id="rId2"/>
    <p:sldId id="271" r:id="rId3"/>
    <p:sldId id="286" r:id="rId4"/>
    <p:sldId id="274" r:id="rId5"/>
    <p:sldId id="275" r:id="rId6"/>
    <p:sldId id="276" r:id="rId7"/>
    <p:sldId id="305" r:id="rId8"/>
    <p:sldId id="284" r:id="rId9"/>
    <p:sldId id="277" r:id="rId10"/>
    <p:sldId id="279" r:id="rId11"/>
    <p:sldId id="280" r:id="rId12"/>
    <p:sldId id="281" r:id="rId13"/>
    <p:sldId id="282" r:id="rId14"/>
    <p:sldId id="287" r:id="rId15"/>
    <p:sldId id="272" r:id="rId16"/>
    <p:sldId id="273" r:id="rId17"/>
    <p:sldId id="288" r:id="rId18"/>
    <p:sldId id="289" r:id="rId19"/>
    <p:sldId id="290" r:id="rId20"/>
    <p:sldId id="291" r:id="rId21"/>
    <p:sldId id="292" r:id="rId22"/>
    <p:sldId id="293" r:id="rId23"/>
    <p:sldId id="294" r:id="rId24"/>
    <p:sldId id="295" r:id="rId25"/>
    <p:sldId id="297" r:id="rId26"/>
    <p:sldId id="298" r:id="rId27"/>
    <p:sldId id="299" r:id="rId28"/>
    <p:sldId id="301" r:id="rId29"/>
    <p:sldId id="303" r:id="rId30"/>
    <p:sldId id="304" r:id="rId31"/>
    <p:sldId id="306" r:id="rId32"/>
    <p:sldId id="307" r:id="rId33"/>
    <p:sldId id="308" r:id="rId34"/>
    <p:sldId id="270" r:id="rId35"/>
    <p:sldId id="264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D6D"/>
    <a:srgbClr val="F16022"/>
    <a:srgbClr val="1B2E5C"/>
    <a:srgbClr val="0966AF"/>
    <a:srgbClr val="97D8E9"/>
    <a:srgbClr val="FEBF0F"/>
    <a:srgbClr val="4FC6E0"/>
    <a:srgbClr val="204C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944"/>
    <p:restoredTop sz="90068"/>
  </p:normalViewPr>
  <p:slideViewPr>
    <p:cSldViewPr snapToGrid="0">
      <p:cViewPr varScale="1">
        <p:scale>
          <a:sx n="102" d="100"/>
          <a:sy n="102" d="100"/>
        </p:scale>
        <p:origin x="55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rmwd-b\users\raragon\Budget\FY25\Financial%20and%20Cash%20Projection%20Model%204-4-24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\\rmwd-b\users\raragon\Budget\FY25\Financial%20and%20Cash%20Projection%20Model%204-4-24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\\rmwd-b\users\raragon\Budget\FY25\Financial%20and%20Cash%20Projection%20Model%204-4-24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\\rmwd-b\users\raragon\Budget\FY25\Financial%20and%20Cash%20Projection%20Model%204-4-24.xlsx" TargetMode="Externa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chartUserShapes" Target="../drawings/drawing4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rmwd-b\users\raragon\Budget\FY25\Financial%20and%20Cash%20Projection%20Model%204-4-24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rmwd-b\users\raragon\Budget\FY25\Financial%20and%20Cash%20Projection%20Model%204-4-24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rmwd-b\users\raragon\Budget\FY25\Financial%20and%20Cash%20Projection%20Model%204-4-24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rmwd-b\users\raragon\Budget\FY25\Financial%20and%20Cash%20Projection%20Model%204-4-24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rmwd-b\users\raragon\Budget\FY25\Financial%20and%20Cash%20Projection%20Model%204-4-24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rmwd-b\users\raragon\Budget\FY25\Financial%20and%20Cash%20Projection%20Model%204-4-24.xlsx" TargetMode="Externa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2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\\rmwd-b\users\raragon\Budget\FY25\Financial%20and%20Cash%20Projection%20Model%204-4-24.xlsx" TargetMode="Externa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chartUserShapes" Target="../drawings/drawing3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\\rmwd-b\users\raragon\Budget\FY25\Financial%20and%20Cash%20Projection%20Model%204-4-24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sz="1600" dirty="0"/>
              <a:t>Water &amp; Wastewater Financial Projection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areaChart>
        <c:grouping val="standard"/>
        <c:varyColors val="0"/>
        <c:ser>
          <c:idx val="0"/>
          <c:order val="0"/>
          <c:tx>
            <c:strRef>
              <c:f>'Comb Sum (Monthly)Status Quo'!$D$68</c:f>
              <c:strCache>
                <c:ptCount val="1"/>
                <c:pt idx="0">
                  <c:v>Cash Balance (Unrestricted) 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rgbClr val="92D050"/>
              </a:solidFill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cat>
            <c:numRef>
              <c:f>'Comb Sum (Monthly)Status Quo'!$E$67:$BP$67</c:f>
              <c:numCache>
                <c:formatCode>mmm\-yy</c:formatCode>
                <c:ptCount val="64"/>
                <c:pt idx="0">
                  <c:v>45352</c:v>
                </c:pt>
                <c:pt idx="1">
                  <c:v>45383</c:v>
                </c:pt>
                <c:pt idx="2">
                  <c:v>45413</c:v>
                </c:pt>
                <c:pt idx="3">
                  <c:v>45444</c:v>
                </c:pt>
                <c:pt idx="4">
                  <c:v>45474</c:v>
                </c:pt>
                <c:pt idx="5">
                  <c:v>45505</c:v>
                </c:pt>
                <c:pt idx="6">
                  <c:v>45536</c:v>
                </c:pt>
                <c:pt idx="7">
                  <c:v>45566</c:v>
                </c:pt>
                <c:pt idx="8">
                  <c:v>45597</c:v>
                </c:pt>
                <c:pt idx="9">
                  <c:v>45627</c:v>
                </c:pt>
                <c:pt idx="10">
                  <c:v>45658</c:v>
                </c:pt>
                <c:pt idx="11">
                  <c:v>45689</c:v>
                </c:pt>
                <c:pt idx="12">
                  <c:v>45717</c:v>
                </c:pt>
                <c:pt idx="13">
                  <c:v>45748</c:v>
                </c:pt>
                <c:pt idx="14">
                  <c:v>45778</c:v>
                </c:pt>
                <c:pt idx="15">
                  <c:v>45809</c:v>
                </c:pt>
                <c:pt idx="16">
                  <c:v>45839</c:v>
                </c:pt>
                <c:pt idx="17">
                  <c:v>45870</c:v>
                </c:pt>
                <c:pt idx="18">
                  <c:v>45901</c:v>
                </c:pt>
                <c:pt idx="19">
                  <c:v>45931</c:v>
                </c:pt>
                <c:pt idx="20">
                  <c:v>45962</c:v>
                </c:pt>
                <c:pt idx="21">
                  <c:v>45992</c:v>
                </c:pt>
                <c:pt idx="22">
                  <c:v>46023</c:v>
                </c:pt>
                <c:pt idx="23">
                  <c:v>46054</c:v>
                </c:pt>
                <c:pt idx="24">
                  <c:v>46082</c:v>
                </c:pt>
                <c:pt idx="25">
                  <c:v>46113</c:v>
                </c:pt>
                <c:pt idx="26">
                  <c:v>46143</c:v>
                </c:pt>
                <c:pt idx="27">
                  <c:v>46174</c:v>
                </c:pt>
                <c:pt idx="28">
                  <c:v>46204</c:v>
                </c:pt>
                <c:pt idx="29">
                  <c:v>46235</c:v>
                </c:pt>
                <c:pt idx="30">
                  <c:v>46266</c:v>
                </c:pt>
                <c:pt idx="31">
                  <c:v>46296</c:v>
                </c:pt>
                <c:pt idx="32">
                  <c:v>46327</c:v>
                </c:pt>
                <c:pt idx="33">
                  <c:v>46357</c:v>
                </c:pt>
                <c:pt idx="34">
                  <c:v>46388</c:v>
                </c:pt>
                <c:pt idx="35">
                  <c:v>46419</c:v>
                </c:pt>
                <c:pt idx="36">
                  <c:v>46447</c:v>
                </c:pt>
                <c:pt idx="37">
                  <c:v>46478</c:v>
                </c:pt>
                <c:pt idx="38">
                  <c:v>46508</c:v>
                </c:pt>
                <c:pt idx="39">
                  <c:v>46539</c:v>
                </c:pt>
                <c:pt idx="40">
                  <c:v>46569</c:v>
                </c:pt>
                <c:pt idx="41">
                  <c:v>46600</c:v>
                </c:pt>
                <c:pt idx="42">
                  <c:v>46631</c:v>
                </c:pt>
                <c:pt idx="43">
                  <c:v>46661</c:v>
                </c:pt>
                <c:pt idx="44">
                  <c:v>46692</c:v>
                </c:pt>
                <c:pt idx="45">
                  <c:v>46722</c:v>
                </c:pt>
                <c:pt idx="46">
                  <c:v>46753</c:v>
                </c:pt>
                <c:pt idx="47">
                  <c:v>46784</c:v>
                </c:pt>
                <c:pt idx="48">
                  <c:v>46813</c:v>
                </c:pt>
                <c:pt idx="49">
                  <c:v>46844</c:v>
                </c:pt>
                <c:pt idx="50">
                  <c:v>46874</c:v>
                </c:pt>
                <c:pt idx="51">
                  <c:v>46905</c:v>
                </c:pt>
                <c:pt idx="52">
                  <c:v>46935</c:v>
                </c:pt>
                <c:pt idx="53">
                  <c:v>46966</c:v>
                </c:pt>
                <c:pt idx="54">
                  <c:v>46997</c:v>
                </c:pt>
                <c:pt idx="55">
                  <c:v>47027</c:v>
                </c:pt>
                <c:pt idx="56">
                  <c:v>47058</c:v>
                </c:pt>
                <c:pt idx="57">
                  <c:v>47088</c:v>
                </c:pt>
                <c:pt idx="58">
                  <c:v>47119</c:v>
                </c:pt>
                <c:pt idx="59">
                  <c:v>47150</c:v>
                </c:pt>
                <c:pt idx="60">
                  <c:v>47178</c:v>
                </c:pt>
                <c:pt idx="61">
                  <c:v>47209</c:v>
                </c:pt>
                <c:pt idx="62">
                  <c:v>47239</c:v>
                </c:pt>
                <c:pt idx="63">
                  <c:v>47270</c:v>
                </c:pt>
              </c:numCache>
            </c:numRef>
          </c:cat>
          <c:val>
            <c:numRef>
              <c:f>'Comb Sum (Monthly)Status Quo'!$E$68:$BP$68</c:f>
              <c:numCache>
                <c:formatCode>_("$"* #,##0_);_("$"* \(#,##0\);_("$"* "-"??_);_(@_)</c:formatCode>
                <c:ptCount val="64"/>
                <c:pt idx="0">
                  <c:v>13947082.8525385</c:v>
                </c:pt>
                <c:pt idx="1">
                  <c:v>11782844.876957204</c:v>
                </c:pt>
                <c:pt idx="2">
                  <c:v>6878564.9285216108</c:v>
                </c:pt>
                <c:pt idx="3">
                  <c:v>4107745.8071860084</c:v>
                </c:pt>
                <c:pt idx="4">
                  <c:v>2549894.8117965315</c:v>
                </c:pt>
                <c:pt idx="5">
                  <c:v>1513264.6877932581</c:v>
                </c:pt>
                <c:pt idx="6">
                  <c:v>1790095.0515316981</c:v>
                </c:pt>
                <c:pt idx="7">
                  <c:v>1859286.8677132677</c:v>
                </c:pt>
                <c:pt idx="8">
                  <c:v>-1732409.3547013695</c:v>
                </c:pt>
                <c:pt idx="9">
                  <c:v>-1759867.0977694893</c:v>
                </c:pt>
                <c:pt idx="10">
                  <c:v>-1056771.8860187109</c:v>
                </c:pt>
                <c:pt idx="11">
                  <c:v>-802530.28965848871</c:v>
                </c:pt>
                <c:pt idx="12">
                  <c:v>-820053.68111261493</c:v>
                </c:pt>
                <c:pt idx="13">
                  <c:v>-636762.97600541799</c:v>
                </c:pt>
                <c:pt idx="14">
                  <c:v>-137737.00117680896</c:v>
                </c:pt>
                <c:pt idx="15">
                  <c:v>-1667463.6759283401</c:v>
                </c:pt>
                <c:pt idx="16">
                  <c:v>-3657175.2311816504</c:v>
                </c:pt>
                <c:pt idx="17">
                  <c:v>-4843767.1780907586</c:v>
                </c:pt>
                <c:pt idx="18">
                  <c:v>-5187913.6640152307</c:v>
                </c:pt>
                <c:pt idx="19">
                  <c:v>-4964574.6846768837</c:v>
                </c:pt>
                <c:pt idx="20">
                  <c:v>-6610134.7902816394</c:v>
                </c:pt>
                <c:pt idx="21">
                  <c:v>-4573283.9986295803</c:v>
                </c:pt>
                <c:pt idx="22">
                  <c:v>-1441160.3083481933</c:v>
                </c:pt>
                <c:pt idx="23">
                  <c:v>658944.05297222757</c:v>
                </c:pt>
                <c:pt idx="24">
                  <c:v>1996418.0421966705</c:v>
                </c:pt>
                <c:pt idx="25">
                  <c:v>2765976.988590111</c:v>
                </c:pt>
                <c:pt idx="26">
                  <c:v>2563847.4189557387</c:v>
                </c:pt>
                <c:pt idx="27">
                  <c:v>-86992.032910138369</c:v>
                </c:pt>
                <c:pt idx="28">
                  <c:v>-2562470.356987881</c:v>
                </c:pt>
                <c:pt idx="29">
                  <c:v>-4238491.6402623281</c:v>
                </c:pt>
                <c:pt idx="30">
                  <c:v>-5061109.105651726</c:v>
                </c:pt>
                <c:pt idx="31">
                  <c:v>-5335861.6422515819</c:v>
                </c:pt>
                <c:pt idx="32">
                  <c:v>-7478145.2759488784</c:v>
                </c:pt>
                <c:pt idx="33">
                  <c:v>-5915953.6642702548</c:v>
                </c:pt>
                <c:pt idx="34">
                  <c:v>-3259247.8071909766</c:v>
                </c:pt>
                <c:pt idx="35">
                  <c:v>-1636992.9489507494</c:v>
                </c:pt>
                <c:pt idx="36">
                  <c:v>-785162.87620869698</c:v>
                </c:pt>
                <c:pt idx="37">
                  <c:v>-492682.82471027924</c:v>
                </c:pt>
                <c:pt idx="38">
                  <c:v>-1176224.3453272036</c:v>
                </c:pt>
                <c:pt idx="39">
                  <c:v>5669905.3244775301</c:v>
                </c:pt>
                <c:pt idx="40">
                  <c:v>1662234.6035738755</c:v>
                </c:pt>
                <c:pt idx="41">
                  <c:v>-1551426.3247819785</c:v>
                </c:pt>
                <c:pt idx="42">
                  <c:v>-3896373.8458567373</c:v>
                </c:pt>
                <c:pt idx="43">
                  <c:v>-5712462.4513027882</c:v>
                </c:pt>
                <c:pt idx="44">
                  <c:v>-9397628.8066678047</c:v>
                </c:pt>
                <c:pt idx="45">
                  <c:v>-9355858.3691654317</c:v>
                </c:pt>
                <c:pt idx="46">
                  <c:v>-8226661.1664135605</c:v>
                </c:pt>
                <c:pt idx="47">
                  <c:v>-8151372.8594440036</c:v>
                </c:pt>
                <c:pt idx="48">
                  <c:v>-8856749.6113441996</c:v>
                </c:pt>
                <c:pt idx="49">
                  <c:v>-10111862.148238115</c:v>
                </c:pt>
                <c:pt idx="50">
                  <c:v>-12348605.603005227</c:v>
                </c:pt>
                <c:pt idx="51">
                  <c:v>-17062432.736394759</c:v>
                </c:pt>
                <c:pt idx="52">
                  <c:v>-20698091.219915956</c:v>
                </c:pt>
                <c:pt idx="53">
                  <c:v>-23526328.685415015</c:v>
                </c:pt>
                <c:pt idx="54">
                  <c:v>-25462817.248067081</c:v>
                </c:pt>
                <c:pt idx="55">
                  <c:v>-26886543.882444415</c:v>
                </c:pt>
                <c:pt idx="56">
                  <c:v>-30174697.674061336</c:v>
                </c:pt>
                <c:pt idx="57">
                  <c:v>-29703313.456437241</c:v>
                </c:pt>
                <c:pt idx="58">
                  <c:v>-28144379.719146606</c:v>
                </c:pt>
                <c:pt idx="59">
                  <c:v>-27644034.893297821</c:v>
                </c:pt>
                <c:pt idx="60">
                  <c:v>-27934164.384042066</c:v>
                </c:pt>
                <c:pt idx="61">
                  <c:v>-28764056.412898771</c:v>
                </c:pt>
                <c:pt idx="62">
                  <c:v>-30579835.049217477</c:v>
                </c:pt>
                <c:pt idx="63">
                  <c:v>-33620841.995818198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D2E-4D00-8733-1FD34EDDDE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70541408"/>
        <c:axId val="1170553888"/>
      </c:areaChart>
      <c:barChart>
        <c:barDir val="col"/>
        <c:grouping val="stacked"/>
        <c:varyColors val="0"/>
        <c:ser>
          <c:idx val="2"/>
          <c:order val="2"/>
          <c:tx>
            <c:strRef>
              <c:f>'Comb Sum (Monthly)Status Quo'!$D$70</c:f>
              <c:strCache>
                <c:ptCount val="1"/>
                <c:pt idx="0">
                  <c:v>Total Operating Expenses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numRef>
              <c:f>'Comb Sum (Monthly)Status Quo'!$E$67:$BP$67</c:f>
              <c:numCache>
                <c:formatCode>mmm\-yy</c:formatCode>
                <c:ptCount val="64"/>
                <c:pt idx="0">
                  <c:v>45352</c:v>
                </c:pt>
                <c:pt idx="1">
                  <c:v>45383</c:v>
                </c:pt>
                <c:pt idx="2">
                  <c:v>45413</c:v>
                </c:pt>
                <c:pt idx="3">
                  <c:v>45444</c:v>
                </c:pt>
                <c:pt idx="4">
                  <c:v>45474</c:v>
                </c:pt>
                <c:pt idx="5">
                  <c:v>45505</c:v>
                </c:pt>
                <c:pt idx="6">
                  <c:v>45536</c:v>
                </c:pt>
                <c:pt idx="7">
                  <c:v>45566</c:v>
                </c:pt>
                <c:pt idx="8">
                  <c:v>45597</c:v>
                </c:pt>
                <c:pt idx="9">
                  <c:v>45627</c:v>
                </c:pt>
                <c:pt idx="10">
                  <c:v>45658</c:v>
                </c:pt>
                <c:pt idx="11">
                  <c:v>45689</c:v>
                </c:pt>
                <c:pt idx="12">
                  <c:v>45717</c:v>
                </c:pt>
                <c:pt idx="13">
                  <c:v>45748</c:v>
                </c:pt>
                <c:pt idx="14">
                  <c:v>45778</c:v>
                </c:pt>
                <c:pt idx="15">
                  <c:v>45809</c:v>
                </c:pt>
                <c:pt idx="16">
                  <c:v>45839</c:v>
                </c:pt>
                <c:pt idx="17">
                  <c:v>45870</c:v>
                </c:pt>
                <c:pt idx="18">
                  <c:v>45901</c:v>
                </c:pt>
                <c:pt idx="19">
                  <c:v>45931</c:v>
                </c:pt>
                <c:pt idx="20">
                  <c:v>45962</c:v>
                </c:pt>
                <c:pt idx="21">
                  <c:v>45992</c:v>
                </c:pt>
                <c:pt idx="22">
                  <c:v>46023</c:v>
                </c:pt>
                <c:pt idx="23">
                  <c:v>46054</c:v>
                </c:pt>
                <c:pt idx="24">
                  <c:v>46082</c:v>
                </c:pt>
                <c:pt idx="25">
                  <c:v>46113</c:v>
                </c:pt>
                <c:pt idx="26">
                  <c:v>46143</c:v>
                </c:pt>
                <c:pt idx="27">
                  <c:v>46174</c:v>
                </c:pt>
                <c:pt idx="28">
                  <c:v>46204</c:v>
                </c:pt>
                <c:pt idx="29">
                  <c:v>46235</c:v>
                </c:pt>
                <c:pt idx="30">
                  <c:v>46266</c:v>
                </c:pt>
                <c:pt idx="31">
                  <c:v>46296</c:v>
                </c:pt>
                <c:pt idx="32">
                  <c:v>46327</c:v>
                </c:pt>
                <c:pt idx="33">
                  <c:v>46357</c:v>
                </c:pt>
                <c:pt idx="34">
                  <c:v>46388</c:v>
                </c:pt>
                <c:pt idx="35">
                  <c:v>46419</c:v>
                </c:pt>
                <c:pt idx="36">
                  <c:v>46447</c:v>
                </c:pt>
                <c:pt idx="37">
                  <c:v>46478</c:v>
                </c:pt>
                <c:pt idx="38">
                  <c:v>46508</c:v>
                </c:pt>
                <c:pt idx="39">
                  <c:v>46539</c:v>
                </c:pt>
                <c:pt idx="40">
                  <c:v>46569</c:v>
                </c:pt>
                <c:pt idx="41">
                  <c:v>46600</c:v>
                </c:pt>
                <c:pt idx="42">
                  <c:v>46631</c:v>
                </c:pt>
                <c:pt idx="43">
                  <c:v>46661</c:v>
                </c:pt>
                <c:pt idx="44">
                  <c:v>46692</c:v>
                </c:pt>
                <c:pt idx="45">
                  <c:v>46722</c:v>
                </c:pt>
                <c:pt idx="46">
                  <c:v>46753</c:v>
                </c:pt>
                <c:pt idx="47">
                  <c:v>46784</c:v>
                </c:pt>
                <c:pt idx="48">
                  <c:v>46813</c:v>
                </c:pt>
                <c:pt idx="49">
                  <c:v>46844</c:v>
                </c:pt>
                <c:pt idx="50">
                  <c:v>46874</c:v>
                </c:pt>
                <c:pt idx="51">
                  <c:v>46905</c:v>
                </c:pt>
                <c:pt idx="52">
                  <c:v>46935</c:v>
                </c:pt>
                <c:pt idx="53">
                  <c:v>46966</c:v>
                </c:pt>
                <c:pt idx="54">
                  <c:v>46997</c:v>
                </c:pt>
                <c:pt idx="55">
                  <c:v>47027</c:v>
                </c:pt>
                <c:pt idx="56">
                  <c:v>47058</c:v>
                </c:pt>
                <c:pt idx="57">
                  <c:v>47088</c:v>
                </c:pt>
                <c:pt idx="58">
                  <c:v>47119</c:v>
                </c:pt>
                <c:pt idx="59">
                  <c:v>47150</c:v>
                </c:pt>
                <c:pt idx="60">
                  <c:v>47178</c:v>
                </c:pt>
                <c:pt idx="61">
                  <c:v>47209</c:v>
                </c:pt>
                <c:pt idx="62">
                  <c:v>47239</c:v>
                </c:pt>
                <c:pt idx="63">
                  <c:v>47270</c:v>
                </c:pt>
              </c:numCache>
            </c:numRef>
          </c:cat>
          <c:val>
            <c:numRef>
              <c:f>'Comb Sum (Monthly)Status Quo'!$E$70:$BP$70</c:f>
              <c:numCache>
                <c:formatCode>_("$"* #,##0_);_("$"* \(#,##0\);_("$"* "-"??_);_(@_)</c:formatCode>
                <c:ptCount val="64"/>
                <c:pt idx="0">
                  <c:v>3054019.0882367496</c:v>
                </c:pt>
                <c:pt idx="1">
                  <c:v>3802892.77023069</c:v>
                </c:pt>
                <c:pt idx="2">
                  <c:v>4013068.0720408773</c:v>
                </c:pt>
                <c:pt idx="3">
                  <c:v>4112056.9891937305</c:v>
                </c:pt>
                <c:pt idx="4">
                  <c:v>5329407.8137491504</c:v>
                </c:pt>
                <c:pt idx="5">
                  <c:v>4982659.1555387508</c:v>
                </c:pt>
                <c:pt idx="6">
                  <c:v>4579809.0811638692</c:v>
                </c:pt>
                <c:pt idx="7">
                  <c:v>4801213.2093451228</c:v>
                </c:pt>
                <c:pt idx="8">
                  <c:v>4028975.9725363352</c:v>
                </c:pt>
                <c:pt idx="9">
                  <c:v>3361845.998759883</c:v>
                </c:pt>
                <c:pt idx="10">
                  <c:v>2296113.956307563</c:v>
                </c:pt>
                <c:pt idx="11">
                  <c:v>2595901.1397464592</c:v>
                </c:pt>
                <c:pt idx="12">
                  <c:v>2329042.94032038</c:v>
                </c:pt>
                <c:pt idx="13">
                  <c:v>3193793.7891928507</c:v>
                </c:pt>
                <c:pt idx="14">
                  <c:v>3107039.3572175237</c:v>
                </c:pt>
                <c:pt idx="15">
                  <c:v>3227294.4877364053</c:v>
                </c:pt>
                <c:pt idx="16">
                  <c:v>4601286.9107296234</c:v>
                </c:pt>
                <c:pt idx="17">
                  <c:v>4245886.4284906844</c:v>
                </c:pt>
                <c:pt idx="18">
                  <c:v>3879108.8701567529</c:v>
                </c:pt>
                <c:pt idx="19">
                  <c:v>4193950.400261627</c:v>
                </c:pt>
                <c:pt idx="20">
                  <c:v>3518894.5617318596</c:v>
                </c:pt>
                <c:pt idx="21">
                  <c:v>2917846.6865236512</c:v>
                </c:pt>
                <c:pt idx="22">
                  <c:v>2394583.0607000869</c:v>
                </c:pt>
                <c:pt idx="23">
                  <c:v>2700374.7688764315</c:v>
                </c:pt>
                <c:pt idx="24">
                  <c:v>2429902.3521652301</c:v>
                </c:pt>
                <c:pt idx="25">
                  <c:v>3305676.2550101397</c:v>
                </c:pt>
                <c:pt idx="26">
                  <c:v>3216899.5074067088</c:v>
                </c:pt>
                <c:pt idx="27">
                  <c:v>3343357.8268886381</c:v>
                </c:pt>
                <c:pt idx="28">
                  <c:v>4728088.3816573685</c:v>
                </c:pt>
                <c:pt idx="29">
                  <c:v>4359273.478024113</c:v>
                </c:pt>
                <c:pt idx="30">
                  <c:v>3984620.3521438059</c:v>
                </c:pt>
                <c:pt idx="31">
                  <c:v>4323344.3844706258</c:v>
                </c:pt>
                <c:pt idx="32">
                  <c:v>3638422.612012553</c:v>
                </c:pt>
                <c:pt idx="33">
                  <c:v>3026703.4081638637</c:v>
                </c:pt>
                <c:pt idx="34">
                  <c:v>2487930.1771264062</c:v>
                </c:pt>
                <c:pt idx="35">
                  <c:v>2800443.3846313134</c:v>
                </c:pt>
                <c:pt idx="36">
                  <c:v>2525178.6570972251</c:v>
                </c:pt>
                <c:pt idx="37">
                  <c:v>3411474.6344961864</c:v>
                </c:pt>
                <c:pt idx="38">
                  <c:v>3313456.904979567</c:v>
                </c:pt>
                <c:pt idx="39">
                  <c:v>3442347.3421999877</c:v>
                </c:pt>
                <c:pt idx="40">
                  <c:v>4859889.5538711762</c:v>
                </c:pt>
                <c:pt idx="41">
                  <c:v>4477145.7057602555</c:v>
                </c:pt>
                <c:pt idx="42">
                  <c:v>4094322.9094455759</c:v>
                </c:pt>
                <c:pt idx="43">
                  <c:v>4457822.7334600091</c:v>
                </c:pt>
                <c:pt idx="44">
                  <c:v>3762606.3738150597</c:v>
                </c:pt>
                <c:pt idx="45">
                  <c:v>3139789.7288362482</c:v>
                </c:pt>
                <c:pt idx="46">
                  <c:v>2584764.0615257993</c:v>
                </c:pt>
                <c:pt idx="47">
                  <c:v>2904265.2660038974</c:v>
                </c:pt>
                <c:pt idx="48">
                  <c:v>2624062.2115206355</c:v>
                </c:pt>
                <c:pt idx="49">
                  <c:v>3521269.871867273</c:v>
                </c:pt>
                <c:pt idx="50">
                  <c:v>3413700.3310824833</c:v>
                </c:pt>
                <c:pt idx="51">
                  <c:v>3545152.4593137046</c:v>
                </c:pt>
                <c:pt idx="52">
                  <c:v>5004344.1972761014</c:v>
                </c:pt>
                <c:pt idx="53">
                  <c:v>4607137.5656447718</c:v>
                </c:pt>
                <c:pt idx="54">
                  <c:v>4215840.4870810369</c:v>
                </c:pt>
                <c:pt idx="55">
                  <c:v>4605041.4614523882</c:v>
                </c:pt>
                <c:pt idx="56">
                  <c:v>3899082.6160151591</c:v>
                </c:pt>
                <c:pt idx="57">
                  <c:v>3264725.417356356</c:v>
                </c:pt>
                <c:pt idx="58">
                  <c:v>2692667.4809228205</c:v>
                </c:pt>
                <c:pt idx="59">
                  <c:v>3019433.6399224135</c:v>
                </c:pt>
                <c:pt idx="60">
                  <c:v>2734143.1422970337</c:v>
                </c:pt>
                <c:pt idx="61">
                  <c:v>3642665.8601078093</c:v>
                </c:pt>
                <c:pt idx="62">
                  <c:v>3525224.7158585577</c:v>
                </c:pt>
                <c:pt idx="63">
                  <c:v>3659375.2286175494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D2E-4D00-8733-1FD34EDDDE9D}"/>
            </c:ext>
          </c:extLst>
        </c:ser>
        <c:ser>
          <c:idx val="3"/>
          <c:order val="3"/>
          <c:tx>
            <c:strRef>
              <c:f>'Comb Sum (Monthly)Status Quo'!$D$71</c:f>
              <c:strCache>
                <c:ptCount val="1"/>
                <c:pt idx="0">
                  <c:v>Total Non-Operating Expenses (Revenues)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numRef>
              <c:f>'Comb Sum (Monthly)Status Quo'!$E$67:$BP$67</c:f>
              <c:numCache>
                <c:formatCode>mmm\-yy</c:formatCode>
                <c:ptCount val="64"/>
                <c:pt idx="0">
                  <c:v>45352</c:v>
                </c:pt>
                <c:pt idx="1">
                  <c:v>45383</c:v>
                </c:pt>
                <c:pt idx="2">
                  <c:v>45413</c:v>
                </c:pt>
                <c:pt idx="3">
                  <c:v>45444</c:v>
                </c:pt>
                <c:pt idx="4">
                  <c:v>45474</c:v>
                </c:pt>
                <c:pt idx="5">
                  <c:v>45505</c:v>
                </c:pt>
                <c:pt idx="6">
                  <c:v>45536</c:v>
                </c:pt>
                <c:pt idx="7">
                  <c:v>45566</c:v>
                </c:pt>
                <c:pt idx="8">
                  <c:v>45597</c:v>
                </c:pt>
                <c:pt idx="9">
                  <c:v>45627</c:v>
                </c:pt>
                <c:pt idx="10">
                  <c:v>45658</c:v>
                </c:pt>
                <c:pt idx="11">
                  <c:v>45689</c:v>
                </c:pt>
                <c:pt idx="12">
                  <c:v>45717</c:v>
                </c:pt>
                <c:pt idx="13">
                  <c:v>45748</c:v>
                </c:pt>
                <c:pt idx="14">
                  <c:v>45778</c:v>
                </c:pt>
                <c:pt idx="15">
                  <c:v>45809</c:v>
                </c:pt>
                <c:pt idx="16">
                  <c:v>45839</c:v>
                </c:pt>
                <c:pt idx="17">
                  <c:v>45870</c:v>
                </c:pt>
                <c:pt idx="18">
                  <c:v>45901</c:v>
                </c:pt>
                <c:pt idx="19">
                  <c:v>45931</c:v>
                </c:pt>
                <c:pt idx="20">
                  <c:v>45962</c:v>
                </c:pt>
                <c:pt idx="21">
                  <c:v>45992</c:v>
                </c:pt>
                <c:pt idx="22">
                  <c:v>46023</c:v>
                </c:pt>
                <c:pt idx="23">
                  <c:v>46054</c:v>
                </c:pt>
                <c:pt idx="24">
                  <c:v>46082</c:v>
                </c:pt>
                <c:pt idx="25">
                  <c:v>46113</c:v>
                </c:pt>
                <c:pt idx="26">
                  <c:v>46143</c:v>
                </c:pt>
                <c:pt idx="27">
                  <c:v>46174</c:v>
                </c:pt>
                <c:pt idx="28">
                  <c:v>46204</c:v>
                </c:pt>
                <c:pt idx="29">
                  <c:v>46235</c:v>
                </c:pt>
                <c:pt idx="30">
                  <c:v>46266</c:v>
                </c:pt>
                <c:pt idx="31">
                  <c:v>46296</c:v>
                </c:pt>
                <c:pt idx="32">
                  <c:v>46327</c:v>
                </c:pt>
                <c:pt idx="33">
                  <c:v>46357</c:v>
                </c:pt>
                <c:pt idx="34">
                  <c:v>46388</c:v>
                </c:pt>
                <c:pt idx="35">
                  <c:v>46419</c:v>
                </c:pt>
                <c:pt idx="36">
                  <c:v>46447</c:v>
                </c:pt>
                <c:pt idx="37">
                  <c:v>46478</c:v>
                </c:pt>
                <c:pt idx="38">
                  <c:v>46508</c:v>
                </c:pt>
                <c:pt idx="39">
                  <c:v>46539</c:v>
                </c:pt>
                <c:pt idx="40">
                  <c:v>46569</c:v>
                </c:pt>
                <c:pt idx="41">
                  <c:v>46600</c:v>
                </c:pt>
                <c:pt idx="42">
                  <c:v>46631</c:v>
                </c:pt>
                <c:pt idx="43">
                  <c:v>46661</c:v>
                </c:pt>
                <c:pt idx="44">
                  <c:v>46692</c:v>
                </c:pt>
                <c:pt idx="45">
                  <c:v>46722</c:v>
                </c:pt>
                <c:pt idx="46">
                  <c:v>46753</c:v>
                </c:pt>
                <c:pt idx="47">
                  <c:v>46784</c:v>
                </c:pt>
                <c:pt idx="48">
                  <c:v>46813</c:v>
                </c:pt>
                <c:pt idx="49">
                  <c:v>46844</c:v>
                </c:pt>
                <c:pt idx="50">
                  <c:v>46874</c:v>
                </c:pt>
                <c:pt idx="51">
                  <c:v>46905</c:v>
                </c:pt>
                <c:pt idx="52">
                  <c:v>46935</c:v>
                </c:pt>
                <c:pt idx="53">
                  <c:v>46966</c:v>
                </c:pt>
                <c:pt idx="54">
                  <c:v>46997</c:v>
                </c:pt>
                <c:pt idx="55">
                  <c:v>47027</c:v>
                </c:pt>
                <c:pt idx="56">
                  <c:v>47058</c:v>
                </c:pt>
                <c:pt idx="57">
                  <c:v>47088</c:v>
                </c:pt>
                <c:pt idx="58">
                  <c:v>47119</c:v>
                </c:pt>
                <c:pt idx="59">
                  <c:v>47150</c:v>
                </c:pt>
                <c:pt idx="60">
                  <c:v>47178</c:v>
                </c:pt>
                <c:pt idx="61">
                  <c:v>47209</c:v>
                </c:pt>
                <c:pt idx="62">
                  <c:v>47239</c:v>
                </c:pt>
                <c:pt idx="63">
                  <c:v>47270</c:v>
                </c:pt>
              </c:numCache>
            </c:numRef>
          </c:cat>
          <c:val>
            <c:numRef>
              <c:f>'Comb Sum (Monthly)Status Quo'!$E$71:$BP$71</c:f>
              <c:numCache>
                <c:formatCode>_("$"* #,##0_);_("$"* \(#,##0\);_("$"* "-"??_);_(@_)</c:formatCode>
                <c:ptCount val="64"/>
                <c:pt idx="0">
                  <c:v>905379.39250000007</c:v>
                </c:pt>
                <c:pt idx="1">
                  <c:v>2037781.3925000001</c:v>
                </c:pt>
                <c:pt idx="2">
                  <c:v>4932040.9225000003</c:v>
                </c:pt>
                <c:pt idx="3">
                  <c:v>2566107.3124999995</c:v>
                </c:pt>
                <c:pt idx="4">
                  <c:v>1606888.5633333335</c:v>
                </c:pt>
                <c:pt idx="5">
                  <c:v>1312429.8533333333</c:v>
                </c:pt>
                <c:pt idx="6">
                  <c:v>703242.66333333333</c:v>
                </c:pt>
                <c:pt idx="7">
                  <c:v>345764.75333333336</c:v>
                </c:pt>
                <c:pt idx="8">
                  <c:v>4190733.333333333</c:v>
                </c:pt>
                <c:pt idx="9">
                  <c:v>897099.04333333345</c:v>
                </c:pt>
                <c:pt idx="10">
                  <c:v>298333.33333333337</c:v>
                </c:pt>
                <c:pt idx="11">
                  <c:v>348361.12500000006</c:v>
                </c:pt>
                <c:pt idx="12">
                  <c:v>884190.63500000001</c:v>
                </c:pt>
                <c:pt idx="13">
                  <c:v>348361.12500000006</c:v>
                </c:pt>
                <c:pt idx="14">
                  <c:v>348361.12500000006</c:v>
                </c:pt>
                <c:pt idx="15">
                  <c:v>2126682.3450000002</c:v>
                </c:pt>
                <c:pt idx="16">
                  <c:v>1038048.5516666666</c:v>
                </c:pt>
                <c:pt idx="17">
                  <c:v>375027.79166666663</c:v>
                </c:pt>
                <c:pt idx="18">
                  <c:v>550403.33166666667</c:v>
                </c:pt>
                <c:pt idx="19">
                  <c:v>375027.79166666663</c:v>
                </c:pt>
                <c:pt idx="20">
                  <c:v>3534677.7916666665</c:v>
                </c:pt>
                <c:pt idx="21">
                  <c:v>938584.38125000009</c:v>
                </c:pt>
                <c:pt idx="22">
                  <c:v>358571.28124999994</c:v>
                </c:pt>
                <c:pt idx="23">
                  <c:v>358571.28124999994</c:v>
                </c:pt>
                <c:pt idx="24">
                  <c:v>901503.16124999989</c:v>
                </c:pt>
                <c:pt idx="25">
                  <c:v>358571.28124999994</c:v>
                </c:pt>
                <c:pt idx="26">
                  <c:v>358571.28124999994</c:v>
                </c:pt>
                <c:pt idx="27">
                  <c:v>2145519.8412500001</c:v>
                </c:pt>
                <c:pt idx="28">
                  <c:v>1432675.3745833333</c:v>
                </c:pt>
                <c:pt idx="29">
                  <c:v>769654.61458333326</c:v>
                </c:pt>
                <c:pt idx="30">
                  <c:v>937642.27458333329</c:v>
                </c:pt>
                <c:pt idx="31">
                  <c:v>769654.61458333326</c:v>
                </c:pt>
                <c:pt idx="32">
                  <c:v>3929304.614583333</c:v>
                </c:pt>
                <c:pt idx="33">
                  <c:v>1326942.2758333334</c:v>
                </c:pt>
                <c:pt idx="34">
                  <c:v>755831.14583333326</c:v>
                </c:pt>
                <c:pt idx="35">
                  <c:v>755831.14583333326</c:v>
                </c:pt>
                <c:pt idx="36">
                  <c:v>1306150.9058333333</c:v>
                </c:pt>
                <c:pt idx="37">
                  <c:v>755831.14583333326</c:v>
                </c:pt>
                <c:pt idx="38">
                  <c:v>755831.14583333326</c:v>
                </c:pt>
                <c:pt idx="39">
                  <c:v>-7440416.5236166669</c:v>
                </c:pt>
                <c:pt idx="40">
                  <c:v>2876706.0724999998</c:v>
                </c:pt>
                <c:pt idx="41">
                  <c:v>2213685.3125</c:v>
                </c:pt>
                <c:pt idx="42">
                  <c:v>2371355.0608333335</c:v>
                </c:pt>
                <c:pt idx="43">
                  <c:v>2211052.2708333335</c:v>
                </c:pt>
                <c:pt idx="44">
                  <c:v>5370702.270833334</c:v>
                </c:pt>
                <c:pt idx="45">
                  <c:v>2764420.9554166663</c:v>
                </c:pt>
                <c:pt idx="46">
                  <c:v>2202494.8854166665</c:v>
                </c:pt>
                <c:pt idx="47">
                  <c:v>2202494.8854166665</c:v>
                </c:pt>
                <c:pt idx="48">
                  <c:v>2760499.5254166666</c:v>
                </c:pt>
                <c:pt idx="49">
                  <c:v>2202494.8854166665</c:v>
                </c:pt>
                <c:pt idx="50">
                  <c:v>2202494.8854166665</c:v>
                </c:pt>
                <c:pt idx="51">
                  <c:v>4007530.4654166666</c:v>
                </c:pt>
                <c:pt idx="52">
                  <c:v>2348869.8120833333</c:v>
                </c:pt>
                <c:pt idx="53">
                  <c:v>1685849.0520833333</c:v>
                </c:pt>
                <c:pt idx="54">
                  <c:v>1838158.0320833332</c:v>
                </c:pt>
                <c:pt idx="55">
                  <c:v>1685849.0520833333</c:v>
                </c:pt>
                <c:pt idx="56">
                  <c:v>4845499.052083333</c:v>
                </c:pt>
                <c:pt idx="57">
                  <c:v>2229740.5966666667</c:v>
                </c:pt>
                <c:pt idx="58">
                  <c:v>1677291.6666666665</c:v>
                </c:pt>
                <c:pt idx="59">
                  <c:v>1677291.6666666665</c:v>
                </c:pt>
                <c:pt idx="60">
                  <c:v>2243290.1166666662</c:v>
                </c:pt>
                <c:pt idx="61">
                  <c:v>1677291.6666666665</c:v>
                </c:pt>
                <c:pt idx="62">
                  <c:v>1677291.6666666665</c:v>
                </c:pt>
                <c:pt idx="63">
                  <c:v>2229740.5966666667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D2E-4D00-8733-1FD34EDDDE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70541408"/>
        <c:axId val="1170553888"/>
      </c:barChart>
      <c:lineChart>
        <c:grouping val="standard"/>
        <c:varyColors val="0"/>
        <c:ser>
          <c:idx val="1"/>
          <c:order val="1"/>
          <c:tx>
            <c:strRef>
              <c:f>'Comb Sum (Monthly)Status Quo'!$D$69</c:f>
              <c:strCache>
                <c:ptCount val="1"/>
                <c:pt idx="0">
                  <c:v>Total Operating Revenues</c:v>
                </c:pt>
              </c:strCache>
            </c:strRef>
          </c:tx>
          <c:spPr>
            <a:ln w="34925" cap="rnd">
              <a:solidFill>
                <a:srgbClr val="00B0F0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numRef>
              <c:f>'Comb Sum (Monthly)Status Quo'!$E$67:$BP$67</c:f>
              <c:numCache>
                <c:formatCode>mmm\-yy</c:formatCode>
                <c:ptCount val="64"/>
                <c:pt idx="0">
                  <c:v>45352</c:v>
                </c:pt>
                <c:pt idx="1">
                  <c:v>45383</c:v>
                </c:pt>
                <c:pt idx="2">
                  <c:v>45413</c:v>
                </c:pt>
                <c:pt idx="3">
                  <c:v>45444</c:v>
                </c:pt>
                <c:pt idx="4">
                  <c:v>45474</c:v>
                </c:pt>
                <c:pt idx="5">
                  <c:v>45505</c:v>
                </c:pt>
                <c:pt idx="6">
                  <c:v>45536</c:v>
                </c:pt>
                <c:pt idx="7">
                  <c:v>45566</c:v>
                </c:pt>
                <c:pt idx="8">
                  <c:v>45597</c:v>
                </c:pt>
                <c:pt idx="9">
                  <c:v>45627</c:v>
                </c:pt>
                <c:pt idx="10">
                  <c:v>45658</c:v>
                </c:pt>
                <c:pt idx="11">
                  <c:v>45689</c:v>
                </c:pt>
                <c:pt idx="12">
                  <c:v>45717</c:v>
                </c:pt>
                <c:pt idx="13">
                  <c:v>45748</c:v>
                </c:pt>
                <c:pt idx="14">
                  <c:v>45778</c:v>
                </c:pt>
                <c:pt idx="15">
                  <c:v>45809</c:v>
                </c:pt>
                <c:pt idx="16">
                  <c:v>45839</c:v>
                </c:pt>
                <c:pt idx="17">
                  <c:v>45870</c:v>
                </c:pt>
                <c:pt idx="18">
                  <c:v>45901</c:v>
                </c:pt>
                <c:pt idx="19">
                  <c:v>45931</c:v>
                </c:pt>
                <c:pt idx="20">
                  <c:v>45962</c:v>
                </c:pt>
                <c:pt idx="21">
                  <c:v>45992</c:v>
                </c:pt>
                <c:pt idx="22">
                  <c:v>46023</c:v>
                </c:pt>
                <c:pt idx="23">
                  <c:v>46054</c:v>
                </c:pt>
                <c:pt idx="24">
                  <c:v>46082</c:v>
                </c:pt>
                <c:pt idx="25">
                  <c:v>46113</c:v>
                </c:pt>
                <c:pt idx="26">
                  <c:v>46143</c:v>
                </c:pt>
                <c:pt idx="27">
                  <c:v>46174</c:v>
                </c:pt>
                <c:pt idx="28">
                  <c:v>46204</c:v>
                </c:pt>
                <c:pt idx="29">
                  <c:v>46235</c:v>
                </c:pt>
                <c:pt idx="30">
                  <c:v>46266</c:v>
                </c:pt>
                <c:pt idx="31">
                  <c:v>46296</c:v>
                </c:pt>
                <c:pt idx="32">
                  <c:v>46327</c:v>
                </c:pt>
                <c:pt idx="33">
                  <c:v>46357</c:v>
                </c:pt>
                <c:pt idx="34">
                  <c:v>46388</c:v>
                </c:pt>
                <c:pt idx="35">
                  <c:v>46419</c:v>
                </c:pt>
                <c:pt idx="36">
                  <c:v>46447</c:v>
                </c:pt>
                <c:pt idx="37">
                  <c:v>46478</c:v>
                </c:pt>
                <c:pt idx="38">
                  <c:v>46508</c:v>
                </c:pt>
                <c:pt idx="39">
                  <c:v>46539</c:v>
                </c:pt>
                <c:pt idx="40">
                  <c:v>46569</c:v>
                </c:pt>
                <c:pt idx="41">
                  <c:v>46600</c:v>
                </c:pt>
                <c:pt idx="42">
                  <c:v>46631</c:v>
                </c:pt>
                <c:pt idx="43">
                  <c:v>46661</c:v>
                </c:pt>
                <c:pt idx="44">
                  <c:v>46692</c:v>
                </c:pt>
                <c:pt idx="45">
                  <c:v>46722</c:v>
                </c:pt>
                <c:pt idx="46">
                  <c:v>46753</c:v>
                </c:pt>
                <c:pt idx="47">
                  <c:v>46784</c:v>
                </c:pt>
                <c:pt idx="48">
                  <c:v>46813</c:v>
                </c:pt>
                <c:pt idx="49">
                  <c:v>46844</c:v>
                </c:pt>
                <c:pt idx="50">
                  <c:v>46874</c:v>
                </c:pt>
                <c:pt idx="51">
                  <c:v>46905</c:v>
                </c:pt>
                <c:pt idx="52">
                  <c:v>46935</c:v>
                </c:pt>
                <c:pt idx="53">
                  <c:v>46966</c:v>
                </c:pt>
                <c:pt idx="54">
                  <c:v>46997</c:v>
                </c:pt>
                <c:pt idx="55">
                  <c:v>47027</c:v>
                </c:pt>
                <c:pt idx="56">
                  <c:v>47058</c:v>
                </c:pt>
                <c:pt idx="57">
                  <c:v>47088</c:v>
                </c:pt>
                <c:pt idx="58">
                  <c:v>47119</c:v>
                </c:pt>
                <c:pt idx="59">
                  <c:v>47150</c:v>
                </c:pt>
                <c:pt idx="60">
                  <c:v>47178</c:v>
                </c:pt>
                <c:pt idx="61">
                  <c:v>47209</c:v>
                </c:pt>
                <c:pt idx="62">
                  <c:v>47239</c:v>
                </c:pt>
                <c:pt idx="63">
                  <c:v>47270</c:v>
                </c:pt>
              </c:numCache>
            </c:numRef>
          </c:cat>
          <c:val>
            <c:numRef>
              <c:f>'Comb Sum (Monthly)Status Quo'!$E$69:$BP$69</c:f>
              <c:numCache>
                <c:formatCode>_("$"* #,##0_);_("$"* \(#,##0\);_("$"* "-"??_);_(@_)</c:formatCode>
                <c:ptCount val="64"/>
                <c:pt idx="0">
                  <c:v>3249726.0732752555</c:v>
                </c:pt>
                <c:pt idx="1">
                  <c:v>3607797.2371493946</c:v>
                </c:pt>
                <c:pt idx="2">
                  <c:v>3972190.0961052831</c:v>
                </c:pt>
                <c:pt idx="3">
                  <c:v>4279259.2303581275</c:v>
                </c:pt>
                <c:pt idx="4">
                  <c:v>5120671.9855096741</c:v>
                </c:pt>
                <c:pt idx="5">
                  <c:v>5300634.5782854771</c:v>
                </c:pt>
                <c:pt idx="6">
                  <c:v>5583857.8016523095</c:v>
                </c:pt>
                <c:pt idx="7">
                  <c:v>4915795.8402766921</c:v>
                </c:pt>
                <c:pt idx="8">
                  <c:v>4551242.4272716967</c:v>
                </c:pt>
                <c:pt idx="9">
                  <c:v>4157992.6428417643</c:v>
                </c:pt>
                <c:pt idx="10">
                  <c:v>3336841.1948083406</c:v>
                </c:pt>
                <c:pt idx="11">
                  <c:v>3155629.9613233479</c:v>
                </c:pt>
                <c:pt idx="12">
                  <c:v>3237885.8772829203</c:v>
                </c:pt>
                <c:pt idx="13">
                  <c:v>3622324.9187167152</c:v>
                </c:pt>
                <c:pt idx="14">
                  <c:v>3997752.0784628</c:v>
                </c:pt>
                <c:pt idx="15">
                  <c:v>4298300.7794015408</c:v>
                </c:pt>
                <c:pt idx="16">
                  <c:v>3164400.9885581452</c:v>
                </c:pt>
                <c:pt idx="17">
                  <c:v>3261010.707847409</c:v>
                </c:pt>
                <c:pt idx="18">
                  <c:v>3893126.1504981141</c:v>
                </c:pt>
                <c:pt idx="19">
                  <c:v>4262789.6885858066</c:v>
                </c:pt>
                <c:pt idx="20">
                  <c:v>5110996.4788089376</c:v>
                </c:pt>
                <c:pt idx="21">
                  <c:v>5599673.1304408778</c:v>
                </c:pt>
                <c:pt idx="22">
                  <c:v>5709010.0868306411</c:v>
                </c:pt>
                <c:pt idx="23">
                  <c:v>4897287.2691180194</c:v>
                </c:pt>
                <c:pt idx="24">
                  <c:v>4495567.9372388404</c:v>
                </c:pt>
                <c:pt idx="25">
                  <c:v>4109422.3674927466</c:v>
                </c:pt>
                <c:pt idx="26">
                  <c:v>3201225.5787415016</c:v>
                </c:pt>
                <c:pt idx="27">
                  <c:v>3096254.4559919275</c:v>
                </c:pt>
                <c:pt idx="28">
                  <c:v>3181116.5465139411</c:v>
                </c:pt>
                <c:pt idx="29">
                  <c:v>3273089.3169953409</c:v>
                </c:pt>
                <c:pt idx="30">
                  <c:v>3900142.5490000835</c:v>
                </c:pt>
                <c:pt idx="31">
                  <c:v>4268000.8301452436</c:v>
                </c:pt>
                <c:pt idx="32">
                  <c:v>5116973.7288335701</c:v>
                </c:pt>
                <c:pt idx="33">
                  <c:v>5610910.7532108016</c:v>
                </c:pt>
                <c:pt idx="34">
                  <c:v>5717611.4665013598</c:v>
                </c:pt>
                <c:pt idx="35">
                  <c:v>4906722.2563620955</c:v>
                </c:pt>
                <c:pt idx="36">
                  <c:v>4503342.143334954</c:v>
                </c:pt>
                <c:pt idx="37">
                  <c:v>4122889.301739879</c:v>
                </c:pt>
                <c:pt idx="38">
                  <c:v>3207172.7999831177</c:v>
                </c:pt>
                <c:pt idx="39">
                  <c:v>3099409.7933751955</c:v>
                </c:pt>
                <c:pt idx="40">
                  <c:v>3205057.6647271276</c:v>
                </c:pt>
                <c:pt idx="41">
                  <c:v>3290591.1559278206</c:v>
                </c:pt>
                <c:pt idx="42">
                  <c:v>3913678.9904275709</c:v>
                </c:pt>
                <c:pt idx="43">
                  <c:v>4280999.3415806629</c:v>
                </c:pt>
                <c:pt idx="44">
                  <c:v>5127764.8887103414</c:v>
                </c:pt>
                <c:pt idx="45">
                  <c:v>5629288.7756462554</c:v>
                </c:pt>
                <c:pt idx="46">
                  <c:v>5726754.6079497561</c:v>
                </c:pt>
                <c:pt idx="47">
                  <c:v>4899800.2988082161</c:v>
                </c:pt>
                <c:pt idx="48">
                  <c:v>4492606.0510605276</c:v>
                </c:pt>
                <c:pt idx="49">
                  <c:v>4118748.2294330285</c:v>
                </c:pt>
                <c:pt idx="50">
                  <c:v>3194166.3403652506</c:v>
                </c:pt>
                <c:pt idx="51">
                  <c:v>3083068.2065820512</c:v>
                </c:pt>
                <c:pt idx="52">
                  <c:v>3173207.6012211489</c:v>
                </c:pt>
                <c:pt idx="53">
                  <c:v>3271143.1815207289</c:v>
                </c:pt>
                <c:pt idx="54">
                  <c:v>3902612.5600119815</c:v>
                </c:pt>
                <c:pt idx="55">
                  <c:v>4272979.3453540122</c:v>
                </c:pt>
                <c:pt idx="56">
                  <c:v>5123671.5005129371</c:v>
                </c:pt>
                <c:pt idx="57">
                  <c:v>5636926.3123210436</c:v>
                </c:pt>
                <c:pt idx="58">
                  <c:v>5732077.2872186815</c:v>
                </c:pt>
                <c:pt idx="59">
                  <c:v>4903968.1671000049</c:v>
                </c:pt>
                <c:pt idx="60">
                  <c:v>4493697.797511138</c:v>
                </c:pt>
                <c:pt idx="61">
                  <c:v>4126639.3530754182</c:v>
                </c:pt>
                <c:pt idx="62">
                  <c:v>3194477.0286123818</c:v>
                </c:pt>
                <c:pt idx="63">
                  <c:v>3084903.7911616825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D2E-4D00-8733-1FD34EDDDE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70541408"/>
        <c:axId val="1170553888"/>
      </c:lineChart>
      <c:dateAx>
        <c:axId val="1170541408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70553888"/>
        <c:crosses val="autoZero"/>
        <c:auto val="1"/>
        <c:lblOffset val="100"/>
        <c:baseTimeUnit val="months"/>
      </c:dateAx>
      <c:valAx>
        <c:axId val="11705538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_(&quot;$&quot;* #,##0_);_(&quot;$&quot;* \(#,##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705414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 sz="1200" b="1"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100" baseline="0">
                <a:solidFill>
                  <a:srgbClr val="00B0F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sz="1800" dirty="0">
                <a:solidFill>
                  <a:srgbClr val="00B0F0"/>
                </a:solidFill>
              </a:rPr>
              <a:t>Water Financial Projection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100" baseline="0">
              <a:solidFill>
                <a:srgbClr val="00B0F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areaChart>
        <c:grouping val="standard"/>
        <c:varyColors val="0"/>
        <c:ser>
          <c:idx val="0"/>
          <c:order val="0"/>
          <c:tx>
            <c:strRef>
              <c:f>'Water Summary'!$D$62</c:f>
              <c:strCache>
                <c:ptCount val="1"/>
                <c:pt idx="0">
                  <c:v>Cash Balance (Unrestricted) 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cat>
            <c:numRef>
              <c:f>'Water Summary'!$E$61:$BP$61</c:f>
              <c:numCache>
                <c:formatCode>mmm\-yy</c:formatCode>
                <c:ptCount val="64"/>
                <c:pt idx="0">
                  <c:v>45352</c:v>
                </c:pt>
                <c:pt idx="1">
                  <c:v>45383</c:v>
                </c:pt>
                <c:pt idx="2">
                  <c:v>45413</c:v>
                </c:pt>
                <c:pt idx="3">
                  <c:v>45444</c:v>
                </c:pt>
                <c:pt idx="4">
                  <c:v>45474</c:v>
                </c:pt>
                <c:pt idx="5">
                  <c:v>45505</c:v>
                </c:pt>
                <c:pt idx="6">
                  <c:v>45536</c:v>
                </c:pt>
                <c:pt idx="7">
                  <c:v>45566</c:v>
                </c:pt>
                <c:pt idx="8">
                  <c:v>45597</c:v>
                </c:pt>
                <c:pt idx="9">
                  <c:v>45627</c:v>
                </c:pt>
                <c:pt idx="10">
                  <c:v>45658</c:v>
                </c:pt>
                <c:pt idx="11">
                  <c:v>45689</c:v>
                </c:pt>
                <c:pt idx="12">
                  <c:v>45717</c:v>
                </c:pt>
                <c:pt idx="13">
                  <c:v>45748</c:v>
                </c:pt>
                <c:pt idx="14">
                  <c:v>45778</c:v>
                </c:pt>
                <c:pt idx="15">
                  <c:v>45809</c:v>
                </c:pt>
                <c:pt idx="16">
                  <c:v>45839</c:v>
                </c:pt>
                <c:pt idx="17">
                  <c:v>45870</c:v>
                </c:pt>
                <c:pt idx="18">
                  <c:v>45901</c:v>
                </c:pt>
                <c:pt idx="19">
                  <c:v>45931</c:v>
                </c:pt>
                <c:pt idx="20">
                  <c:v>45962</c:v>
                </c:pt>
                <c:pt idx="21">
                  <c:v>45992</c:v>
                </c:pt>
                <c:pt idx="22">
                  <c:v>46023</c:v>
                </c:pt>
                <c:pt idx="23">
                  <c:v>46054</c:v>
                </c:pt>
                <c:pt idx="24">
                  <c:v>46082</c:v>
                </c:pt>
                <c:pt idx="25">
                  <c:v>46113</c:v>
                </c:pt>
                <c:pt idx="26">
                  <c:v>46143</c:v>
                </c:pt>
                <c:pt idx="27">
                  <c:v>46174</c:v>
                </c:pt>
                <c:pt idx="28">
                  <c:v>46204</c:v>
                </c:pt>
                <c:pt idx="29">
                  <c:v>46235</c:v>
                </c:pt>
                <c:pt idx="30">
                  <c:v>46266</c:v>
                </c:pt>
                <c:pt idx="31">
                  <c:v>46296</c:v>
                </c:pt>
                <c:pt idx="32">
                  <c:v>46327</c:v>
                </c:pt>
                <c:pt idx="33">
                  <c:v>46357</c:v>
                </c:pt>
                <c:pt idx="34">
                  <c:v>46388</c:v>
                </c:pt>
                <c:pt idx="35">
                  <c:v>46419</c:v>
                </c:pt>
                <c:pt idx="36">
                  <c:v>46447</c:v>
                </c:pt>
                <c:pt idx="37">
                  <c:v>46478</c:v>
                </c:pt>
                <c:pt idx="38">
                  <c:v>46508</c:v>
                </c:pt>
                <c:pt idx="39">
                  <c:v>46539</c:v>
                </c:pt>
                <c:pt idx="40">
                  <c:v>46569</c:v>
                </c:pt>
                <c:pt idx="41">
                  <c:v>46600</c:v>
                </c:pt>
                <c:pt idx="42">
                  <c:v>46631</c:v>
                </c:pt>
                <c:pt idx="43">
                  <c:v>46661</c:v>
                </c:pt>
                <c:pt idx="44">
                  <c:v>46692</c:v>
                </c:pt>
                <c:pt idx="45">
                  <c:v>46722</c:v>
                </c:pt>
                <c:pt idx="46">
                  <c:v>46753</c:v>
                </c:pt>
                <c:pt idx="47">
                  <c:v>46784</c:v>
                </c:pt>
                <c:pt idx="48">
                  <c:v>46813</c:v>
                </c:pt>
                <c:pt idx="49">
                  <c:v>46844</c:v>
                </c:pt>
                <c:pt idx="50">
                  <c:v>46874</c:v>
                </c:pt>
                <c:pt idx="51">
                  <c:v>46905</c:v>
                </c:pt>
                <c:pt idx="52">
                  <c:v>46935</c:v>
                </c:pt>
                <c:pt idx="53">
                  <c:v>46966</c:v>
                </c:pt>
                <c:pt idx="54">
                  <c:v>46997</c:v>
                </c:pt>
                <c:pt idx="55">
                  <c:v>47027</c:v>
                </c:pt>
                <c:pt idx="56">
                  <c:v>47058</c:v>
                </c:pt>
                <c:pt idx="57">
                  <c:v>47088</c:v>
                </c:pt>
                <c:pt idx="58">
                  <c:v>47119</c:v>
                </c:pt>
                <c:pt idx="59">
                  <c:v>47150</c:v>
                </c:pt>
                <c:pt idx="60">
                  <c:v>47178</c:v>
                </c:pt>
                <c:pt idx="61">
                  <c:v>47209</c:v>
                </c:pt>
                <c:pt idx="62">
                  <c:v>47239</c:v>
                </c:pt>
                <c:pt idx="63">
                  <c:v>47270</c:v>
                </c:pt>
              </c:numCache>
            </c:numRef>
          </c:cat>
          <c:val>
            <c:numRef>
              <c:f>'Water Summary'!$E$62:$BP$62</c:f>
              <c:numCache>
                <c:formatCode>_("$"* #,##0_);_("$"* \(#,##0\);_("$"* "-"??_);_(@_)</c:formatCode>
                <c:ptCount val="64"/>
                <c:pt idx="0">
                  <c:v>7456463.0851479787</c:v>
                </c:pt>
                <c:pt idx="1">
                  <c:v>6313107.8549401769</c:v>
                </c:pt>
                <c:pt idx="2">
                  <c:v>12813062.115886513</c:v>
                </c:pt>
                <c:pt idx="3">
                  <c:v>10519577.903450675</c:v>
                </c:pt>
                <c:pt idx="4">
                  <c:v>10036075.142285848</c:v>
                </c:pt>
                <c:pt idx="5">
                  <c:v>9295138.8530310877</c:v>
                </c:pt>
                <c:pt idx="6">
                  <c:v>9802272.6622256581</c:v>
                </c:pt>
                <c:pt idx="7">
                  <c:v>10158453.477734428</c:v>
                </c:pt>
                <c:pt idx="8">
                  <c:v>6606168.9677216308</c:v>
                </c:pt>
                <c:pt idx="9">
                  <c:v>6774985.3669931777</c:v>
                </c:pt>
                <c:pt idx="10">
                  <c:v>7783584.7735347115</c:v>
                </c:pt>
                <c:pt idx="11">
                  <c:v>8370724.3444235893</c:v>
                </c:pt>
                <c:pt idx="12">
                  <c:v>8679321.1672225352</c:v>
                </c:pt>
                <c:pt idx="13">
                  <c:v>8854816.1108699199</c:v>
                </c:pt>
                <c:pt idx="14">
                  <c:v>9721658.7273253109</c:v>
                </c:pt>
                <c:pt idx="15">
                  <c:v>9029711.7999628019</c:v>
                </c:pt>
                <c:pt idx="16">
                  <c:v>7867612.9774020612</c:v>
                </c:pt>
                <c:pt idx="17">
                  <c:v>6957057.0851040389</c:v>
                </c:pt>
                <c:pt idx="18">
                  <c:v>6763857.7795145353</c:v>
                </c:pt>
                <c:pt idx="19">
                  <c:v>7258372.4053431917</c:v>
                </c:pt>
                <c:pt idx="20">
                  <c:v>6103057.0062099379</c:v>
                </c:pt>
                <c:pt idx="21">
                  <c:v>8467659.9511264097</c:v>
                </c:pt>
                <c:pt idx="22">
                  <c:v>12196374.068173455</c:v>
                </c:pt>
                <c:pt idx="23">
                  <c:v>14836204.211898981</c:v>
                </c:pt>
                <c:pt idx="24">
                  <c:v>16641608.35015668</c:v>
                </c:pt>
                <c:pt idx="25">
                  <c:v>17462666.805634331</c:v>
                </c:pt>
                <c:pt idx="26">
                  <c:v>17517893.498781521</c:v>
                </c:pt>
                <c:pt idx="27">
                  <c:v>15553030.041993704</c:v>
                </c:pt>
                <c:pt idx="28">
                  <c:v>14053075.786133906</c:v>
                </c:pt>
                <c:pt idx="29">
                  <c:v>12856298.779794941</c:v>
                </c:pt>
                <c:pt idx="30">
                  <c:v>12369371.2740769</c:v>
                </c:pt>
                <c:pt idx="31">
                  <c:v>12570863.223924585</c:v>
                </c:pt>
                <c:pt idx="32">
                  <c:v>11207439.225652087</c:v>
                </c:pt>
                <c:pt idx="33">
                  <c:v>13346031.777152386</c:v>
                </c:pt>
                <c:pt idx="34">
                  <c:v>16867821.137083616</c:v>
                </c:pt>
                <c:pt idx="35">
                  <c:v>19263963.818537012</c:v>
                </c:pt>
                <c:pt idx="36">
                  <c:v>20799667.935023453</c:v>
                </c:pt>
                <c:pt idx="37">
                  <c:v>21345337.207873788</c:v>
                </c:pt>
                <c:pt idx="38">
                  <c:v>21073862.364615042</c:v>
                </c:pt>
                <c:pt idx="39">
                  <c:v>18766668.946506724</c:v>
                </c:pt>
                <c:pt idx="40">
                  <c:v>16629730.971109904</c:v>
                </c:pt>
                <c:pt idx="41">
                  <c:v>14840575.115636384</c:v>
                </c:pt>
                <c:pt idx="42">
                  <c:v>13762783.638358952</c:v>
                </c:pt>
                <c:pt idx="43">
                  <c:v>13373235.415275523</c:v>
                </c:pt>
                <c:pt idx="44">
                  <c:v>11498442.83803644</c:v>
                </c:pt>
                <c:pt idx="45">
                  <c:v>13110624.116388436</c:v>
                </c:pt>
                <c:pt idx="46">
                  <c:v>16124599.921976097</c:v>
                </c:pt>
                <c:pt idx="47">
                  <c:v>30758608.84506993</c:v>
                </c:pt>
                <c:pt idx="48">
                  <c:v>31761432.672540326</c:v>
                </c:pt>
                <c:pt idx="49">
                  <c:v>31755404.365250569</c:v>
                </c:pt>
                <c:pt idx="50">
                  <c:v>30890120.757858135</c:v>
                </c:pt>
                <c:pt idx="51">
                  <c:v>27971897.334413938</c:v>
                </c:pt>
                <c:pt idx="52">
                  <c:v>26609909.442175683</c:v>
                </c:pt>
                <c:pt idx="53">
                  <c:v>24939930.109532729</c:v>
                </c:pt>
                <c:pt idx="54">
                  <c:v>24686881.828560814</c:v>
                </c:pt>
                <c:pt idx="55">
                  <c:v>25126755.327575933</c:v>
                </c:pt>
                <c:pt idx="56">
                  <c:v>24147220.050190654</c:v>
                </c:pt>
                <c:pt idx="57">
                  <c:v>26671086.092061229</c:v>
                </c:pt>
                <c:pt idx="58">
                  <c:v>30365429.942194685</c:v>
                </c:pt>
                <c:pt idx="59">
                  <c:v>33113124.239665575</c:v>
                </c:pt>
                <c:pt idx="60">
                  <c:v>34947869.917196624</c:v>
                </c:pt>
                <c:pt idx="61">
                  <c:v>35817689.794276834</c:v>
                </c:pt>
                <c:pt idx="62">
                  <c:v>35730391.921440639</c:v>
                </c:pt>
                <c:pt idx="63">
                  <c:v>34838994.033040881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AD-41F8-B685-289702299A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70541408"/>
        <c:axId val="1170553888"/>
      </c:areaChart>
      <c:barChart>
        <c:barDir val="col"/>
        <c:grouping val="stacked"/>
        <c:varyColors val="0"/>
        <c:ser>
          <c:idx val="2"/>
          <c:order val="2"/>
          <c:tx>
            <c:strRef>
              <c:f>'Water Summary'!$D$64</c:f>
              <c:strCache>
                <c:ptCount val="1"/>
                <c:pt idx="0">
                  <c:v>Total Operating Expenses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numRef>
              <c:f>'Water Summary'!$E$61:$BP$61</c:f>
              <c:numCache>
                <c:formatCode>mmm\-yy</c:formatCode>
                <c:ptCount val="64"/>
                <c:pt idx="0">
                  <c:v>45352</c:v>
                </c:pt>
                <c:pt idx="1">
                  <c:v>45383</c:v>
                </c:pt>
                <c:pt idx="2">
                  <c:v>45413</c:v>
                </c:pt>
                <c:pt idx="3">
                  <c:v>45444</c:v>
                </c:pt>
                <c:pt idx="4">
                  <c:v>45474</c:v>
                </c:pt>
                <c:pt idx="5">
                  <c:v>45505</c:v>
                </c:pt>
                <c:pt idx="6">
                  <c:v>45536</c:v>
                </c:pt>
                <c:pt idx="7">
                  <c:v>45566</c:v>
                </c:pt>
                <c:pt idx="8">
                  <c:v>45597</c:v>
                </c:pt>
                <c:pt idx="9">
                  <c:v>45627</c:v>
                </c:pt>
                <c:pt idx="10">
                  <c:v>45658</c:v>
                </c:pt>
                <c:pt idx="11">
                  <c:v>45689</c:v>
                </c:pt>
                <c:pt idx="12">
                  <c:v>45717</c:v>
                </c:pt>
                <c:pt idx="13">
                  <c:v>45748</c:v>
                </c:pt>
                <c:pt idx="14">
                  <c:v>45778</c:v>
                </c:pt>
                <c:pt idx="15">
                  <c:v>45809</c:v>
                </c:pt>
                <c:pt idx="16">
                  <c:v>45839</c:v>
                </c:pt>
                <c:pt idx="17">
                  <c:v>45870</c:v>
                </c:pt>
                <c:pt idx="18">
                  <c:v>45901</c:v>
                </c:pt>
                <c:pt idx="19">
                  <c:v>45931</c:v>
                </c:pt>
                <c:pt idx="20">
                  <c:v>45962</c:v>
                </c:pt>
                <c:pt idx="21">
                  <c:v>45992</c:v>
                </c:pt>
                <c:pt idx="22">
                  <c:v>46023</c:v>
                </c:pt>
                <c:pt idx="23">
                  <c:v>46054</c:v>
                </c:pt>
                <c:pt idx="24">
                  <c:v>46082</c:v>
                </c:pt>
                <c:pt idx="25">
                  <c:v>46113</c:v>
                </c:pt>
                <c:pt idx="26">
                  <c:v>46143</c:v>
                </c:pt>
                <c:pt idx="27">
                  <c:v>46174</c:v>
                </c:pt>
                <c:pt idx="28">
                  <c:v>46204</c:v>
                </c:pt>
                <c:pt idx="29">
                  <c:v>46235</c:v>
                </c:pt>
                <c:pt idx="30">
                  <c:v>46266</c:v>
                </c:pt>
                <c:pt idx="31">
                  <c:v>46296</c:v>
                </c:pt>
                <c:pt idx="32">
                  <c:v>46327</c:v>
                </c:pt>
                <c:pt idx="33">
                  <c:v>46357</c:v>
                </c:pt>
                <c:pt idx="34">
                  <c:v>46388</c:v>
                </c:pt>
                <c:pt idx="35">
                  <c:v>46419</c:v>
                </c:pt>
                <c:pt idx="36">
                  <c:v>46447</c:v>
                </c:pt>
                <c:pt idx="37">
                  <c:v>46478</c:v>
                </c:pt>
                <c:pt idx="38">
                  <c:v>46508</c:v>
                </c:pt>
                <c:pt idx="39">
                  <c:v>46539</c:v>
                </c:pt>
                <c:pt idx="40">
                  <c:v>46569</c:v>
                </c:pt>
                <c:pt idx="41">
                  <c:v>46600</c:v>
                </c:pt>
                <c:pt idx="42">
                  <c:v>46631</c:v>
                </c:pt>
                <c:pt idx="43">
                  <c:v>46661</c:v>
                </c:pt>
                <c:pt idx="44">
                  <c:v>46692</c:v>
                </c:pt>
                <c:pt idx="45">
                  <c:v>46722</c:v>
                </c:pt>
                <c:pt idx="46">
                  <c:v>46753</c:v>
                </c:pt>
                <c:pt idx="47">
                  <c:v>46784</c:v>
                </c:pt>
                <c:pt idx="48">
                  <c:v>46813</c:v>
                </c:pt>
                <c:pt idx="49">
                  <c:v>46844</c:v>
                </c:pt>
                <c:pt idx="50">
                  <c:v>46874</c:v>
                </c:pt>
                <c:pt idx="51">
                  <c:v>46905</c:v>
                </c:pt>
                <c:pt idx="52">
                  <c:v>46935</c:v>
                </c:pt>
                <c:pt idx="53">
                  <c:v>46966</c:v>
                </c:pt>
                <c:pt idx="54">
                  <c:v>46997</c:v>
                </c:pt>
                <c:pt idx="55">
                  <c:v>47027</c:v>
                </c:pt>
                <c:pt idx="56">
                  <c:v>47058</c:v>
                </c:pt>
                <c:pt idx="57">
                  <c:v>47088</c:v>
                </c:pt>
                <c:pt idx="58">
                  <c:v>47119</c:v>
                </c:pt>
                <c:pt idx="59">
                  <c:v>47150</c:v>
                </c:pt>
                <c:pt idx="60">
                  <c:v>47178</c:v>
                </c:pt>
                <c:pt idx="61">
                  <c:v>47209</c:v>
                </c:pt>
                <c:pt idx="62">
                  <c:v>47239</c:v>
                </c:pt>
                <c:pt idx="63">
                  <c:v>47270</c:v>
                </c:pt>
              </c:numCache>
            </c:numRef>
          </c:cat>
          <c:val>
            <c:numRef>
              <c:f>'Water Summary'!$E$64:$BP$64</c:f>
              <c:numCache>
                <c:formatCode>_("$"* #,##0_);_("$"* \(#,##0\);_("$"* "-"??_);_(@_)</c:formatCode>
                <c:ptCount val="64"/>
                <c:pt idx="0">
                  <c:v>2331120.9492367497</c:v>
                </c:pt>
                <c:pt idx="1">
                  <c:v>3079994.6312306896</c:v>
                </c:pt>
                <c:pt idx="2">
                  <c:v>3290169.9330408773</c:v>
                </c:pt>
                <c:pt idx="3">
                  <c:v>3389158.8501937306</c:v>
                </c:pt>
                <c:pt idx="4">
                  <c:v>4458782.5468180245</c:v>
                </c:pt>
                <c:pt idx="5">
                  <c:v>4474877.0836368958</c:v>
                </c:pt>
                <c:pt idx="6">
                  <c:v>4060487.0820263587</c:v>
                </c:pt>
                <c:pt idx="7">
                  <c:v>3872546.7069031559</c:v>
                </c:pt>
                <c:pt idx="8">
                  <c:v>3352708.1852635685</c:v>
                </c:pt>
                <c:pt idx="9">
                  <c:v>2665223.6836112989</c:v>
                </c:pt>
                <c:pt idx="10">
                  <c:v>1711563.1135223196</c:v>
                </c:pt>
                <c:pt idx="11">
                  <c:v>1912091.1623558975</c:v>
                </c:pt>
                <c:pt idx="12">
                  <c:v>1749754.6425352544</c:v>
                </c:pt>
                <c:pt idx="13">
                  <c:v>2790893.1628913796</c:v>
                </c:pt>
                <c:pt idx="14">
                  <c:v>2554059.9413416283</c:v>
                </c:pt>
                <c:pt idx="15">
                  <c:v>2675080.2432185141</c:v>
                </c:pt>
                <c:pt idx="16">
                  <c:v>3694547.2901392933</c:v>
                </c:pt>
                <c:pt idx="17">
                  <c:v>3541981.2917467961</c:v>
                </c:pt>
                <c:pt idx="18">
                  <c:v>3337682.1650717827</c:v>
                </c:pt>
                <c:pt idx="19">
                  <c:v>3226847.8947400227</c:v>
                </c:pt>
                <c:pt idx="20">
                  <c:v>2639764.2810022244</c:v>
                </c:pt>
                <c:pt idx="21">
                  <c:v>2192027.6527871653</c:v>
                </c:pt>
                <c:pt idx="22">
                  <c:v>1785360.8412214753</c:v>
                </c:pt>
                <c:pt idx="23">
                  <c:v>1987880.5664082891</c:v>
                </c:pt>
                <c:pt idx="24">
                  <c:v>1826110.6964867406</c:v>
                </c:pt>
                <c:pt idx="25">
                  <c:v>2850647.7638746514</c:v>
                </c:pt>
                <c:pt idx="26">
                  <c:v>2640469.0889138184</c:v>
                </c:pt>
                <c:pt idx="27">
                  <c:v>2767723.1866080724</c:v>
                </c:pt>
                <c:pt idx="28">
                  <c:v>3783640.8072171388</c:v>
                </c:pt>
                <c:pt idx="29">
                  <c:v>3582413.3341241833</c:v>
                </c:pt>
                <c:pt idx="30">
                  <c:v>3420054.8771691504</c:v>
                </c:pt>
                <c:pt idx="31">
                  <c:v>3316119.4097018703</c:v>
                </c:pt>
                <c:pt idx="32">
                  <c:v>2679328.3183674458</c:v>
                </c:pt>
                <c:pt idx="33">
                  <c:v>2270369.9113916317</c:v>
                </c:pt>
                <c:pt idx="34">
                  <c:v>1852900.6998423643</c:v>
                </c:pt>
                <c:pt idx="35">
                  <c:v>2057967.7123781592</c:v>
                </c:pt>
                <c:pt idx="36">
                  <c:v>1895753.6335053106</c:v>
                </c:pt>
                <c:pt idx="37">
                  <c:v>2906771.8346889922</c:v>
                </c:pt>
                <c:pt idx="38">
                  <c:v>2712487.5680606752</c:v>
                </c:pt>
                <c:pt idx="39">
                  <c:v>2842205.614621914</c:v>
                </c:pt>
                <c:pt idx="40">
                  <c:v>3876339.5603708001</c:v>
                </c:pt>
                <c:pt idx="41">
                  <c:v>3632435.26070859</c:v>
                </c:pt>
                <c:pt idx="42">
                  <c:v>3505806.1000761962</c:v>
                </c:pt>
                <c:pt idx="43">
                  <c:v>3408984.2436179658</c:v>
                </c:pt>
                <c:pt idx="44">
                  <c:v>2728372.4130284102</c:v>
                </c:pt>
                <c:pt idx="45">
                  <c:v>2351834.1767973881</c:v>
                </c:pt>
                <c:pt idx="46">
                  <c:v>1923008.8890678573</c:v>
                </c:pt>
                <c:pt idx="47">
                  <c:v>2130721.8514648792</c:v>
                </c:pt>
                <c:pt idx="48">
                  <c:v>1968091.4715893057</c:v>
                </c:pt>
                <c:pt idx="49">
                  <c:v>2977914.8439852525</c:v>
                </c:pt>
                <c:pt idx="50">
                  <c:v>2787323.5052910978</c:v>
                </c:pt>
                <c:pt idx="51">
                  <c:v>2919636.3472367702</c:v>
                </c:pt>
                <c:pt idx="52">
                  <c:v>3978829.6976887537</c:v>
                </c:pt>
                <c:pt idx="53">
                  <c:v>3712441.2331446204</c:v>
                </c:pt>
                <c:pt idx="54">
                  <c:v>3601115.4156904621</c:v>
                </c:pt>
                <c:pt idx="55">
                  <c:v>3511626.9256697064</c:v>
                </c:pt>
                <c:pt idx="56">
                  <c:v>2807281.8271506238</c:v>
                </c:pt>
                <c:pt idx="57">
                  <c:v>2442584.0535895228</c:v>
                </c:pt>
                <c:pt idx="58">
                  <c:v>2001819.5952196054</c:v>
                </c:pt>
                <c:pt idx="59">
                  <c:v>2212280.8991554147</c:v>
                </c:pt>
                <c:pt idx="60">
                  <c:v>2049265.9831220319</c:v>
                </c:pt>
                <c:pt idx="61">
                  <c:v>2999008.5247635525</c:v>
                </c:pt>
                <c:pt idx="62">
                  <c:v>2871125.2273890977</c:v>
                </c:pt>
                <c:pt idx="63">
                  <c:v>3006170.8824111177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EAD-41F8-B685-289702299AA7}"/>
            </c:ext>
          </c:extLst>
        </c:ser>
        <c:ser>
          <c:idx val="3"/>
          <c:order val="3"/>
          <c:tx>
            <c:strRef>
              <c:f>'Water Summary'!$D$65</c:f>
              <c:strCache>
                <c:ptCount val="1"/>
                <c:pt idx="0">
                  <c:v>Total Non-Operating Expenses (Revenues)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numRef>
              <c:f>'Water Summary'!$E$61:$BP$61</c:f>
              <c:numCache>
                <c:formatCode>mmm\-yy</c:formatCode>
                <c:ptCount val="64"/>
                <c:pt idx="0">
                  <c:v>45352</c:v>
                </c:pt>
                <c:pt idx="1">
                  <c:v>45383</c:v>
                </c:pt>
                <c:pt idx="2">
                  <c:v>45413</c:v>
                </c:pt>
                <c:pt idx="3">
                  <c:v>45444</c:v>
                </c:pt>
                <c:pt idx="4">
                  <c:v>45474</c:v>
                </c:pt>
                <c:pt idx="5">
                  <c:v>45505</c:v>
                </c:pt>
                <c:pt idx="6">
                  <c:v>45536</c:v>
                </c:pt>
                <c:pt idx="7">
                  <c:v>45566</c:v>
                </c:pt>
                <c:pt idx="8">
                  <c:v>45597</c:v>
                </c:pt>
                <c:pt idx="9">
                  <c:v>45627</c:v>
                </c:pt>
                <c:pt idx="10">
                  <c:v>45658</c:v>
                </c:pt>
                <c:pt idx="11">
                  <c:v>45689</c:v>
                </c:pt>
                <c:pt idx="12">
                  <c:v>45717</c:v>
                </c:pt>
                <c:pt idx="13">
                  <c:v>45748</c:v>
                </c:pt>
                <c:pt idx="14">
                  <c:v>45778</c:v>
                </c:pt>
                <c:pt idx="15">
                  <c:v>45809</c:v>
                </c:pt>
                <c:pt idx="16">
                  <c:v>45839</c:v>
                </c:pt>
                <c:pt idx="17">
                  <c:v>45870</c:v>
                </c:pt>
                <c:pt idx="18">
                  <c:v>45901</c:v>
                </c:pt>
                <c:pt idx="19">
                  <c:v>45931</c:v>
                </c:pt>
                <c:pt idx="20">
                  <c:v>45962</c:v>
                </c:pt>
                <c:pt idx="21">
                  <c:v>45992</c:v>
                </c:pt>
                <c:pt idx="22">
                  <c:v>46023</c:v>
                </c:pt>
                <c:pt idx="23">
                  <c:v>46054</c:v>
                </c:pt>
                <c:pt idx="24">
                  <c:v>46082</c:v>
                </c:pt>
                <c:pt idx="25">
                  <c:v>46113</c:v>
                </c:pt>
                <c:pt idx="26">
                  <c:v>46143</c:v>
                </c:pt>
                <c:pt idx="27">
                  <c:v>46174</c:v>
                </c:pt>
                <c:pt idx="28">
                  <c:v>46204</c:v>
                </c:pt>
                <c:pt idx="29">
                  <c:v>46235</c:v>
                </c:pt>
                <c:pt idx="30">
                  <c:v>46266</c:v>
                </c:pt>
                <c:pt idx="31">
                  <c:v>46296</c:v>
                </c:pt>
                <c:pt idx="32">
                  <c:v>46327</c:v>
                </c:pt>
                <c:pt idx="33">
                  <c:v>46357</c:v>
                </c:pt>
                <c:pt idx="34">
                  <c:v>46388</c:v>
                </c:pt>
                <c:pt idx="35">
                  <c:v>46419</c:v>
                </c:pt>
                <c:pt idx="36">
                  <c:v>46447</c:v>
                </c:pt>
                <c:pt idx="37">
                  <c:v>46478</c:v>
                </c:pt>
                <c:pt idx="38">
                  <c:v>46508</c:v>
                </c:pt>
                <c:pt idx="39">
                  <c:v>46539</c:v>
                </c:pt>
                <c:pt idx="40">
                  <c:v>46569</c:v>
                </c:pt>
                <c:pt idx="41">
                  <c:v>46600</c:v>
                </c:pt>
                <c:pt idx="42">
                  <c:v>46631</c:v>
                </c:pt>
                <c:pt idx="43">
                  <c:v>46661</c:v>
                </c:pt>
                <c:pt idx="44">
                  <c:v>46692</c:v>
                </c:pt>
                <c:pt idx="45">
                  <c:v>46722</c:v>
                </c:pt>
                <c:pt idx="46">
                  <c:v>46753</c:v>
                </c:pt>
                <c:pt idx="47">
                  <c:v>46784</c:v>
                </c:pt>
                <c:pt idx="48">
                  <c:v>46813</c:v>
                </c:pt>
                <c:pt idx="49">
                  <c:v>46844</c:v>
                </c:pt>
                <c:pt idx="50">
                  <c:v>46874</c:v>
                </c:pt>
                <c:pt idx="51">
                  <c:v>46905</c:v>
                </c:pt>
                <c:pt idx="52">
                  <c:v>46935</c:v>
                </c:pt>
                <c:pt idx="53">
                  <c:v>46966</c:v>
                </c:pt>
                <c:pt idx="54">
                  <c:v>46997</c:v>
                </c:pt>
                <c:pt idx="55">
                  <c:v>47027</c:v>
                </c:pt>
                <c:pt idx="56">
                  <c:v>47058</c:v>
                </c:pt>
                <c:pt idx="57">
                  <c:v>47088</c:v>
                </c:pt>
                <c:pt idx="58">
                  <c:v>47119</c:v>
                </c:pt>
                <c:pt idx="59">
                  <c:v>47150</c:v>
                </c:pt>
                <c:pt idx="60">
                  <c:v>47178</c:v>
                </c:pt>
                <c:pt idx="61">
                  <c:v>47209</c:v>
                </c:pt>
                <c:pt idx="62">
                  <c:v>47239</c:v>
                </c:pt>
                <c:pt idx="63">
                  <c:v>47270</c:v>
                </c:pt>
              </c:numCache>
            </c:numRef>
          </c:cat>
          <c:val>
            <c:numRef>
              <c:f>'Water Summary'!$E$65:$BP$65</c:f>
              <c:numCache>
                <c:formatCode>_("$"* #,##0_);_("$"* \(#,##0\);_("$"* "-"??_);_(@_)</c:formatCode>
                <c:ptCount val="64"/>
                <c:pt idx="0">
                  <c:v>901439.23249999993</c:v>
                </c:pt>
                <c:pt idx="1">
                  <c:v>1163023.4224999999</c:v>
                </c:pt>
                <c:pt idx="2">
                  <c:v>-6301865.4075000007</c:v>
                </c:pt>
                <c:pt idx="3">
                  <c:v>2747903.3125</c:v>
                </c:pt>
                <c:pt idx="4">
                  <c:v>874241.80333333334</c:v>
                </c:pt>
                <c:pt idx="5">
                  <c:v>1306179.8533333333</c:v>
                </c:pt>
                <c:pt idx="6">
                  <c:v>765846.49840905773</c:v>
                </c:pt>
                <c:pt idx="7">
                  <c:v>408368.5884090577</c:v>
                </c:pt>
                <c:pt idx="8">
                  <c:v>4453337.1684090579</c:v>
                </c:pt>
                <c:pt idx="9">
                  <c:v>959702.87840905774</c:v>
                </c:pt>
                <c:pt idx="10">
                  <c:v>360937.16840905766</c:v>
                </c:pt>
                <c:pt idx="11">
                  <c:v>410964.96007572435</c:v>
                </c:pt>
                <c:pt idx="12">
                  <c:v>946794.47007572441</c:v>
                </c:pt>
                <c:pt idx="13">
                  <c:v>410964.96007572435</c:v>
                </c:pt>
                <c:pt idx="14">
                  <c:v>410964.96007572435</c:v>
                </c:pt>
                <c:pt idx="15">
                  <c:v>2189286.1800757241</c:v>
                </c:pt>
                <c:pt idx="16">
                  <c:v>448048.29340905766</c:v>
                </c:pt>
                <c:pt idx="17">
                  <c:v>448048.29340905766</c:v>
                </c:pt>
                <c:pt idx="18">
                  <c:v>623423.83340905758</c:v>
                </c:pt>
                <c:pt idx="19">
                  <c:v>448048.29340905766</c:v>
                </c:pt>
                <c:pt idx="20">
                  <c:v>3607698.2934090574</c:v>
                </c:pt>
                <c:pt idx="21">
                  <c:v>1011604.8829923911</c:v>
                </c:pt>
                <c:pt idx="22">
                  <c:v>431591.78299239097</c:v>
                </c:pt>
                <c:pt idx="23">
                  <c:v>431591.78299239097</c:v>
                </c:pt>
                <c:pt idx="24">
                  <c:v>974523.66299239092</c:v>
                </c:pt>
                <c:pt idx="25">
                  <c:v>431591.78299239097</c:v>
                </c:pt>
                <c:pt idx="26">
                  <c:v>431591.78299239097</c:v>
                </c:pt>
                <c:pt idx="27">
                  <c:v>2218540.342992391</c:v>
                </c:pt>
                <c:pt idx="28">
                  <c:v>834341.78299239092</c:v>
                </c:pt>
                <c:pt idx="29">
                  <c:v>834341.78299239092</c:v>
                </c:pt>
                <c:pt idx="30">
                  <c:v>1002329.4429923909</c:v>
                </c:pt>
                <c:pt idx="31">
                  <c:v>834341.78299239092</c:v>
                </c:pt>
                <c:pt idx="32">
                  <c:v>3993991.7829923909</c:v>
                </c:pt>
                <c:pt idx="33">
                  <c:v>1391629.4442423908</c:v>
                </c:pt>
                <c:pt idx="34">
                  <c:v>820518.31424239092</c:v>
                </c:pt>
                <c:pt idx="35">
                  <c:v>820518.31424239092</c:v>
                </c:pt>
                <c:pt idx="36">
                  <c:v>1370838.0742423912</c:v>
                </c:pt>
                <c:pt idx="37">
                  <c:v>820518.31424239092</c:v>
                </c:pt>
                <c:pt idx="38">
                  <c:v>820518.31424239092</c:v>
                </c:pt>
                <c:pt idx="39">
                  <c:v>2616368.434242391</c:v>
                </c:pt>
                <c:pt idx="40">
                  <c:v>1511705.8142423911</c:v>
                </c:pt>
                <c:pt idx="41">
                  <c:v>1511705.8142423911</c:v>
                </c:pt>
                <c:pt idx="42">
                  <c:v>1669375.5625757242</c:v>
                </c:pt>
                <c:pt idx="43">
                  <c:v>1509072.7725757244</c:v>
                </c:pt>
                <c:pt idx="44">
                  <c:v>4668722.7725757249</c:v>
                </c:pt>
                <c:pt idx="45">
                  <c:v>2062441.4571590577</c:v>
                </c:pt>
                <c:pt idx="46">
                  <c:v>1500515.3871590579</c:v>
                </c:pt>
                <c:pt idx="47">
                  <c:v>-11284734.612840943</c:v>
                </c:pt>
                <c:pt idx="48">
                  <c:v>2058520.0271590578</c:v>
                </c:pt>
                <c:pt idx="49">
                  <c:v>1500515.3871590579</c:v>
                </c:pt>
                <c:pt idx="50">
                  <c:v>1500515.3871590579</c:v>
                </c:pt>
                <c:pt idx="51">
                  <c:v>3305550.9671590575</c:v>
                </c:pt>
                <c:pt idx="52">
                  <c:v>792202.88715905754</c:v>
                </c:pt>
                <c:pt idx="53">
                  <c:v>1477258.9605481604</c:v>
                </c:pt>
                <c:pt idx="54">
                  <c:v>944511.86715905764</c:v>
                </c:pt>
                <c:pt idx="55">
                  <c:v>792202.88715905754</c:v>
                </c:pt>
                <c:pt idx="56">
                  <c:v>3951852.8871590574</c:v>
                </c:pt>
                <c:pt idx="57">
                  <c:v>1336094.4317423911</c:v>
                </c:pt>
                <c:pt idx="58">
                  <c:v>1039350.5017423909</c:v>
                </c:pt>
                <c:pt idx="59">
                  <c:v>783645.50174239092</c:v>
                </c:pt>
                <c:pt idx="60">
                  <c:v>1349643.9517423911</c:v>
                </c:pt>
                <c:pt idx="61">
                  <c:v>783645.50174239092</c:v>
                </c:pt>
                <c:pt idx="62">
                  <c:v>783645.50174239092</c:v>
                </c:pt>
                <c:pt idx="63">
                  <c:v>1336094.4317423911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EAD-41F8-B685-289702299A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70541408"/>
        <c:axId val="1170553888"/>
      </c:barChart>
      <c:lineChart>
        <c:grouping val="standard"/>
        <c:varyColors val="0"/>
        <c:ser>
          <c:idx val="1"/>
          <c:order val="1"/>
          <c:tx>
            <c:strRef>
              <c:f>'Water Summary'!$D$63</c:f>
              <c:strCache>
                <c:ptCount val="1"/>
                <c:pt idx="0">
                  <c:v>Total Operating Revenues</c:v>
                </c:pt>
              </c:strCache>
            </c:strRef>
          </c:tx>
          <c:spPr>
            <a:ln w="34925" cap="rnd">
              <a:solidFill>
                <a:srgbClr val="00B0F0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numRef>
              <c:f>'Water Summary'!$E$61:$BP$61</c:f>
              <c:numCache>
                <c:formatCode>mmm\-yy</c:formatCode>
                <c:ptCount val="64"/>
                <c:pt idx="0">
                  <c:v>45352</c:v>
                </c:pt>
                <c:pt idx="1">
                  <c:v>45383</c:v>
                </c:pt>
                <c:pt idx="2">
                  <c:v>45413</c:v>
                </c:pt>
                <c:pt idx="3">
                  <c:v>45444</c:v>
                </c:pt>
                <c:pt idx="4">
                  <c:v>45474</c:v>
                </c:pt>
                <c:pt idx="5">
                  <c:v>45505</c:v>
                </c:pt>
                <c:pt idx="6">
                  <c:v>45536</c:v>
                </c:pt>
                <c:pt idx="7">
                  <c:v>45566</c:v>
                </c:pt>
                <c:pt idx="8">
                  <c:v>45597</c:v>
                </c:pt>
                <c:pt idx="9">
                  <c:v>45627</c:v>
                </c:pt>
                <c:pt idx="10">
                  <c:v>45658</c:v>
                </c:pt>
                <c:pt idx="11">
                  <c:v>45689</c:v>
                </c:pt>
                <c:pt idx="12">
                  <c:v>45717</c:v>
                </c:pt>
                <c:pt idx="13">
                  <c:v>45748</c:v>
                </c:pt>
                <c:pt idx="14">
                  <c:v>45778</c:v>
                </c:pt>
                <c:pt idx="15">
                  <c:v>45809</c:v>
                </c:pt>
                <c:pt idx="16">
                  <c:v>45839</c:v>
                </c:pt>
                <c:pt idx="17">
                  <c:v>45870</c:v>
                </c:pt>
                <c:pt idx="18">
                  <c:v>45901</c:v>
                </c:pt>
                <c:pt idx="19">
                  <c:v>45931</c:v>
                </c:pt>
                <c:pt idx="20">
                  <c:v>45962</c:v>
                </c:pt>
                <c:pt idx="21">
                  <c:v>45992</c:v>
                </c:pt>
                <c:pt idx="22">
                  <c:v>46023</c:v>
                </c:pt>
                <c:pt idx="23">
                  <c:v>46054</c:v>
                </c:pt>
                <c:pt idx="24">
                  <c:v>46082</c:v>
                </c:pt>
                <c:pt idx="25">
                  <c:v>46113</c:v>
                </c:pt>
                <c:pt idx="26">
                  <c:v>46143</c:v>
                </c:pt>
                <c:pt idx="27">
                  <c:v>46174</c:v>
                </c:pt>
                <c:pt idx="28">
                  <c:v>46204</c:v>
                </c:pt>
                <c:pt idx="29">
                  <c:v>46235</c:v>
                </c:pt>
                <c:pt idx="30">
                  <c:v>46266</c:v>
                </c:pt>
                <c:pt idx="31">
                  <c:v>46296</c:v>
                </c:pt>
                <c:pt idx="32">
                  <c:v>46327</c:v>
                </c:pt>
                <c:pt idx="33">
                  <c:v>46357</c:v>
                </c:pt>
                <c:pt idx="34">
                  <c:v>46388</c:v>
                </c:pt>
                <c:pt idx="35">
                  <c:v>46419</c:v>
                </c:pt>
                <c:pt idx="36">
                  <c:v>46447</c:v>
                </c:pt>
                <c:pt idx="37">
                  <c:v>46478</c:v>
                </c:pt>
                <c:pt idx="38">
                  <c:v>46508</c:v>
                </c:pt>
                <c:pt idx="39">
                  <c:v>46539</c:v>
                </c:pt>
                <c:pt idx="40">
                  <c:v>46569</c:v>
                </c:pt>
                <c:pt idx="41">
                  <c:v>46600</c:v>
                </c:pt>
                <c:pt idx="42">
                  <c:v>46631</c:v>
                </c:pt>
                <c:pt idx="43">
                  <c:v>46661</c:v>
                </c:pt>
                <c:pt idx="44">
                  <c:v>46692</c:v>
                </c:pt>
                <c:pt idx="45">
                  <c:v>46722</c:v>
                </c:pt>
                <c:pt idx="46">
                  <c:v>46753</c:v>
                </c:pt>
                <c:pt idx="47">
                  <c:v>46784</c:v>
                </c:pt>
                <c:pt idx="48">
                  <c:v>46813</c:v>
                </c:pt>
                <c:pt idx="49">
                  <c:v>46844</c:v>
                </c:pt>
                <c:pt idx="50">
                  <c:v>46874</c:v>
                </c:pt>
                <c:pt idx="51">
                  <c:v>46905</c:v>
                </c:pt>
                <c:pt idx="52">
                  <c:v>46935</c:v>
                </c:pt>
                <c:pt idx="53">
                  <c:v>46966</c:v>
                </c:pt>
                <c:pt idx="54">
                  <c:v>46997</c:v>
                </c:pt>
                <c:pt idx="55">
                  <c:v>47027</c:v>
                </c:pt>
                <c:pt idx="56">
                  <c:v>47058</c:v>
                </c:pt>
                <c:pt idx="57">
                  <c:v>47088</c:v>
                </c:pt>
                <c:pt idx="58">
                  <c:v>47119</c:v>
                </c:pt>
                <c:pt idx="59">
                  <c:v>47150</c:v>
                </c:pt>
                <c:pt idx="60">
                  <c:v>47178</c:v>
                </c:pt>
                <c:pt idx="61">
                  <c:v>47209</c:v>
                </c:pt>
                <c:pt idx="62">
                  <c:v>47239</c:v>
                </c:pt>
                <c:pt idx="63">
                  <c:v>47270</c:v>
                </c:pt>
              </c:numCache>
            </c:numRef>
          </c:cat>
          <c:val>
            <c:numRef>
              <c:f>'Water Summary'!$E$63:$BP$63</c:f>
              <c:numCache>
                <c:formatCode>_("$"* #,##0_);_("$"* \(#,##0\);_("$"* "-"??_);_(@_)</c:formatCode>
                <c:ptCount val="64"/>
                <c:pt idx="0">
                  <c:v>2760088.6796847307</c:v>
                </c:pt>
                <c:pt idx="1">
                  <c:v>3099662.8235228877</c:v>
                </c:pt>
                <c:pt idx="2">
                  <c:v>3488258.7864872143</c:v>
                </c:pt>
                <c:pt idx="3">
                  <c:v>3843577.9502578927</c:v>
                </c:pt>
                <c:pt idx="4">
                  <c:v>4849521.5889865309</c:v>
                </c:pt>
                <c:pt idx="5">
                  <c:v>5040120.647715468</c:v>
                </c:pt>
                <c:pt idx="6">
                  <c:v>5333467.3896299861</c:v>
                </c:pt>
                <c:pt idx="7">
                  <c:v>4637096.1108209826</c:v>
                </c:pt>
                <c:pt idx="8">
                  <c:v>4253760.8436598293</c:v>
                </c:pt>
                <c:pt idx="9">
                  <c:v>3793742.9612919036</c:v>
                </c:pt>
                <c:pt idx="10">
                  <c:v>3081099.6884729112</c:v>
                </c:pt>
                <c:pt idx="11">
                  <c:v>2910195.6933204997</c:v>
                </c:pt>
                <c:pt idx="12">
                  <c:v>3005145.9354099249</c:v>
                </c:pt>
                <c:pt idx="13">
                  <c:v>3377353.0666144886</c:v>
                </c:pt>
                <c:pt idx="14">
                  <c:v>3831867.5178727433</c:v>
                </c:pt>
                <c:pt idx="15">
                  <c:v>4172419.4959317297</c:v>
                </c:pt>
                <c:pt idx="16">
                  <c:v>2980496.7609876106</c:v>
                </c:pt>
                <c:pt idx="17">
                  <c:v>3079473.6928578317</c:v>
                </c:pt>
                <c:pt idx="18">
                  <c:v>3767906.692891337</c:v>
                </c:pt>
                <c:pt idx="19">
                  <c:v>4169410.813977737</c:v>
                </c:pt>
                <c:pt idx="20">
                  <c:v>5092147.1752780285</c:v>
                </c:pt>
                <c:pt idx="21">
                  <c:v>5568235.4806960281</c:v>
                </c:pt>
                <c:pt idx="22">
                  <c:v>5945666.7412609113</c:v>
                </c:pt>
                <c:pt idx="23">
                  <c:v>5059302.4931262061</c:v>
                </c:pt>
                <c:pt idx="24">
                  <c:v>4606038.4977368303</c:v>
                </c:pt>
                <c:pt idx="25">
                  <c:v>4103298.0023446935</c:v>
                </c:pt>
                <c:pt idx="26">
                  <c:v>3127287.5650533987</c:v>
                </c:pt>
                <c:pt idx="27">
                  <c:v>3021400.0728126462</c:v>
                </c:pt>
                <c:pt idx="28">
                  <c:v>3118028.3343497314</c:v>
                </c:pt>
                <c:pt idx="29">
                  <c:v>3219978.1107776086</c:v>
                </c:pt>
                <c:pt idx="30">
                  <c:v>3935456.8144435007</c:v>
                </c:pt>
                <c:pt idx="31">
                  <c:v>4351953.1425419459</c:v>
                </c:pt>
                <c:pt idx="32">
                  <c:v>5309896.1030873405</c:v>
                </c:pt>
                <c:pt idx="33">
                  <c:v>5800591.9071343215</c:v>
                </c:pt>
                <c:pt idx="34">
                  <c:v>6195208.3740159869</c:v>
                </c:pt>
                <c:pt idx="35">
                  <c:v>5274628.7080739448</c:v>
                </c:pt>
                <c:pt idx="36">
                  <c:v>4802295.8242341429</c:v>
                </c:pt>
                <c:pt idx="37">
                  <c:v>4272959.4217817178</c:v>
                </c:pt>
                <c:pt idx="38">
                  <c:v>3261531.0390443206</c:v>
                </c:pt>
                <c:pt idx="39">
                  <c:v>3151380.6307559852</c:v>
                </c:pt>
                <c:pt idx="40">
                  <c:v>3251107.399216373</c:v>
                </c:pt>
                <c:pt idx="41">
                  <c:v>3354985.2194774617</c:v>
                </c:pt>
                <c:pt idx="42">
                  <c:v>4097390.1853744895</c:v>
                </c:pt>
                <c:pt idx="43">
                  <c:v>4528508.7931102617</c:v>
                </c:pt>
                <c:pt idx="44">
                  <c:v>5522302.6083650514</c:v>
                </c:pt>
                <c:pt idx="45">
                  <c:v>6026456.9123084415</c:v>
                </c:pt>
                <c:pt idx="46">
                  <c:v>6437500.081814575</c:v>
                </c:pt>
                <c:pt idx="47">
                  <c:v>5479996.1617177678</c:v>
                </c:pt>
                <c:pt idx="48">
                  <c:v>5029435.3262187606</c:v>
                </c:pt>
                <c:pt idx="49">
                  <c:v>4472401.9238545541</c:v>
                </c:pt>
                <c:pt idx="50">
                  <c:v>3422555.2850577235</c:v>
                </c:pt>
                <c:pt idx="51">
                  <c:v>3306963.8909516297</c:v>
                </c:pt>
                <c:pt idx="52">
                  <c:v>3409044.692609556</c:v>
                </c:pt>
                <c:pt idx="53">
                  <c:v>3519720.8610498258</c:v>
                </c:pt>
                <c:pt idx="54">
                  <c:v>4292579.0018776041</c:v>
                </c:pt>
                <c:pt idx="55">
                  <c:v>4743703.3118438823</c:v>
                </c:pt>
                <c:pt idx="56">
                  <c:v>5779599.4369244017</c:v>
                </c:pt>
                <c:pt idx="57">
                  <c:v>6302544.5272024879</c:v>
                </c:pt>
                <c:pt idx="58">
                  <c:v>6735513.9470954537</c:v>
                </c:pt>
                <c:pt idx="59">
                  <c:v>5743620.6983686965</c:v>
                </c:pt>
                <c:pt idx="60">
                  <c:v>5233655.6123954728</c:v>
                </c:pt>
                <c:pt idx="61">
                  <c:v>4652473.9035861529</c:v>
                </c:pt>
                <c:pt idx="62">
                  <c:v>3567472.8562952969</c:v>
                </c:pt>
                <c:pt idx="63">
                  <c:v>3450867.4257537532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EAD-41F8-B685-289702299AA7}"/>
            </c:ext>
          </c:extLst>
        </c:ser>
        <c:ser>
          <c:idx val="4"/>
          <c:order val="4"/>
          <c:tx>
            <c:strRef>
              <c:f>'Water Summary'!$D$66</c:f>
              <c:strCache>
                <c:ptCount val="1"/>
                <c:pt idx="0">
                  <c:v>Minimum Reserve Target</c:v>
                </c:pt>
              </c:strCache>
            </c:strRef>
          </c:tx>
          <c:spPr>
            <a:ln w="34925" cap="rnd">
              <a:solidFill>
                <a:srgbClr val="FF0000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numRef>
              <c:f>'Water Summary'!$E$61:$BP$61</c:f>
              <c:numCache>
                <c:formatCode>mmm\-yy</c:formatCode>
                <c:ptCount val="64"/>
                <c:pt idx="0">
                  <c:v>45352</c:v>
                </c:pt>
                <c:pt idx="1">
                  <c:v>45383</c:v>
                </c:pt>
                <c:pt idx="2">
                  <c:v>45413</c:v>
                </c:pt>
                <c:pt idx="3">
                  <c:v>45444</c:v>
                </c:pt>
                <c:pt idx="4">
                  <c:v>45474</c:v>
                </c:pt>
                <c:pt idx="5">
                  <c:v>45505</c:v>
                </c:pt>
                <c:pt idx="6">
                  <c:v>45536</c:v>
                </c:pt>
                <c:pt idx="7">
                  <c:v>45566</c:v>
                </c:pt>
                <c:pt idx="8">
                  <c:v>45597</c:v>
                </c:pt>
                <c:pt idx="9">
                  <c:v>45627</c:v>
                </c:pt>
                <c:pt idx="10">
                  <c:v>45658</c:v>
                </c:pt>
                <c:pt idx="11">
                  <c:v>45689</c:v>
                </c:pt>
                <c:pt idx="12">
                  <c:v>45717</c:v>
                </c:pt>
                <c:pt idx="13">
                  <c:v>45748</c:v>
                </c:pt>
                <c:pt idx="14">
                  <c:v>45778</c:v>
                </c:pt>
                <c:pt idx="15">
                  <c:v>45809</c:v>
                </c:pt>
                <c:pt idx="16">
                  <c:v>45839</c:v>
                </c:pt>
                <c:pt idx="17">
                  <c:v>45870</c:v>
                </c:pt>
                <c:pt idx="18">
                  <c:v>45901</c:v>
                </c:pt>
                <c:pt idx="19">
                  <c:v>45931</c:v>
                </c:pt>
                <c:pt idx="20">
                  <c:v>45962</c:v>
                </c:pt>
                <c:pt idx="21">
                  <c:v>45992</c:v>
                </c:pt>
                <c:pt idx="22">
                  <c:v>46023</c:v>
                </c:pt>
                <c:pt idx="23">
                  <c:v>46054</c:v>
                </c:pt>
                <c:pt idx="24">
                  <c:v>46082</c:v>
                </c:pt>
                <c:pt idx="25">
                  <c:v>46113</c:v>
                </c:pt>
                <c:pt idx="26">
                  <c:v>46143</c:v>
                </c:pt>
                <c:pt idx="27">
                  <c:v>46174</c:v>
                </c:pt>
                <c:pt idx="28">
                  <c:v>46204</c:v>
                </c:pt>
                <c:pt idx="29">
                  <c:v>46235</c:v>
                </c:pt>
                <c:pt idx="30">
                  <c:v>46266</c:v>
                </c:pt>
                <c:pt idx="31">
                  <c:v>46296</c:v>
                </c:pt>
                <c:pt idx="32">
                  <c:v>46327</c:v>
                </c:pt>
                <c:pt idx="33">
                  <c:v>46357</c:v>
                </c:pt>
                <c:pt idx="34">
                  <c:v>46388</c:v>
                </c:pt>
                <c:pt idx="35">
                  <c:v>46419</c:v>
                </c:pt>
                <c:pt idx="36">
                  <c:v>46447</c:v>
                </c:pt>
                <c:pt idx="37">
                  <c:v>46478</c:v>
                </c:pt>
                <c:pt idx="38">
                  <c:v>46508</c:v>
                </c:pt>
                <c:pt idx="39">
                  <c:v>46539</c:v>
                </c:pt>
                <c:pt idx="40">
                  <c:v>46569</c:v>
                </c:pt>
                <c:pt idx="41">
                  <c:v>46600</c:v>
                </c:pt>
                <c:pt idx="42">
                  <c:v>46631</c:v>
                </c:pt>
                <c:pt idx="43">
                  <c:v>46661</c:v>
                </c:pt>
                <c:pt idx="44">
                  <c:v>46692</c:v>
                </c:pt>
                <c:pt idx="45">
                  <c:v>46722</c:v>
                </c:pt>
                <c:pt idx="46">
                  <c:v>46753</c:v>
                </c:pt>
                <c:pt idx="47">
                  <c:v>46784</c:v>
                </c:pt>
                <c:pt idx="48">
                  <c:v>46813</c:v>
                </c:pt>
                <c:pt idx="49">
                  <c:v>46844</c:v>
                </c:pt>
                <c:pt idx="50">
                  <c:v>46874</c:v>
                </c:pt>
                <c:pt idx="51">
                  <c:v>46905</c:v>
                </c:pt>
                <c:pt idx="52">
                  <c:v>46935</c:v>
                </c:pt>
                <c:pt idx="53">
                  <c:v>46966</c:v>
                </c:pt>
                <c:pt idx="54">
                  <c:v>46997</c:v>
                </c:pt>
                <c:pt idx="55">
                  <c:v>47027</c:v>
                </c:pt>
                <c:pt idx="56">
                  <c:v>47058</c:v>
                </c:pt>
                <c:pt idx="57">
                  <c:v>47088</c:v>
                </c:pt>
                <c:pt idx="58">
                  <c:v>47119</c:v>
                </c:pt>
                <c:pt idx="59">
                  <c:v>47150</c:v>
                </c:pt>
                <c:pt idx="60">
                  <c:v>47178</c:v>
                </c:pt>
                <c:pt idx="61">
                  <c:v>47209</c:v>
                </c:pt>
                <c:pt idx="62">
                  <c:v>47239</c:v>
                </c:pt>
                <c:pt idx="63">
                  <c:v>47270</c:v>
                </c:pt>
              </c:numCache>
            </c:numRef>
          </c:cat>
          <c:val>
            <c:numRef>
              <c:f>'Water Summary'!$E$66:$BP$66</c:f>
              <c:numCache>
                <c:formatCode>_("$"* #,##0_);_("$"* \(#,##0\);_("$"* "-"??_);_(@_)</c:formatCode>
                <c:ptCount val="64"/>
                <c:pt idx="0">
                  <c:v>10488091.23</c:v>
                </c:pt>
                <c:pt idx="1">
                  <c:v>10488091.23</c:v>
                </c:pt>
                <c:pt idx="2">
                  <c:v>10488091.23</c:v>
                </c:pt>
                <c:pt idx="3">
                  <c:v>11293954.429439764</c:v>
                </c:pt>
                <c:pt idx="4">
                  <c:v>11293954.429439764</c:v>
                </c:pt>
                <c:pt idx="5">
                  <c:v>11293954.429439764</c:v>
                </c:pt>
                <c:pt idx="6">
                  <c:v>11293954.429439764</c:v>
                </c:pt>
                <c:pt idx="7">
                  <c:v>11293954.429439764</c:v>
                </c:pt>
                <c:pt idx="8">
                  <c:v>11293954.429439764</c:v>
                </c:pt>
                <c:pt idx="9">
                  <c:v>11293954.429439764</c:v>
                </c:pt>
                <c:pt idx="10">
                  <c:v>11293954.429439764</c:v>
                </c:pt>
                <c:pt idx="11">
                  <c:v>11293954.429439764</c:v>
                </c:pt>
                <c:pt idx="12">
                  <c:v>11293954.429439764</c:v>
                </c:pt>
                <c:pt idx="13">
                  <c:v>11293954.429439764</c:v>
                </c:pt>
                <c:pt idx="14">
                  <c:v>11293954.429439764</c:v>
                </c:pt>
                <c:pt idx="15">
                  <c:v>11293954.429439764</c:v>
                </c:pt>
                <c:pt idx="16">
                  <c:v>10346924.190658774</c:v>
                </c:pt>
                <c:pt idx="17">
                  <c:v>10346924.190658774</c:v>
                </c:pt>
                <c:pt idx="18">
                  <c:v>10346924.190658774</c:v>
                </c:pt>
                <c:pt idx="19">
                  <c:v>10346924.190658774</c:v>
                </c:pt>
                <c:pt idx="20">
                  <c:v>10346924.190658774</c:v>
                </c:pt>
                <c:pt idx="21">
                  <c:v>10346924.190658774</c:v>
                </c:pt>
                <c:pt idx="22">
                  <c:v>10346924.190658774</c:v>
                </c:pt>
                <c:pt idx="23">
                  <c:v>10346924.190658774</c:v>
                </c:pt>
                <c:pt idx="24">
                  <c:v>10346924.190658774</c:v>
                </c:pt>
                <c:pt idx="25">
                  <c:v>10346924.190658774</c:v>
                </c:pt>
                <c:pt idx="26">
                  <c:v>10346924.190658774</c:v>
                </c:pt>
                <c:pt idx="27">
                  <c:v>10346924.190658774</c:v>
                </c:pt>
                <c:pt idx="28">
                  <c:v>10553883.161175899</c:v>
                </c:pt>
                <c:pt idx="29">
                  <c:v>10553883.161175899</c:v>
                </c:pt>
                <c:pt idx="30">
                  <c:v>10553883.161175899</c:v>
                </c:pt>
                <c:pt idx="31">
                  <c:v>10553883.161175899</c:v>
                </c:pt>
                <c:pt idx="32">
                  <c:v>10553883.161175899</c:v>
                </c:pt>
                <c:pt idx="33">
                  <c:v>10553883.161175899</c:v>
                </c:pt>
                <c:pt idx="34">
                  <c:v>10553883.161175899</c:v>
                </c:pt>
                <c:pt idx="35">
                  <c:v>10553883.161175899</c:v>
                </c:pt>
                <c:pt idx="36">
                  <c:v>10553883.161175899</c:v>
                </c:pt>
                <c:pt idx="37">
                  <c:v>10553883.161175899</c:v>
                </c:pt>
                <c:pt idx="38">
                  <c:v>10553883.161175899</c:v>
                </c:pt>
                <c:pt idx="39">
                  <c:v>10553883.161175899</c:v>
                </c:pt>
                <c:pt idx="40">
                  <c:v>10776205.226717321</c:v>
                </c:pt>
                <c:pt idx="41">
                  <c:v>10776205.226717321</c:v>
                </c:pt>
                <c:pt idx="42">
                  <c:v>10776205.226717321</c:v>
                </c:pt>
                <c:pt idx="43">
                  <c:v>10776205.226717321</c:v>
                </c:pt>
                <c:pt idx="44">
                  <c:v>10776205.226717321</c:v>
                </c:pt>
                <c:pt idx="45">
                  <c:v>10776205.226717321</c:v>
                </c:pt>
                <c:pt idx="46">
                  <c:v>10776205.226717321</c:v>
                </c:pt>
                <c:pt idx="47">
                  <c:v>10776205.226717321</c:v>
                </c:pt>
                <c:pt idx="48">
                  <c:v>10776205.226717321</c:v>
                </c:pt>
                <c:pt idx="49">
                  <c:v>10776205.226717321</c:v>
                </c:pt>
                <c:pt idx="50">
                  <c:v>10776205.226717321</c:v>
                </c:pt>
                <c:pt idx="51">
                  <c:v>10776205.226717321</c:v>
                </c:pt>
                <c:pt idx="52">
                  <c:v>10710150.050546423</c:v>
                </c:pt>
                <c:pt idx="53">
                  <c:v>10710150.050546423</c:v>
                </c:pt>
                <c:pt idx="54">
                  <c:v>10710150.050546423</c:v>
                </c:pt>
                <c:pt idx="55">
                  <c:v>10710150.050546423</c:v>
                </c:pt>
                <c:pt idx="56">
                  <c:v>10710150.050546423</c:v>
                </c:pt>
                <c:pt idx="57">
                  <c:v>10710150.050546423</c:v>
                </c:pt>
                <c:pt idx="58">
                  <c:v>10710150.050546423</c:v>
                </c:pt>
                <c:pt idx="59">
                  <c:v>10710150.050546423</c:v>
                </c:pt>
                <c:pt idx="60">
                  <c:v>10710150.050546423</c:v>
                </c:pt>
                <c:pt idx="61">
                  <c:v>10710150.050546423</c:v>
                </c:pt>
                <c:pt idx="62">
                  <c:v>10710150.050546423</c:v>
                </c:pt>
                <c:pt idx="63">
                  <c:v>10710150.050546423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FEAD-41F8-B685-289702299AA7}"/>
            </c:ext>
          </c:extLst>
        </c:ser>
        <c:ser>
          <c:idx val="5"/>
          <c:order val="5"/>
          <c:tx>
            <c:strRef>
              <c:f>'Water Summary'!$D$67</c:f>
              <c:strCache>
                <c:ptCount val="1"/>
                <c:pt idx="0">
                  <c:v>Target Reserve Level</c:v>
                </c:pt>
              </c:strCache>
            </c:strRef>
          </c:tx>
          <c:spPr>
            <a:ln w="34925" cap="rnd">
              <a:solidFill>
                <a:srgbClr val="FFFF00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numRef>
              <c:f>'Water Summary'!$E$61:$BP$61</c:f>
              <c:numCache>
                <c:formatCode>mmm\-yy</c:formatCode>
                <c:ptCount val="64"/>
                <c:pt idx="0">
                  <c:v>45352</c:v>
                </c:pt>
                <c:pt idx="1">
                  <c:v>45383</c:v>
                </c:pt>
                <c:pt idx="2">
                  <c:v>45413</c:v>
                </c:pt>
                <c:pt idx="3">
                  <c:v>45444</c:v>
                </c:pt>
                <c:pt idx="4">
                  <c:v>45474</c:v>
                </c:pt>
                <c:pt idx="5">
                  <c:v>45505</c:v>
                </c:pt>
                <c:pt idx="6">
                  <c:v>45536</c:v>
                </c:pt>
                <c:pt idx="7">
                  <c:v>45566</c:v>
                </c:pt>
                <c:pt idx="8">
                  <c:v>45597</c:v>
                </c:pt>
                <c:pt idx="9">
                  <c:v>45627</c:v>
                </c:pt>
                <c:pt idx="10">
                  <c:v>45658</c:v>
                </c:pt>
                <c:pt idx="11">
                  <c:v>45689</c:v>
                </c:pt>
                <c:pt idx="12">
                  <c:v>45717</c:v>
                </c:pt>
                <c:pt idx="13">
                  <c:v>45748</c:v>
                </c:pt>
                <c:pt idx="14">
                  <c:v>45778</c:v>
                </c:pt>
                <c:pt idx="15">
                  <c:v>45809</c:v>
                </c:pt>
                <c:pt idx="16">
                  <c:v>45839</c:v>
                </c:pt>
                <c:pt idx="17">
                  <c:v>45870</c:v>
                </c:pt>
                <c:pt idx="18">
                  <c:v>45901</c:v>
                </c:pt>
                <c:pt idx="19">
                  <c:v>45931</c:v>
                </c:pt>
                <c:pt idx="20">
                  <c:v>45962</c:v>
                </c:pt>
                <c:pt idx="21">
                  <c:v>45992</c:v>
                </c:pt>
                <c:pt idx="22">
                  <c:v>46023</c:v>
                </c:pt>
                <c:pt idx="23">
                  <c:v>46054</c:v>
                </c:pt>
                <c:pt idx="24">
                  <c:v>46082</c:v>
                </c:pt>
                <c:pt idx="25">
                  <c:v>46113</c:v>
                </c:pt>
                <c:pt idx="26">
                  <c:v>46143</c:v>
                </c:pt>
                <c:pt idx="27">
                  <c:v>46174</c:v>
                </c:pt>
                <c:pt idx="28">
                  <c:v>46204</c:v>
                </c:pt>
                <c:pt idx="29">
                  <c:v>46235</c:v>
                </c:pt>
                <c:pt idx="30">
                  <c:v>46266</c:v>
                </c:pt>
                <c:pt idx="31">
                  <c:v>46296</c:v>
                </c:pt>
                <c:pt idx="32">
                  <c:v>46327</c:v>
                </c:pt>
                <c:pt idx="33">
                  <c:v>46357</c:v>
                </c:pt>
                <c:pt idx="34">
                  <c:v>46388</c:v>
                </c:pt>
                <c:pt idx="35">
                  <c:v>46419</c:v>
                </c:pt>
                <c:pt idx="36">
                  <c:v>46447</c:v>
                </c:pt>
                <c:pt idx="37">
                  <c:v>46478</c:v>
                </c:pt>
                <c:pt idx="38">
                  <c:v>46508</c:v>
                </c:pt>
                <c:pt idx="39">
                  <c:v>46539</c:v>
                </c:pt>
                <c:pt idx="40">
                  <c:v>46569</c:v>
                </c:pt>
                <c:pt idx="41">
                  <c:v>46600</c:v>
                </c:pt>
                <c:pt idx="42">
                  <c:v>46631</c:v>
                </c:pt>
                <c:pt idx="43">
                  <c:v>46661</c:v>
                </c:pt>
                <c:pt idx="44">
                  <c:v>46692</c:v>
                </c:pt>
                <c:pt idx="45">
                  <c:v>46722</c:v>
                </c:pt>
                <c:pt idx="46">
                  <c:v>46753</c:v>
                </c:pt>
                <c:pt idx="47">
                  <c:v>46784</c:v>
                </c:pt>
                <c:pt idx="48">
                  <c:v>46813</c:v>
                </c:pt>
                <c:pt idx="49">
                  <c:v>46844</c:v>
                </c:pt>
                <c:pt idx="50">
                  <c:v>46874</c:v>
                </c:pt>
                <c:pt idx="51">
                  <c:v>46905</c:v>
                </c:pt>
                <c:pt idx="52">
                  <c:v>46935</c:v>
                </c:pt>
                <c:pt idx="53">
                  <c:v>46966</c:v>
                </c:pt>
                <c:pt idx="54">
                  <c:v>46997</c:v>
                </c:pt>
                <c:pt idx="55">
                  <c:v>47027</c:v>
                </c:pt>
                <c:pt idx="56">
                  <c:v>47058</c:v>
                </c:pt>
                <c:pt idx="57">
                  <c:v>47088</c:v>
                </c:pt>
                <c:pt idx="58">
                  <c:v>47119</c:v>
                </c:pt>
                <c:pt idx="59">
                  <c:v>47150</c:v>
                </c:pt>
                <c:pt idx="60">
                  <c:v>47178</c:v>
                </c:pt>
                <c:pt idx="61">
                  <c:v>47209</c:v>
                </c:pt>
                <c:pt idx="62">
                  <c:v>47239</c:v>
                </c:pt>
                <c:pt idx="63">
                  <c:v>47270</c:v>
                </c:pt>
              </c:numCache>
            </c:numRef>
          </c:cat>
          <c:val>
            <c:numRef>
              <c:f>'Water Summary'!$E$67:$BP$67</c:f>
              <c:numCache>
                <c:formatCode>_("$"* #,##0_);_("$"* \(#,##0\);_("$"* "-"??_);_(@_)</c:formatCode>
                <c:ptCount val="64"/>
                <c:pt idx="0">
                  <c:v>25648959.772099856</c:v>
                </c:pt>
                <c:pt idx="1">
                  <c:v>25648959.772099856</c:v>
                </c:pt>
                <c:pt idx="2">
                  <c:v>25648959.772099856</c:v>
                </c:pt>
                <c:pt idx="3">
                  <c:v>27408180.492801562</c:v>
                </c:pt>
                <c:pt idx="4">
                  <c:v>27408180.492801562</c:v>
                </c:pt>
                <c:pt idx="5">
                  <c:v>27408180.492801562</c:v>
                </c:pt>
                <c:pt idx="6">
                  <c:v>27408180.492801562</c:v>
                </c:pt>
                <c:pt idx="7">
                  <c:v>27408180.492801562</c:v>
                </c:pt>
                <c:pt idx="8">
                  <c:v>27408180.492801562</c:v>
                </c:pt>
                <c:pt idx="9">
                  <c:v>27408180.492801562</c:v>
                </c:pt>
                <c:pt idx="10">
                  <c:v>27408180.492801562</c:v>
                </c:pt>
                <c:pt idx="11">
                  <c:v>27408180.492801562</c:v>
                </c:pt>
                <c:pt idx="12">
                  <c:v>27408180.492801562</c:v>
                </c:pt>
                <c:pt idx="13">
                  <c:v>27408180.492801562</c:v>
                </c:pt>
                <c:pt idx="14">
                  <c:v>27408180.492801562</c:v>
                </c:pt>
                <c:pt idx="15">
                  <c:v>27408180.492801562</c:v>
                </c:pt>
                <c:pt idx="16">
                  <c:v>27164277.555149235</c:v>
                </c:pt>
                <c:pt idx="17">
                  <c:v>27164277.555149235</c:v>
                </c:pt>
                <c:pt idx="18">
                  <c:v>27164277.555149235</c:v>
                </c:pt>
                <c:pt idx="19">
                  <c:v>27164277.555149235</c:v>
                </c:pt>
                <c:pt idx="20">
                  <c:v>27164277.555149235</c:v>
                </c:pt>
                <c:pt idx="21">
                  <c:v>27164277.555149235</c:v>
                </c:pt>
                <c:pt idx="22">
                  <c:v>27164277.555149235</c:v>
                </c:pt>
                <c:pt idx="23">
                  <c:v>27164277.555149235</c:v>
                </c:pt>
                <c:pt idx="24">
                  <c:v>27164277.555149235</c:v>
                </c:pt>
                <c:pt idx="25">
                  <c:v>27164277.555149235</c:v>
                </c:pt>
                <c:pt idx="26">
                  <c:v>27164277.555149235</c:v>
                </c:pt>
                <c:pt idx="27">
                  <c:v>27164277.555149235</c:v>
                </c:pt>
                <c:pt idx="28">
                  <c:v>28088585.663825586</c:v>
                </c:pt>
                <c:pt idx="29">
                  <c:v>28088585.663825586</c:v>
                </c:pt>
                <c:pt idx="30">
                  <c:v>28088585.663825586</c:v>
                </c:pt>
                <c:pt idx="31">
                  <c:v>28088585.663825586</c:v>
                </c:pt>
                <c:pt idx="32">
                  <c:v>28088585.663825586</c:v>
                </c:pt>
                <c:pt idx="33">
                  <c:v>28088585.663825586</c:v>
                </c:pt>
                <c:pt idx="34">
                  <c:v>28088585.663825586</c:v>
                </c:pt>
                <c:pt idx="35">
                  <c:v>28088585.663825586</c:v>
                </c:pt>
                <c:pt idx="36">
                  <c:v>28088585.663825586</c:v>
                </c:pt>
                <c:pt idx="37">
                  <c:v>28088585.663825586</c:v>
                </c:pt>
                <c:pt idx="38">
                  <c:v>28088585.663825586</c:v>
                </c:pt>
                <c:pt idx="39">
                  <c:v>28088585.663825586</c:v>
                </c:pt>
                <c:pt idx="40">
                  <c:v>29055753.012708753</c:v>
                </c:pt>
                <c:pt idx="41">
                  <c:v>29055753.012708753</c:v>
                </c:pt>
                <c:pt idx="42">
                  <c:v>29055753.012708753</c:v>
                </c:pt>
                <c:pt idx="43">
                  <c:v>29055753.012708753</c:v>
                </c:pt>
                <c:pt idx="44">
                  <c:v>29055753.012708753</c:v>
                </c:pt>
                <c:pt idx="45">
                  <c:v>29055753.012708753</c:v>
                </c:pt>
                <c:pt idx="46">
                  <c:v>29055753.012708753</c:v>
                </c:pt>
                <c:pt idx="47">
                  <c:v>29055753.012708753</c:v>
                </c:pt>
                <c:pt idx="48">
                  <c:v>29055753.012708753</c:v>
                </c:pt>
                <c:pt idx="49">
                  <c:v>29055753.012708753</c:v>
                </c:pt>
                <c:pt idx="50">
                  <c:v>29055753.012708753</c:v>
                </c:pt>
                <c:pt idx="51">
                  <c:v>29055753.012708753</c:v>
                </c:pt>
                <c:pt idx="52">
                  <c:v>29783247.050099302</c:v>
                </c:pt>
                <c:pt idx="53">
                  <c:v>29783247.050099302</c:v>
                </c:pt>
                <c:pt idx="54">
                  <c:v>29783247.050099302</c:v>
                </c:pt>
                <c:pt idx="55">
                  <c:v>29783247.050099302</c:v>
                </c:pt>
                <c:pt idx="56">
                  <c:v>29783247.050099302</c:v>
                </c:pt>
                <c:pt idx="57">
                  <c:v>29783247.050099302</c:v>
                </c:pt>
                <c:pt idx="58">
                  <c:v>29783247.050099302</c:v>
                </c:pt>
                <c:pt idx="59">
                  <c:v>29783247.050099302</c:v>
                </c:pt>
                <c:pt idx="60">
                  <c:v>29783247.050099302</c:v>
                </c:pt>
                <c:pt idx="61">
                  <c:v>29783247.050099302</c:v>
                </c:pt>
                <c:pt idx="62">
                  <c:v>29783247.050099302</c:v>
                </c:pt>
                <c:pt idx="63">
                  <c:v>29783247.050099302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FEAD-41F8-B685-289702299AA7}"/>
            </c:ext>
          </c:extLst>
        </c:ser>
        <c:ser>
          <c:idx val="6"/>
          <c:order val="6"/>
          <c:tx>
            <c:strRef>
              <c:f>'Water Summary'!$D$68</c:f>
              <c:strCache>
                <c:ptCount val="1"/>
                <c:pt idx="0">
                  <c:v>Maximum Reserve Levels</c:v>
                </c:pt>
              </c:strCache>
            </c:strRef>
          </c:tx>
          <c:spPr>
            <a:ln w="34925" cap="rnd">
              <a:solidFill>
                <a:srgbClr val="00B050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numRef>
              <c:f>'Water Summary'!$E$61:$BP$61</c:f>
              <c:numCache>
                <c:formatCode>mmm\-yy</c:formatCode>
                <c:ptCount val="64"/>
                <c:pt idx="0">
                  <c:v>45352</c:v>
                </c:pt>
                <c:pt idx="1">
                  <c:v>45383</c:v>
                </c:pt>
                <c:pt idx="2">
                  <c:v>45413</c:v>
                </c:pt>
                <c:pt idx="3">
                  <c:v>45444</c:v>
                </c:pt>
                <c:pt idx="4">
                  <c:v>45474</c:v>
                </c:pt>
                <c:pt idx="5">
                  <c:v>45505</c:v>
                </c:pt>
                <c:pt idx="6">
                  <c:v>45536</c:v>
                </c:pt>
                <c:pt idx="7">
                  <c:v>45566</c:v>
                </c:pt>
                <c:pt idx="8">
                  <c:v>45597</c:v>
                </c:pt>
                <c:pt idx="9">
                  <c:v>45627</c:v>
                </c:pt>
                <c:pt idx="10">
                  <c:v>45658</c:v>
                </c:pt>
                <c:pt idx="11">
                  <c:v>45689</c:v>
                </c:pt>
                <c:pt idx="12">
                  <c:v>45717</c:v>
                </c:pt>
                <c:pt idx="13">
                  <c:v>45748</c:v>
                </c:pt>
                <c:pt idx="14">
                  <c:v>45778</c:v>
                </c:pt>
                <c:pt idx="15">
                  <c:v>45809</c:v>
                </c:pt>
                <c:pt idx="16">
                  <c:v>45839</c:v>
                </c:pt>
                <c:pt idx="17">
                  <c:v>45870</c:v>
                </c:pt>
                <c:pt idx="18">
                  <c:v>45901</c:v>
                </c:pt>
                <c:pt idx="19">
                  <c:v>45931</c:v>
                </c:pt>
                <c:pt idx="20">
                  <c:v>45962</c:v>
                </c:pt>
                <c:pt idx="21">
                  <c:v>45992</c:v>
                </c:pt>
                <c:pt idx="22">
                  <c:v>46023</c:v>
                </c:pt>
                <c:pt idx="23">
                  <c:v>46054</c:v>
                </c:pt>
                <c:pt idx="24">
                  <c:v>46082</c:v>
                </c:pt>
                <c:pt idx="25">
                  <c:v>46113</c:v>
                </c:pt>
                <c:pt idx="26">
                  <c:v>46143</c:v>
                </c:pt>
                <c:pt idx="27">
                  <c:v>46174</c:v>
                </c:pt>
                <c:pt idx="28">
                  <c:v>46204</c:v>
                </c:pt>
                <c:pt idx="29">
                  <c:v>46235</c:v>
                </c:pt>
                <c:pt idx="30">
                  <c:v>46266</c:v>
                </c:pt>
                <c:pt idx="31">
                  <c:v>46296</c:v>
                </c:pt>
                <c:pt idx="32">
                  <c:v>46327</c:v>
                </c:pt>
                <c:pt idx="33">
                  <c:v>46357</c:v>
                </c:pt>
                <c:pt idx="34">
                  <c:v>46388</c:v>
                </c:pt>
                <c:pt idx="35">
                  <c:v>46419</c:v>
                </c:pt>
                <c:pt idx="36">
                  <c:v>46447</c:v>
                </c:pt>
                <c:pt idx="37">
                  <c:v>46478</c:v>
                </c:pt>
                <c:pt idx="38">
                  <c:v>46508</c:v>
                </c:pt>
                <c:pt idx="39">
                  <c:v>46539</c:v>
                </c:pt>
                <c:pt idx="40">
                  <c:v>46569</c:v>
                </c:pt>
                <c:pt idx="41">
                  <c:v>46600</c:v>
                </c:pt>
                <c:pt idx="42">
                  <c:v>46631</c:v>
                </c:pt>
                <c:pt idx="43">
                  <c:v>46661</c:v>
                </c:pt>
                <c:pt idx="44">
                  <c:v>46692</c:v>
                </c:pt>
                <c:pt idx="45">
                  <c:v>46722</c:v>
                </c:pt>
                <c:pt idx="46">
                  <c:v>46753</c:v>
                </c:pt>
                <c:pt idx="47">
                  <c:v>46784</c:v>
                </c:pt>
                <c:pt idx="48">
                  <c:v>46813</c:v>
                </c:pt>
                <c:pt idx="49">
                  <c:v>46844</c:v>
                </c:pt>
                <c:pt idx="50">
                  <c:v>46874</c:v>
                </c:pt>
                <c:pt idx="51">
                  <c:v>46905</c:v>
                </c:pt>
                <c:pt idx="52">
                  <c:v>46935</c:v>
                </c:pt>
                <c:pt idx="53">
                  <c:v>46966</c:v>
                </c:pt>
                <c:pt idx="54">
                  <c:v>46997</c:v>
                </c:pt>
                <c:pt idx="55">
                  <c:v>47027</c:v>
                </c:pt>
                <c:pt idx="56">
                  <c:v>47058</c:v>
                </c:pt>
                <c:pt idx="57">
                  <c:v>47088</c:v>
                </c:pt>
                <c:pt idx="58">
                  <c:v>47119</c:v>
                </c:pt>
                <c:pt idx="59">
                  <c:v>47150</c:v>
                </c:pt>
                <c:pt idx="60">
                  <c:v>47178</c:v>
                </c:pt>
                <c:pt idx="61">
                  <c:v>47209</c:v>
                </c:pt>
                <c:pt idx="62">
                  <c:v>47239</c:v>
                </c:pt>
                <c:pt idx="63">
                  <c:v>47270</c:v>
                </c:pt>
              </c:numCache>
            </c:numRef>
          </c:cat>
          <c:val>
            <c:numRef>
              <c:f>'Water Summary'!$E$68:$BP$68</c:f>
              <c:numCache>
                <c:formatCode>_("$"* #,##0_);_("$"* \(#,##0\);_("$"* "-"??_);_(@_)</c:formatCode>
                <c:ptCount val="64"/>
                <c:pt idx="0">
                  <c:v>36474520.41419971</c:v>
                </c:pt>
                <c:pt idx="1">
                  <c:v>36474520.41419971</c:v>
                </c:pt>
                <c:pt idx="2">
                  <c:v>36474520.41419971</c:v>
                </c:pt>
                <c:pt idx="3">
                  <c:v>38693827.462190658</c:v>
                </c:pt>
                <c:pt idx="4">
                  <c:v>38693827.462190658</c:v>
                </c:pt>
                <c:pt idx="5">
                  <c:v>38693827.462190658</c:v>
                </c:pt>
                <c:pt idx="6">
                  <c:v>38693827.462190658</c:v>
                </c:pt>
                <c:pt idx="7">
                  <c:v>38693827.462190658</c:v>
                </c:pt>
                <c:pt idx="8">
                  <c:v>38693827.462190658</c:v>
                </c:pt>
                <c:pt idx="9">
                  <c:v>38693827.462190658</c:v>
                </c:pt>
                <c:pt idx="10">
                  <c:v>38693827.462190658</c:v>
                </c:pt>
                <c:pt idx="11">
                  <c:v>38693827.462190658</c:v>
                </c:pt>
                <c:pt idx="12">
                  <c:v>38693827.462190658</c:v>
                </c:pt>
                <c:pt idx="13">
                  <c:v>38693827.462190658</c:v>
                </c:pt>
                <c:pt idx="14">
                  <c:v>38693827.462190658</c:v>
                </c:pt>
                <c:pt idx="15">
                  <c:v>38693827.462190658</c:v>
                </c:pt>
                <c:pt idx="16">
                  <c:v>38929564.520737372</c:v>
                </c:pt>
                <c:pt idx="17">
                  <c:v>38929564.520737372</c:v>
                </c:pt>
                <c:pt idx="18">
                  <c:v>38929564.520737372</c:v>
                </c:pt>
                <c:pt idx="19">
                  <c:v>38929564.520737372</c:v>
                </c:pt>
                <c:pt idx="20">
                  <c:v>38929564.520737372</c:v>
                </c:pt>
                <c:pt idx="21">
                  <c:v>38929564.520737372</c:v>
                </c:pt>
                <c:pt idx="22">
                  <c:v>38929564.520737372</c:v>
                </c:pt>
                <c:pt idx="23">
                  <c:v>38929564.520737372</c:v>
                </c:pt>
                <c:pt idx="24">
                  <c:v>38929564.520737372</c:v>
                </c:pt>
                <c:pt idx="25">
                  <c:v>38929564.520737372</c:v>
                </c:pt>
                <c:pt idx="26">
                  <c:v>38929564.520737372</c:v>
                </c:pt>
                <c:pt idx="27">
                  <c:v>38929564.520737372</c:v>
                </c:pt>
                <c:pt idx="28">
                  <c:v>40353897.325451218</c:v>
                </c:pt>
                <c:pt idx="29">
                  <c:v>40353897.325451218</c:v>
                </c:pt>
                <c:pt idx="30">
                  <c:v>40353897.325451218</c:v>
                </c:pt>
                <c:pt idx="31">
                  <c:v>40353897.325451218</c:v>
                </c:pt>
                <c:pt idx="32">
                  <c:v>40353897.325451218</c:v>
                </c:pt>
                <c:pt idx="33">
                  <c:v>40353897.325451218</c:v>
                </c:pt>
                <c:pt idx="34">
                  <c:v>40353897.325451218</c:v>
                </c:pt>
                <c:pt idx="35">
                  <c:v>40353897.325451218</c:v>
                </c:pt>
                <c:pt idx="36">
                  <c:v>40353897.325451218</c:v>
                </c:pt>
                <c:pt idx="37">
                  <c:v>40353897.325451218</c:v>
                </c:pt>
                <c:pt idx="38">
                  <c:v>40353897.325451218</c:v>
                </c:pt>
                <c:pt idx="39">
                  <c:v>40353897.325451218</c:v>
                </c:pt>
                <c:pt idx="40">
                  <c:v>41842340.419953473</c:v>
                </c:pt>
                <c:pt idx="41">
                  <c:v>41842340.419953473</c:v>
                </c:pt>
                <c:pt idx="42">
                  <c:v>41842340.419953473</c:v>
                </c:pt>
                <c:pt idx="43">
                  <c:v>41842340.419953473</c:v>
                </c:pt>
                <c:pt idx="44">
                  <c:v>41842340.419953473</c:v>
                </c:pt>
                <c:pt idx="45">
                  <c:v>41842340.419953473</c:v>
                </c:pt>
                <c:pt idx="46">
                  <c:v>41842340.419953473</c:v>
                </c:pt>
                <c:pt idx="47">
                  <c:v>41842340.419953473</c:v>
                </c:pt>
                <c:pt idx="48">
                  <c:v>41842340.419953473</c:v>
                </c:pt>
                <c:pt idx="49">
                  <c:v>41842340.419953473</c:v>
                </c:pt>
                <c:pt idx="50">
                  <c:v>41842340.419953473</c:v>
                </c:pt>
                <c:pt idx="51">
                  <c:v>41842340.419953473</c:v>
                </c:pt>
                <c:pt idx="52">
                  <c:v>43113264.422151923</c:v>
                </c:pt>
                <c:pt idx="53">
                  <c:v>43113264.422151923</c:v>
                </c:pt>
                <c:pt idx="54">
                  <c:v>43113264.422151923</c:v>
                </c:pt>
                <c:pt idx="55">
                  <c:v>43113264.422151923</c:v>
                </c:pt>
                <c:pt idx="56">
                  <c:v>43113264.422151923</c:v>
                </c:pt>
                <c:pt idx="57">
                  <c:v>43113264.422151923</c:v>
                </c:pt>
                <c:pt idx="58">
                  <c:v>43113264.422151923</c:v>
                </c:pt>
                <c:pt idx="59">
                  <c:v>43113264.422151923</c:v>
                </c:pt>
                <c:pt idx="60">
                  <c:v>43113264.422151923</c:v>
                </c:pt>
                <c:pt idx="61">
                  <c:v>43113264.422151923</c:v>
                </c:pt>
                <c:pt idx="62">
                  <c:v>43113264.422151923</c:v>
                </c:pt>
                <c:pt idx="63">
                  <c:v>43113264.422151923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FEAD-41F8-B685-289702299A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70541408"/>
        <c:axId val="1170553888"/>
      </c:lineChart>
      <c:dateAx>
        <c:axId val="1170541408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70553888"/>
        <c:crosses val="autoZero"/>
        <c:auto val="1"/>
        <c:lblOffset val="100"/>
        <c:baseTimeUnit val="months"/>
      </c:dateAx>
      <c:valAx>
        <c:axId val="11705538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_(&quot;$&quot;* #,##0_);_(&quot;$&quot;* \(#,##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705414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 sz="1200" b="1"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dirty="0"/>
              <a:t>Wastewater Financial Projection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areaChart>
        <c:grouping val="standard"/>
        <c:varyColors val="0"/>
        <c:ser>
          <c:idx val="0"/>
          <c:order val="0"/>
          <c:tx>
            <c:strRef>
              <c:f>'Sewer Summary'!$D$68</c:f>
              <c:strCache>
                <c:ptCount val="1"/>
                <c:pt idx="0">
                  <c:v>Cash Balance (Unrestricted) 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cat>
            <c:numRef>
              <c:f>'Sewer Summary'!$E$67:$BP$67</c:f>
              <c:numCache>
                <c:formatCode>mmm\-yy</c:formatCode>
                <c:ptCount val="64"/>
                <c:pt idx="0">
                  <c:v>45352</c:v>
                </c:pt>
                <c:pt idx="1">
                  <c:v>45383</c:v>
                </c:pt>
                <c:pt idx="2">
                  <c:v>45413</c:v>
                </c:pt>
                <c:pt idx="3">
                  <c:v>45444</c:v>
                </c:pt>
                <c:pt idx="4">
                  <c:v>45474</c:v>
                </c:pt>
                <c:pt idx="5">
                  <c:v>45505</c:v>
                </c:pt>
                <c:pt idx="6">
                  <c:v>45536</c:v>
                </c:pt>
                <c:pt idx="7">
                  <c:v>45566</c:v>
                </c:pt>
                <c:pt idx="8">
                  <c:v>45597</c:v>
                </c:pt>
                <c:pt idx="9">
                  <c:v>45627</c:v>
                </c:pt>
                <c:pt idx="10">
                  <c:v>45658</c:v>
                </c:pt>
                <c:pt idx="11">
                  <c:v>45689</c:v>
                </c:pt>
                <c:pt idx="12">
                  <c:v>45717</c:v>
                </c:pt>
                <c:pt idx="13">
                  <c:v>45748</c:v>
                </c:pt>
                <c:pt idx="14">
                  <c:v>45778</c:v>
                </c:pt>
                <c:pt idx="15">
                  <c:v>45809</c:v>
                </c:pt>
                <c:pt idx="16">
                  <c:v>45839</c:v>
                </c:pt>
                <c:pt idx="17">
                  <c:v>45870</c:v>
                </c:pt>
                <c:pt idx="18">
                  <c:v>45901</c:v>
                </c:pt>
                <c:pt idx="19">
                  <c:v>45931</c:v>
                </c:pt>
                <c:pt idx="20">
                  <c:v>45962</c:v>
                </c:pt>
                <c:pt idx="21">
                  <c:v>45992</c:v>
                </c:pt>
                <c:pt idx="22">
                  <c:v>46023</c:v>
                </c:pt>
                <c:pt idx="23">
                  <c:v>46054</c:v>
                </c:pt>
                <c:pt idx="24">
                  <c:v>46082</c:v>
                </c:pt>
                <c:pt idx="25">
                  <c:v>46113</c:v>
                </c:pt>
                <c:pt idx="26">
                  <c:v>46143</c:v>
                </c:pt>
                <c:pt idx="27">
                  <c:v>46174</c:v>
                </c:pt>
                <c:pt idx="28">
                  <c:v>46204</c:v>
                </c:pt>
                <c:pt idx="29">
                  <c:v>46235</c:v>
                </c:pt>
                <c:pt idx="30">
                  <c:v>46266</c:v>
                </c:pt>
                <c:pt idx="31">
                  <c:v>46296</c:v>
                </c:pt>
                <c:pt idx="32">
                  <c:v>46327</c:v>
                </c:pt>
                <c:pt idx="33">
                  <c:v>46357</c:v>
                </c:pt>
                <c:pt idx="34">
                  <c:v>46388</c:v>
                </c:pt>
                <c:pt idx="35">
                  <c:v>46419</c:v>
                </c:pt>
                <c:pt idx="36">
                  <c:v>46447</c:v>
                </c:pt>
                <c:pt idx="37">
                  <c:v>46478</c:v>
                </c:pt>
                <c:pt idx="38">
                  <c:v>46508</c:v>
                </c:pt>
                <c:pt idx="39">
                  <c:v>46539</c:v>
                </c:pt>
                <c:pt idx="40">
                  <c:v>46569</c:v>
                </c:pt>
                <c:pt idx="41">
                  <c:v>46600</c:v>
                </c:pt>
                <c:pt idx="42">
                  <c:v>46631</c:v>
                </c:pt>
                <c:pt idx="43">
                  <c:v>46661</c:v>
                </c:pt>
                <c:pt idx="44">
                  <c:v>46692</c:v>
                </c:pt>
                <c:pt idx="45">
                  <c:v>46722</c:v>
                </c:pt>
                <c:pt idx="46">
                  <c:v>46753</c:v>
                </c:pt>
                <c:pt idx="47">
                  <c:v>46784</c:v>
                </c:pt>
                <c:pt idx="48">
                  <c:v>46813</c:v>
                </c:pt>
                <c:pt idx="49">
                  <c:v>46844</c:v>
                </c:pt>
                <c:pt idx="50">
                  <c:v>46874</c:v>
                </c:pt>
                <c:pt idx="51">
                  <c:v>46905</c:v>
                </c:pt>
                <c:pt idx="52">
                  <c:v>46935</c:v>
                </c:pt>
                <c:pt idx="53">
                  <c:v>46966</c:v>
                </c:pt>
                <c:pt idx="54">
                  <c:v>46997</c:v>
                </c:pt>
                <c:pt idx="55">
                  <c:v>47027</c:v>
                </c:pt>
                <c:pt idx="56">
                  <c:v>47058</c:v>
                </c:pt>
                <c:pt idx="57">
                  <c:v>47088</c:v>
                </c:pt>
                <c:pt idx="58">
                  <c:v>47119</c:v>
                </c:pt>
                <c:pt idx="59">
                  <c:v>47150</c:v>
                </c:pt>
                <c:pt idx="60">
                  <c:v>47178</c:v>
                </c:pt>
                <c:pt idx="61">
                  <c:v>47209</c:v>
                </c:pt>
                <c:pt idx="62">
                  <c:v>47239</c:v>
                </c:pt>
                <c:pt idx="63">
                  <c:v>47270</c:v>
                </c:pt>
              </c:numCache>
            </c:numRef>
          </c:cat>
          <c:val>
            <c:numRef>
              <c:f>'Sewer Summary'!$E$68:$BP$68</c:f>
              <c:numCache>
                <c:formatCode>_("$"* #,##0_);_("$"* \(#,##0\);_("$"* "-"??_);_(@_)</c:formatCode>
                <c:ptCount val="64"/>
                <c:pt idx="0">
                  <c:v>6490619.7673905212</c:v>
                </c:pt>
                <c:pt idx="1">
                  <c:v>5469737.0220170282</c:v>
                </c:pt>
                <c:pt idx="2">
                  <c:v>4065502.8126350972</c:v>
                </c:pt>
                <c:pt idx="3">
                  <c:v>3592334.5704019987</c:v>
                </c:pt>
                <c:pt idx="4">
                  <c:v>2680280.6356205074</c:v>
                </c:pt>
                <c:pt idx="5">
                  <c:v>2548889.8544046022</c:v>
                </c:pt>
                <c:pt idx="6">
                  <c:v>2412382.618467378</c:v>
                </c:pt>
                <c:pt idx="7">
                  <c:v>2214339.9192170915</c:v>
                </c:pt>
                <c:pt idx="8">
                  <c:v>2060229.0467764202</c:v>
                </c:pt>
                <c:pt idx="9">
                  <c:v>1927765.2917078719</c:v>
                </c:pt>
                <c:pt idx="10">
                  <c:v>1803500.7209266117</c:v>
                </c:pt>
                <c:pt idx="11">
                  <c:v>1653369.8029035649</c:v>
                </c:pt>
                <c:pt idx="12">
                  <c:v>1517923.7969517061</c:v>
                </c:pt>
                <c:pt idx="13">
                  <c:v>1294659.5881562831</c:v>
                </c:pt>
                <c:pt idx="14">
                  <c:v>1160897.4526835252</c:v>
                </c:pt>
                <c:pt idx="15">
                  <c:v>579900.8726978437</c:v>
                </c:pt>
                <c:pt idx="16">
                  <c:v>-38768.791766969603</c:v>
                </c:pt>
                <c:pt idx="17">
                  <c:v>63910.988203008441</c:v>
                </c:pt>
                <c:pt idx="18">
                  <c:v>162617.62619975701</c:v>
                </c:pt>
                <c:pt idx="19">
                  <c:v>198245.70614843431</c:v>
                </c:pt>
                <c:pt idx="20">
                  <c:v>280497.56154084305</c:v>
                </c:pt>
                <c:pt idx="21">
                  <c:v>386576.09671446925</c:v>
                </c:pt>
                <c:pt idx="22">
                  <c:v>502058.7703088877</c:v>
                </c:pt>
                <c:pt idx="23">
                  <c:v>591503.23384320969</c:v>
                </c:pt>
                <c:pt idx="24">
                  <c:v>697103.66472363833</c:v>
                </c:pt>
                <c:pt idx="25">
                  <c:v>720404.97170624044</c:v>
                </c:pt>
                <c:pt idx="26">
                  <c:v>829585.27018199186</c:v>
                </c:pt>
                <c:pt idx="27">
                  <c:v>492149.47302089911</c:v>
                </c:pt>
                <c:pt idx="28">
                  <c:v>-119988.42051986896</c:v>
                </c:pt>
                <c:pt idx="29">
                  <c:v>-7955.1709374197817</c:v>
                </c:pt>
                <c:pt idx="30">
                  <c:v>99710.605519656267</c:v>
                </c:pt>
                <c:pt idx="31">
                  <c:v>141750.39950184899</c:v>
                </c:pt>
                <c:pt idx="32">
                  <c:v>232280.90383765206</c:v>
                </c:pt>
                <c:pt idx="33">
                  <c:v>347650.73696467909</c:v>
                </c:pt>
                <c:pt idx="34">
                  <c:v>472824.61989781843</c:v>
                </c:pt>
                <c:pt idx="35">
                  <c:v>570928.75204977393</c:v>
                </c:pt>
                <c:pt idx="36">
                  <c:v>685852.02987526776</c:v>
                </c:pt>
                <c:pt idx="37">
                  <c:v>722253.33360605477</c:v>
                </c:pt>
                <c:pt idx="38">
                  <c:v>840957.22964461334</c:v>
                </c:pt>
                <c:pt idx="39">
                  <c:v>10504917.483622935</c:v>
                </c:pt>
                <c:pt idx="40">
                  <c:v>9211625.2293362245</c:v>
                </c:pt>
                <c:pt idx="41">
                  <c:v>8642344.0410398319</c:v>
                </c:pt>
                <c:pt idx="42">
                  <c:v>8066619.9402304366</c:v>
                </c:pt>
                <c:pt idx="43">
                  <c:v>7420390.5450250357</c:v>
                </c:pt>
                <c:pt idx="44">
                  <c:v>6822296.6615264034</c:v>
                </c:pt>
                <c:pt idx="45">
                  <c:v>6247847.5162573149</c:v>
                </c:pt>
                <c:pt idx="46">
                  <c:v>5681217.9907117104</c:v>
                </c:pt>
                <c:pt idx="47">
                  <c:v>16834053.234970398</c:v>
                </c:pt>
                <c:pt idx="48">
                  <c:v>16291211.484387128</c:v>
                </c:pt>
                <c:pt idx="49">
                  <c:v>15668643.114407582</c:v>
                </c:pt>
                <c:pt idx="50">
                  <c:v>15125339.113921981</c:v>
                </c:pt>
                <c:pt idx="51">
                  <c:v>14132696.302401923</c:v>
                </c:pt>
                <c:pt idx="52">
                  <c:v>12025999.343518175</c:v>
                </c:pt>
                <c:pt idx="53">
                  <c:v>11282132.732959401</c:v>
                </c:pt>
                <c:pt idx="54">
                  <c:v>10531056.168493804</c:v>
                </c:pt>
                <c:pt idx="55">
                  <c:v>9706157.1187797431</c:v>
                </c:pt>
                <c:pt idx="56">
                  <c:v>8930815.0103457849</c:v>
                </c:pt>
                <c:pt idx="57">
                  <c:v>8179677.0392260337</c:v>
                </c:pt>
                <c:pt idx="58">
                  <c:v>7171719.3322459953</c:v>
                </c:pt>
                <c:pt idx="59">
                  <c:v>6394921.9313152405</c:v>
                </c:pt>
                <c:pt idx="60">
                  <c:v>5633362.8175730444</c:v>
                </c:pt>
                <c:pt idx="61">
                  <c:v>4806174.8379251268</c:v>
                </c:pt>
                <c:pt idx="62">
                  <c:v>4042895.132473344</c:v>
                </c:pt>
                <c:pt idx="63">
                  <c:v>2829240.0001459592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318-404F-A90D-A51F6B2315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70541408"/>
        <c:axId val="1170553888"/>
      </c:areaChart>
      <c:barChart>
        <c:barDir val="col"/>
        <c:grouping val="stacked"/>
        <c:varyColors val="0"/>
        <c:ser>
          <c:idx val="2"/>
          <c:order val="2"/>
          <c:tx>
            <c:strRef>
              <c:f>'Sewer Summary'!$D$70</c:f>
              <c:strCache>
                <c:ptCount val="1"/>
                <c:pt idx="0">
                  <c:v>Total Operating Expenses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numRef>
              <c:f>'Sewer Summary'!$E$67:$BP$67</c:f>
              <c:numCache>
                <c:formatCode>mmm\-yy</c:formatCode>
                <c:ptCount val="64"/>
                <c:pt idx="0">
                  <c:v>45352</c:v>
                </c:pt>
                <c:pt idx="1">
                  <c:v>45383</c:v>
                </c:pt>
                <c:pt idx="2">
                  <c:v>45413</c:v>
                </c:pt>
                <c:pt idx="3">
                  <c:v>45444</c:v>
                </c:pt>
                <c:pt idx="4">
                  <c:v>45474</c:v>
                </c:pt>
                <c:pt idx="5">
                  <c:v>45505</c:v>
                </c:pt>
                <c:pt idx="6">
                  <c:v>45536</c:v>
                </c:pt>
                <c:pt idx="7">
                  <c:v>45566</c:v>
                </c:pt>
                <c:pt idx="8">
                  <c:v>45597</c:v>
                </c:pt>
                <c:pt idx="9">
                  <c:v>45627</c:v>
                </c:pt>
                <c:pt idx="10">
                  <c:v>45658</c:v>
                </c:pt>
                <c:pt idx="11">
                  <c:v>45689</c:v>
                </c:pt>
                <c:pt idx="12">
                  <c:v>45717</c:v>
                </c:pt>
                <c:pt idx="13">
                  <c:v>45748</c:v>
                </c:pt>
                <c:pt idx="14">
                  <c:v>45778</c:v>
                </c:pt>
                <c:pt idx="15">
                  <c:v>45809</c:v>
                </c:pt>
                <c:pt idx="16">
                  <c:v>45839</c:v>
                </c:pt>
                <c:pt idx="17">
                  <c:v>45870</c:v>
                </c:pt>
                <c:pt idx="18">
                  <c:v>45901</c:v>
                </c:pt>
                <c:pt idx="19">
                  <c:v>45931</c:v>
                </c:pt>
                <c:pt idx="20">
                  <c:v>45962</c:v>
                </c:pt>
                <c:pt idx="21">
                  <c:v>45992</c:v>
                </c:pt>
                <c:pt idx="22">
                  <c:v>46023</c:v>
                </c:pt>
                <c:pt idx="23">
                  <c:v>46054</c:v>
                </c:pt>
                <c:pt idx="24">
                  <c:v>46082</c:v>
                </c:pt>
                <c:pt idx="25">
                  <c:v>46113</c:v>
                </c:pt>
                <c:pt idx="26">
                  <c:v>46143</c:v>
                </c:pt>
                <c:pt idx="27">
                  <c:v>46174</c:v>
                </c:pt>
                <c:pt idx="28">
                  <c:v>46204</c:v>
                </c:pt>
                <c:pt idx="29">
                  <c:v>46235</c:v>
                </c:pt>
                <c:pt idx="30">
                  <c:v>46266</c:v>
                </c:pt>
                <c:pt idx="31">
                  <c:v>46296</c:v>
                </c:pt>
                <c:pt idx="32">
                  <c:v>46327</c:v>
                </c:pt>
                <c:pt idx="33">
                  <c:v>46357</c:v>
                </c:pt>
                <c:pt idx="34">
                  <c:v>46388</c:v>
                </c:pt>
                <c:pt idx="35">
                  <c:v>46419</c:v>
                </c:pt>
                <c:pt idx="36">
                  <c:v>46447</c:v>
                </c:pt>
                <c:pt idx="37">
                  <c:v>46478</c:v>
                </c:pt>
                <c:pt idx="38">
                  <c:v>46508</c:v>
                </c:pt>
                <c:pt idx="39">
                  <c:v>46539</c:v>
                </c:pt>
                <c:pt idx="40">
                  <c:v>46569</c:v>
                </c:pt>
                <c:pt idx="41">
                  <c:v>46600</c:v>
                </c:pt>
                <c:pt idx="42">
                  <c:v>46631</c:v>
                </c:pt>
                <c:pt idx="43">
                  <c:v>46661</c:v>
                </c:pt>
                <c:pt idx="44">
                  <c:v>46692</c:v>
                </c:pt>
                <c:pt idx="45">
                  <c:v>46722</c:v>
                </c:pt>
                <c:pt idx="46">
                  <c:v>46753</c:v>
                </c:pt>
                <c:pt idx="47">
                  <c:v>46784</c:v>
                </c:pt>
                <c:pt idx="48">
                  <c:v>46813</c:v>
                </c:pt>
                <c:pt idx="49">
                  <c:v>46844</c:v>
                </c:pt>
                <c:pt idx="50">
                  <c:v>46874</c:v>
                </c:pt>
                <c:pt idx="51">
                  <c:v>46905</c:v>
                </c:pt>
                <c:pt idx="52">
                  <c:v>46935</c:v>
                </c:pt>
                <c:pt idx="53">
                  <c:v>46966</c:v>
                </c:pt>
                <c:pt idx="54">
                  <c:v>46997</c:v>
                </c:pt>
                <c:pt idx="55">
                  <c:v>47027</c:v>
                </c:pt>
                <c:pt idx="56">
                  <c:v>47058</c:v>
                </c:pt>
                <c:pt idx="57">
                  <c:v>47088</c:v>
                </c:pt>
                <c:pt idx="58">
                  <c:v>47119</c:v>
                </c:pt>
                <c:pt idx="59">
                  <c:v>47150</c:v>
                </c:pt>
                <c:pt idx="60">
                  <c:v>47178</c:v>
                </c:pt>
                <c:pt idx="61">
                  <c:v>47209</c:v>
                </c:pt>
                <c:pt idx="62">
                  <c:v>47239</c:v>
                </c:pt>
                <c:pt idx="63">
                  <c:v>47270</c:v>
                </c:pt>
              </c:numCache>
            </c:numRef>
          </c:cat>
          <c:val>
            <c:numRef>
              <c:f>'Sewer Summary'!$E$70:$BP$70</c:f>
              <c:numCache>
                <c:formatCode>_("$"* #,##0_);_("$"* \(#,##0\);_("$"* "-"??_);_(@_)</c:formatCode>
                <c:ptCount val="64"/>
                <c:pt idx="0">
                  <c:v>377931.91399999999</c:v>
                </c:pt>
                <c:pt idx="1">
                  <c:v>377931.91399999999</c:v>
                </c:pt>
                <c:pt idx="2">
                  <c:v>377931.91399999999</c:v>
                </c:pt>
                <c:pt idx="3">
                  <c:v>377931.91399999999</c:v>
                </c:pt>
                <c:pt idx="4">
                  <c:v>435304.85549149988</c:v>
                </c:pt>
                <c:pt idx="5">
                  <c:v>378314.5284675</c:v>
                </c:pt>
                <c:pt idx="6">
                  <c:v>381772.5284675</c:v>
                </c:pt>
                <c:pt idx="7">
                  <c:v>443398.95854749996</c:v>
                </c:pt>
                <c:pt idx="8">
                  <c:v>400914.33489149995</c:v>
                </c:pt>
                <c:pt idx="9">
                  <c:v>400291.89489149989</c:v>
                </c:pt>
                <c:pt idx="10">
                  <c:v>378861.1584675</c:v>
                </c:pt>
                <c:pt idx="11">
                  <c:v>394473.95117549994</c:v>
                </c:pt>
                <c:pt idx="12">
                  <c:v>378314.5284675</c:v>
                </c:pt>
                <c:pt idx="13">
                  <c:v>487194.67332749988</c:v>
                </c:pt>
                <c:pt idx="14">
                  <c:v>378096.04214749997</c:v>
                </c:pt>
                <c:pt idx="15">
                  <c:v>379963.36214750004</c:v>
                </c:pt>
                <c:pt idx="16">
                  <c:v>455135.04338895157</c:v>
                </c:pt>
                <c:pt idx="17">
                  <c:v>395871.88628399168</c:v>
                </c:pt>
                <c:pt idx="18">
                  <c:v>399468.20628399169</c:v>
                </c:pt>
                <c:pt idx="19">
                  <c:v>463552.91056719166</c:v>
                </c:pt>
                <c:pt idx="20">
                  <c:v>419375.68496495159</c:v>
                </c:pt>
                <c:pt idx="21">
                  <c:v>418728.34736495162</c:v>
                </c:pt>
                <c:pt idx="22">
                  <c:v>396433.59848399163</c:v>
                </c:pt>
                <c:pt idx="23">
                  <c:v>412677.68590031168</c:v>
                </c:pt>
                <c:pt idx="24">
                  <c:v>395871.88628399168</c:v>
                </c:pt>
                <c:pt idx="25">
                  <c:v>500955.67073839169</c:v>
                </c:pt>
                <c:pt idx="26">
                  <c:v>395644.66051119164</c:v>
                </c:pt>
                <c:pt idx="27">
                  <c:v>397586.67331119167</c:v>
                </c:pt>
                <c:pt idx="28">
                  <c:v>475932.89511750441</c:v>
                </c:pt>
                <c:pt idx="29">
                  <c:v>414306.13038834592</c:v>
                </c:pt>
                <c:pt idx="30">
                  <c:v>418046.30318834598</c:v>
                </c:pt>
                <c:pt idx="31">
                  <c:v>484687.47698287398</c:v>
                </c:pt>
                <c:pt idx="32">
                  <c:v>438750.08101654437</c:v>
                </c:pt>
                <c:pt idx="33">
                  <c:v>438076.84991254436</c:v>
                </c:pt>
                <c:pt idx="34">
                  <c:v>414883.39241634589</c:v>
                </c:pt>
                <c:pt idx="35">
                  <c:v>431784.16198931867</c:v>
                </c:pt>
                <c:pt idx="36">
                  <c:v>414306.13038834592</c:v>
                </c:pt>
                <c:pt idx="37">
                  <c:v>516541.14756092208</c:v>
                </c:pt>
                <c:pt idx="38">
                  <c:v>414069.81558463397</c:v>
                </c:pt>
                <c:pt idx="39">
                  <c:v>416089.50889663387</c:v>
                </c:pt>
                <c:pt idx="40">
                  <c:v>497474.99256545235</c:v>
                </c:pt>
                <c:pt idx="41">
                  <c:v>433390.21428032767</c:v>
                </c:pt>
                <c:pt idx="42">
                  <c:v>437279.99399232771</c:v>
                </c:pt>
                <c:pt idx="43">
                  <c:v>506579.75770543679</c:v>
                </c:pt>
                <c:pt idx="44">
                  <c:v>458811.92293365404</c:v>
                </c:pt>
                <c:pt idx="45">
                  <c:v>458111.76258549397</c:v>
                </c:pt>
                <c:pt idx="46">
                  <c:v>433983.50975624775</c:v>
                </c:pt>
                <c:pt idx="47">
                  <c:v>451567.36714533938</c:v>
                </c:pt>
                <c:pt idx="48">
                  <c:v>433390.21428032767</c:v>
                </c:pt>
                <c:pt idx="49">
                  <c:v>535687.17510660668</c:v>
                </c:pt>
                <c:pt idx="50">
                  <c:v>433144.44688446727</c:v>
                </c:pt>
                <c:pt idx="51">
                  <c:v>435244.92792894726</c:v>
                </c:pt>
                <c:pt idx="52">
                  <c:v>521203.72555085714</c:v>
                </c:pt>
                <c:pt idx="53">
                  <c:v>454562.75430819148</c:v>
                </c:pt>
                <c:pt idx="54">
                  <c:v>458608.12520867144</c:v>
                </c:pt>
                <c:pt idx="55">
                  <c:v>530672.68129644101</c:v>
                </c:pt>
                <c:pt idx="56">
                  <c:v>481001.33130765089</c:v>
                </c:pt>
                <c:pt idx="57">
                  <c:v>480273.16454556445</c:v>
                </c:pt>
                <c:pt idx="58">
                  <c:v>455172.58342928428</c:v>
                </c:pt>
                <c:pt idx="59">
                  <c:v>473466.99328780361</c:v>
                </c:pt>
                <c:pt idx="60">
                  <c:v>454562.75430819148</c:v>
                </c:pt>
                <c:pt idx="61">
                  <c:v>543129.99539365771</c:v>
                </c:pt>
                <c:pt idx="62">
                  <c:v>454307.15621649649</c:v>
                </c:pt>
                <c:pt idx="63">
                  <c:v>456491.65650275571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318-404F-A90D-A51F6B231574}"/>
            </c:ext>
          </c:extLst>
        </c:ser>
        <c:ser>
          <c:idx val="3"/>
          <c:order val="3"/>
          <c:tx>
            <c:strRef>
              <c:f>'Sewer Summary'!$D$71</c:f>
              <c:strCache>
                <c:ptCount val="1"/>
                <c:pt idx="0">
                  <c:v>Total Non-Operating Expenses (Revenues)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numRef>
              <c:f>'Sewer Summary'!$E$67:$BP$67</c:f>
              <c:numCache>
                <c:formatCode>mmm\-yy</c:formatCode>
                <c:ptCount val="64"/>
                <c:pt idx="0">
                  <c:v>45352</c:v>
                </c:pt>
                <c:pt idx="1">
                  <c:v>45383</c:v>
                </c:pt>
                <c:pt idx="2">
                  <c:v>45413</c:v>
                </c:pt>
                <c:pt idx="3">
                  <c:v>45444</c:v>
                </c:pt>
                <c:pt idx="4">
                  <c:v>45474</c:v>
                </c:pt>
                <c:pt idx="5">
                  <c:v>45505</c:v>
                </c:pt>
                <c:pt idx="6">
                  <c:v>45536</c:v>
                </c:pt>
                <c:pt idx="7">
                  <c:v>45566</c:v>
                </c:pt>
                <c:pt idx="8">
                  <c:v>45597</c:v>
                </c:pt>
                <c:pt idx="9">
                  <c:v>45627</c:v>
                </c:pt>
                <c:pt idx="10">
                  <c:v>45658</c:v>
                </c:pt>
                <c:pt idx="11">
                  <c:v>45689</c:v>
                </c:pt>
                <c:pt idx="12">
                  <c:v>45717</c:v>
                </c:pt>
                <c:pt idx="13">
                  <c:v>45748</c:v>
                </c:pt>
                <c:pt idx="14">
                  <c:v>45778</c:v>
                </c:pt>
                <c:pt idx="15">
                  <c:v>45809</c:v>
                </c:pt>
                <c:pt idx="16">
                  <c:v>45839</c:v>
                </c:pt>
                <c:pt idx="17">
                  <c:v>45870</c:v>
                </c:pt>
                <c:pt idx="18">
                  <c:v>45901</c:v>
                </c:pt>
                <c:pt idx="19">
                  <c:v>45931</c:v>
                </c:pt>
                <c:pt idx="20">
                  <c:v>45962</c:v>
                </c:pt>
                <c:pt idx="21">
                  <c:v>45992</c:v>
                </c:pt>
                <c:pt idx="22">
                  <c:v>46023</c:v>
                </c:pt>
                <c:pt idx="23">
                  <c:v>46054</c:v>
                </c:pt>
                <c:pt idx="24">
                  <c:v>46082</c:v>
                </c:pt>
                <c:pt idx="25">
                  <c:v>46113</c:v>
                </c:pt>
                <c:pt idx="26">
                  <c:v>46143</c:v>
                </c:pt>
                <c:pt idx="27">
                  <c:v>46174</c:v>
                </c:pt>
                <c:pt idx="28">
                  <c:v>46204</c:v>
                </c:pt>
                <c:pt idx="29">
                  <c:v>46235</c:v>
                </c:pt>
                <c:pt idx="30">
                  <c:v>46266</c:v>
                </c:pt>
                <c:pt idx="31">
                  <c:v>46296</c:v>
                </c:pt>
                <c:pt idx="32">
                  <c:v>46327</c:v>
                </c:pt>
                <c:pt idx="33">
                  <c:v>46357</c:v>
                </c:pt>
                <c:pt idx="34">
                  <c:v>46388</c:v>
                </c:pt>
                <c:pt idx="35">
                  <c:v>46419</c:v>
                </c:pt>
                <c:pt idx="36">
                  <c:v>46447</c:v>
                </c:pt>
                <c:pt idx="37">
                  <c:v>46478</c:v>
                </c:pt>
                <c:pt idx="38">
                  <c:v>46508</c:v>
                </c:pt>
                <c:pt idx="39">
                  <c:v>46539</c:v>
                </c:pt>
                <c:pt idx="40">
                  <c:v>46569</c:v>
                </c:pt>
                <c:pt idx="41">
                  <c:v>46600</c:v>
                </c:pt>
                <c:pt idx="42">
                  <c:v>46631</c:v>
                </c:pt>
                <c:pt idx="43">
                  <c:v>46661</c:v>
                </c:pt>
                <c:pt idx="44">
                  <c:v>46692</c:v>
                </c:pt>
                <c:pt idx="45">
                  <c:v>46722</c:v>
                </c:pt>
                <c:pt idx="46">
                  <c:v>46753</c:v>
                </c:pt>
                <c:pt idx="47">
                  <c:v>46784</c:v>
                </c:pt>
                <c:pt idx="48">
                  <c:v>46813</c:v>
                </c:pt>
                <c:pt idx="49">
                  <c:v>46844</c:v>
                </c:pt>
                <c:pt idx="50">
                  <c:v>46874</c:v>
                </c:pt>
                <c:pt idx="51">
                  <c:v>46905</c:v>
                </c:pt>
                <c:pt idx="52">
                  <c:v>46935</c:v>
                </c:pt>
                <c:pt idx="53">
                  <c:v>46966</c:v>
                </c:pt>
                <c:pt idx="54">
                  <c:v>46997</c:v>
                </c:pt>
                <c:pt idx="55">
                  <c:v>47027</c:v>
                </c:pt>
                <c:pt idx="56">
                  <c:v>47058</c:v>
                </c:pt>
                <c:pt idx="57">
                  <c:v>47088</c:v>
                </c:pt>
                <c:pt idx="58">
                  <c:v>47119</c:v>
                </c:pt>
                <c:pt idx="59">
                  <c:v>47150</c:v>
                </c:pt>
                <c:pt idx="60">
                  <c:v>47178</c:v>
                </c:pt>
                <c:pt idx="61">
                  <c:v>47209</c:v>
                </c:pt>
                <c:pt idx="62">
                  <c:v>47239</c:v>
                </c:pt>
                <c:pt idx="63">
                  <c:v>47270</c:v>
                </c:pt>
              </c:numCache>
            </c:numRef>
          </c:cat>
          <c:val>
            <c:numRef>
              <c:f>'Sewer Summary'!$E$71:$BP$71</c:f>
              <c:numCache>
                <c:formatCode>_("$"* #,##0_);_("$"* \(#,##0\);_("$"* "-"??_);_(@_)</c:formatCode>
                <c:ptCount val="64"/>
                <c:pt idx="0">
                  <c:v>213167.31</c:v>
                </c:pt>
                <c:pt idx="1">
                  <c:v>1083985.1199999999</c:v>
                </c:pt>
                <c:pt idx="2">
                  <c:v>1443133.4800000004</c:v>
                </c:pt>
                <c:pt idx="3">
                  <c:v>505484.15</c:v>
                </c:pt>
                <c:pt idx="4">
                  <c:v>979373.91</c:v>
                </c:pt>
                <c:pt idx="5">
                  <c:v>252977.15</c:v>
                </c:pt>
                <c:pt idx="6">
                  <c:v>252977.15</c:v>
                </c:pt>
                <c:pt idx="7">
                  <c:v>252977.15</c:v>
                </c:pt>
                <c:pt idx="8">
                  <c:v>252977.15</c:v>
                </c:pt>
                <c:pt idx="9">
                  <c:v>252977.15</c:v>
                </c:pt>
                <c:pt idx="10">
                  <c:v>252977.15</c:v>
                </c:pt>
                <c:pt idx="11">
                  <c:v>252977.15</c:v>
                </c:pt>
                <c:pt idx="12">
                  <c:v>252977.15</c:v>
                </c:pt>
                <c:pt idx="13">
                  <c:v>252977.15</c:v>
                </c:pt>
                <c:pt idx="14">
                  <c:v>252977.15</c:v>
                </c:pt>
                <c:pt idx="15">
                  <c:v>693530.15</c:v>
                </c:pt>
                <c:pt idx="16">
                  <c:v>667187.42666666664</c:v>
                </c:pt>
                <c:pt idx="17">
                  <c:v>4166.666666666667</c:v>
                </c:pt>
                <c:pt idx="18">
                  <c:v>4166.666666666667</c:v>
                </c:pt>
                <c:pt idx="19">
                  <c:v>4166.666666666667</c:v>
                </c:pt>
                <c:pt idx="20">
                  <c:v>4166.666666666667</c:v>
                </c:pt>
                <c:pt idx="21">
                  <c:v>4166.666666666667</c:v>
                </c:pt>
                <c:pt idx="22">
                  <c:v>4166.666666666667</c:v>
                </c:pt>
                <c:pt idx="23">
                  <c:v>4166.666666666667</c:v>
                </c:pt>
                <c:pt idx="24">
                  <c:v>4166.666666666667</c:v>
                </c:pt>
                <c:pt idx="25">
                  <c:v>4166.666666666667</c:v>
                </c:pt>
                <c:pt idx="26">
                  <c:v>4166.666666666667</c:v>
                </c:pt>
                <c:pt idx="27">
                  <c:v>444719.66666666669</c:v>
                </c:pt>
                <c:pt idx="28">
                  <c:v>704687.42666666664</c:v>
                </c:pt>
                <c:pt idx="29">
                  <c:v>41666.666666666664</c:v>
                </c:pt>
                <c:pt idx="30">
                  <c:v>41666.666666666664</c:v>
                </c:pt>
                <c:pt idx="31">
                  <c:v>41666.666666666664</c:v>
                </c:pt>
                <c:pt idx="32">
                  <c:v>41666.666666666664</c:v>
                </c:pt>
                <c:pt idx="33">
                  <c:v>41666.666666666664</c:v>
                </c:pt>
                <c:pt idx="34">
                  <c:v>41666.666666666664</c:v>
                </c:pt>
                <c:pt idx="35">
                  <c:v>41666.666666666664</c:v>
                </c:pt>
                <c:pt idx="36">
                  <c:v>41666.666666666664</c:v>
                </c:pt>
                <c:pt idx="37">
                  <c:v>41666.666666666664</c:v>
                </c:pt>
                <c:pt idx="38">
                  <c:v>41666.666666666664</c:v>
                </c:pt>
                <c:pt idx="39">
                  <c:v>-9509878.1227833349</c:v>
                </c:pt>
                <c:pt idx="40">
                  <c:v>1471354.0933333333</c:v>
                </c:pt>
                <c:pt idx="41">
                  <c:v>808333.33333333337</c:v>
                </c:pt>
                <c:pt idx="42">
                  <c:v>808333.33333333337</c:v>
                </c:pt>
                <c:pt idx="43">
                  <c:v>808333.33333333337</c:v>
                </c:pt>
                <c:pt idx="44">
                  <c:v>808333.33333333337</c:v>
                </c:pt>
                <c:pt idx="45">
                  <c:v>808333.33333333337</c:v>
                </c:pt>
                <c:pt idx="46">
                  <c:v>808333.33333333337</c:v>
                </c:pt>
                <c:pt idx="47">
                  <c:v>-10941666.666666666</c:v>
                </c:pt>
                <c:pt idx="48">
                  <c:v>808333.33333333337</c:v>
                </c:pt>
                <c:pt idx="49">
                  <c:v>808333.33333333337</c:v>
                </c:pt>
                <c:pt idx="50">
                  <c:v>808333.33333333337</c:v>
                </c:pt>
                <c:pt idx="51">
                  <c:v>1248886.3333333335</c:v>
                </c:pt>
                <c:pt idx="52">
                  <c:v>2301940.4558075643</c:v>
                </c:pt>
                <c:pt idx="53">
                  <c:v>1000000</c:v>
                </c:pt>
                <c:pt idx="54">
                  <c:v>1000000</c:v>
                </c:pt>
                <c:pt idx="55">
                  <c:v>1000000</c:v>
                </c:pt>
                <c:pt idx="56">
                  <c:v>1000000</c:v>
                </c:pt>
                <c:pt idx="57">
                  <c:v>1000000</c:v>
                </c:pt>
                <c:pt idx="58">
                  <c:v>1264375</c:v>
                </c:pt>
                <c:pt idx="59">
                  <c:v>1000000</c:v>
                </c:pt>
                <c:pt idx="60">
                  <c:v>1000000</c:v>
                </c:pt>
                <c:pt idx="61">
                  <c:v>1000000</c:v>
                </c:pt>
                <c:pt idx="62">
                  <c:v>1000000</c:v>
                </c:pt>
                <c:pt idx="63">
                  <c:v>1440553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318-404F-A90D-A51F6B2315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70541408"/>
        <c:axId val="1170553888"/>
      </c:barChart>
      <c:lineChart>
        <c:grouping val="standard"/>
        <c:varyColors val="0"/>
        <c:ser>
          <c:idx val="1"/>
          <c:order val="1"/>
          <c:tx>
            <c:strRef>
              <c:f>'Sewer Summary'!$D$69</c:f>
              <c:strCache>
                <c:ptCount val="1"/>
                <c:pt idx="0">
                  <c:v>Total Operating Revenues</c:v>
                </c:pt>
              </c:strCache>
            </c:strRef>
          </c:tx>
          <c:spPr>
            <a:ln w="34925" cap="rnd">
              <a:solidFill>
                <a:srgbClr val="00B0F0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numRef>
              <c:f>'Sewer Summary'!$E$67:$BP$67</c:f>
              <c:numCache>
                <c:formatCode>mmm\-yy</c:formatCode>
                <c:ptCount val="64"/>
                <c:pt idx="0">
                  <c:v>45352</c:v>
                </c:pt>
                <c:pt idx="1">
                  <c:v>45383</c:v>
                </c:pt>
                <c:pt idx="2">
                  <c:v>45413</c:v>
                </c:pt>
                <c:pt idx="3">
                  <c:v>45444</c:v>
                </c:pt>
                <c:pt idx="4">
                  <c:v>45474</c:v>
                </c:pt>
                <c:pt idx="5">
                  <c:v>45505</c:v>
                </c:pt>
                <c:pt idx="6">
                  <c:v>45536</c:v>
                </c:pt>
                <c:pt idx="7">
                  <c:v>45566</c:v>
                </c:pt>
                <c:pt idx="8">
                  <c:v>45597</c:v>
                </c:pt>
                <c:pt idx="9">
                  <c:v>45627</c:v>
                </c:pt>
                <c:pt idx="10">
                  <c:v>45658</c:v>
                </c:pt>
                <c:pt idx="11">
                  <c:v>45689</c:v>
                </c:pt>
                <c:pt idx="12">
                  <c:v>45717</c:v>
                </c:pt>
                <c:pt idx="13">
                  <c:v>45748</c:v>
                </c:pt>
                <c:pt idx="14">
                  <c:v>45778</c:v>
                </c:pt>
                <c:pt idx="15">
                  <c:v>45809</c:v>
                </c:pt>
                <c:pt idx="16">
                  <c:v>45839</c:v>
                </c:pt>
                <c:pt idx="17">
                  <c:v>45870</c:v>
                </c:pt>
                <c:pt idx="18">
                  <c:v>45901</c:v>
                </c:pt>
                <c:pt idx="19">
                  <c:v>45931</c:v>
                </c:pt>
                <c:pt idx="20">
                  <c:v>45962</c:v>
                </c:pt>
                <c:pt idx="21">
                  <c:v>45992</c:v>
                </c:pt>
                <c:pt idx="22">
                  <c:v>46023</c:v>
                </c:pt>
                <c:pt idx="23">
                  <c:v>46054</c:v>
                </c:pt>
                <c:pt idx="24">
                  <c:v>46082</c:v>
                </c:pt>
                <c:pt idx="25">
                  <c:v>46113</c:v>
                </c:pt>
                <c:pt idx="26">
                  <c:v>46143</c:v>
                </c:pt>
                <c:pt idx="27">
                  <c:v>46174</c:v>
                </c:pt>
                <c:pt idx="28">
                  <c:v>46204</c:v>
                </c:pt>
                <c:pt idx="29">
                  <c:v>46235</c:v>
                </c:pt>
                <c:pt idx="30">
                  <c:v>46266</c:v>
                </c:pt>
                <c:pt idx="31">
                  <c:v>46296</c:v>
                </c:pt>
                <c:pt idx="32">
                  <c:v>46327</c:v>
                </c:pt>
                <c:pt idx="33">
                  <c:v>46357</c:v>
                </c:pt>
                <c:pt idx="34">
                  <c:v>46388</c:v>
                </c:pt>
                <c:pt idx="35">
                  <c:v>46419</c:v>
                </c:pt>
                <c:pt idx="36">
                  <c:v>46447</c:v>
                </c:pt>
                <c:pt idx="37">
                  <c:v>46478</c:v>
                </c:pt>
                <c:pt idx="38">
                  <c:v>46508</c:v>
                </c:pt>
                <c:pt idx="39">
                  <c:v>46539</c:v>
                </c:pt>
                <c:pt idx="40">
                  <c:v>46569</c:v>
                </c:pt>
                <c:pt idx="41">
                  <c:v>46600</c:v>
                </c:pt>
                <c:pt idx="42">
                  <c:v>46631</c:v>
                </c:pt>
                <c:pt idx="43">
                  <c:v>46661</c:v>
                </c:pt>
                <c:pt idx="44">
                  <c:v>46692</c:v>
                </c:pt>
                <c:pt idx="45">
                  <c:v>46722</c:v>
                </c:pt>
                <c:pt idx="46">
                  <c:v>46753</c:v>
                </c:pt>
                <c:pt idx="47">
                  <c:v>46784</c:v>
                </c:pt>
                <c:pt idx="48">
                  <c:v>46813</c:v>
                </c:pt>
                <c:pt idx="49">
                  <c:v>46844</c:v>
                </c:pt>
                <c:pt idx="50">
                  <c:v>46874</c:v>
                </c:pt>
                <c:pt idx="51">
                  <c:v>46905</c:v>
                </c:pt>
                <c:pt idx="52">
                  <c:v>46935</c:v>
                </c:pt>
                <c:pt idx="53">
                  <c:v>46966</c:v>
                </c:pt>
                <c:pt idx="54">
                  <c:v>46997</c:v>
                </c:pt>
                <c:pt idx="55">
                  <c:v>47027</c:v>
                </c:pt>
                <c:pt idx="56">
                  <c:v>47058</c:v>
                </c:pt>
                <c:pt idx="57">
                  <c:v>47088</c:v>
                </c:pt>
                <c:pt idx="58">
                  <c:v>47119</c:v>
                </c:pt>
                <c:pt idx="59">
                  <c:v>47150</c:v>
                </c:pt>
                <c:pt idx="60">
                  <c:v>47178</c:v>
                </c:pt>
                <c:pt idx="61">
                  <c:v>47209</c:v>
                </c:pt>
                <c:pt idx="62">
                  <c:v>47239</c:v>
                </c:pt>
                <c:pt idx="63">
                  <c:v>47270</c:v>
                </c:pt>
              </c:numCache>
            </c:numRef>
          </c:cat>
          <c:val>
            <c:numRef>
              <c:f>'Sewer Summary'!$E$69:$BP$69</c:f>
              <c:numCache>
                <c:formatCode>_("$"* #,##0_);_("$"* \(#,##0\);_("$"* "-"??_);_(@_)</c:formatCode>
                <c:ptCount val="64"/>
                <c:pt idx="0">
                  <c:v>422537.26859052508</c:v>
                </c:pt>
                <c:pt idx="1">
                  <c:v>441034.28862650727</c:v>
                </c:pt>
                <c:pt idx="2">
                  <c:v>416831.18461806938</c:v>
                </c:pt>
                <c:pt idx="3">
                  <c:v>410247.82176690159</c:v>
                </c:pt>
                <c:pt idx="4">
                  <c:v>502624.83071000833</c:v>
                </c:pt>
                <c:pt idx="5">
                  <c:v>499900.89725159475</c:v>
                </c:pt>
                <c:pt idx="6">
                  <c:v>498242.44253027585</c:v>
                </c:pt>
                <c:pt idx="7">
                  <c:v>498333.4092972136</c:v>
                </c:pt>
                <c:pt idx="8">
                  <c:v>499780.61245082854</c:v>
                </c:pt>
                <c:pt idx="9">
                  <c:v>520805.28982295166</c:v>
                </c:pt>
                <c:pt idx="10">
                  <c:v>507573.73768623965</c:v>
                </c:pt>
                <c:pt idx="11">
                  <c:v>497320.18315245304</c:v>
                </c:pt>
                <c:pt idx="12">
                  <c:v>495845.67251564114</c:v>
                </c:pt>
                <c:pt idx="13">
                  <c:v>516907.61453207687</c:v>
                </c:pt>
                <c:pt idx="14">
                  <c:v>497311.05667474202</c:v>
                </c:pt>
                <c:pt idx="15">
                  <c:v>492496.93216181861</c:v>
                </c:pt>
                <c:pt idx="16">
                  <c:v>503652.8055908049</c:v>
                </c:pt>
                <c:pt idx="17">
                  <c:v>502718.3329206364</c:v>
                </c:pt>
                <c:pt idx="18">
                  <c:v>502341.51094740693</c:v>
                </c:pt>
                <c:pt idx="19">
                  <c:v>503347.65718253562</c:v>
                </c:pt>
                <c:pt idx="20">
                  <c:v>505794.20702402701</c:v>
                </c:pt>
                <c:pt idx="21">
                  <c:v>528973.54920524452</c:v>
                </c:pt>
                <c:pt idx="22">
                  <c:v>516082.93874507677</c:v>
                </c:pt>
                <c:pt idx="23">
                  <c:v>506288.81610130036</c:v>
                </c:pt>
                <c:pt idx="24">
                  <c:v>505638.98383108695</c:v>
                </c:pt>
                <c:pt idx="25">
                  <c:v>528423.64438766043</c:v>
                </c:pt>
                <c:pt idx="26">
                  <c:v>508991.62565360969</c:v>
                </c:pt>
                <c:pt idx="27">
                  <c:v>504870.54281676561</c:v>
                </c:pt>
                <c:pt idx="28">
                  <c:v>568482.42824340297</c:v>
                </c:pt>
                <c:pt idx="29">
                  <c:v>568006.04663746175</c:v>
                </c:pt>
                <c:pt idx="30">
                  <c:v>567378.74631208868</c:v>
                </c:pt>
                <c:pt idx="31">
                  <c:v>568393.93763173337</c:v>
                </c:pt>
                <c:pt idx="32">
                  <c:v>570947.25201901409</c:v>
                </c:pt>
                <c:pt idx="33">
                  <c:v>595113.34970623802</c:v>
                </c:pt>
                <c:pt idx="34">
                  <c:v>581723.94201615185</c:v>
                </c:pt>
                <c:pt idx="35">
                  <c:v>571554.96080794081</c:v>
                </c:pt>
                <c:pt idx="36">
                  <c:v>570896.07488050638</c:v>
                </c:pt>
                <c:pt idx="37">
                  <c:v>594609.11795837572</c:v>
                </c:pt>
                <c:pt idx="38">
                  <c:v>574440.37828985916</c:v>
                </c:pt>
                <c:pt idx="39">
                  <c:v>570171.64009162062</c:v>
                </c:pt>
                <c:pt idx="40">
                  <c:v>675536.83161207649</c:v>
                </c:pt>
                <c:pt idx="41">
                  <c:v>672442.35931726836</c:v>
                </c:pt>
                <c:pt idx="42">
                  <c:v>669889.22651626554</c:v>
                </c:pt>
                <c:pt idx="43">
                  <c:v>668683.69583336951</c:v>
                </c:pt>
                <c:pt idx="44">
                  <c:v>669051.37276835518</c:v>
                </c:pt>
                <c:pt idx="45">
                  <c:v>691995.95064973913</c:v>
                </c:pt>
                <c:pt idx="46">
                  <c:v>675687.31754397624</c:v>
                </c:pt>
                <c:pt idx="47">
                  <c:v>662735.94473735988</c:v>
                </c:pt>
                <c:pt idx="48">
                  <c:v>698881.79703039059</c:v>
                </c:pt>
                <c:pt idx="49">
                  <c:v>721452.13846039434</c:v>
                </c:pt>
                <c:pt idx="50">
                  <c:v>698173.77973220055</c:v>
                </c:pt>
                <c:pt idx="51">
                  <c:v>691488.44974222151</c:v>
                </c:pt>
                <c:pt idx="52">
                  <c:v>716447.22247467306</c:v>
                </c:pt>
                <c:pt idx="53">
                  <c:v>710696.14374941809</c:v>
                </c:pt>
                <c:pt idx="54">
                  <c:v>707531.56074307335</c:v>
                </c:pt>
                <c:pt idx="55">
                  <c:v>705773.63158238097</c:v>
                </c:pt>
                <c:pt idx="56">
                  <c:v>705659.2228736931</c:v>
                </c:pt>
                <c:pt idx="57">
                  <c:v>729135.19342581287</c:v>
                </c:pt>
                <c:pt idx="58">
                  <c:v>711589.87644924549</c:v>
                </c:pt>
                <c:pt idx="59">
                  <c:v>696669.59235704853</c:v>
                </c:pt>
                <c:pt idx="60">
                  <c:v>693003.64056599536</c:v>
                </c:pt>
                <c:pt idx="61">
                  <c:v>715942.01574574027</c:v>
                </c:pt>
                <c:pt idx="62">
                  <c:v>691027.45076471346</c:v>
                </c:pt>
                <c:pt idx="63">
                  <c:v>683389.52417537104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318-404F-A90D-A51F6B231574}"/>
            </c:ext>
          </c:extLst>
        </c:ser>
        <c:ser>
          <c:idx val="4"/>
          <c:order val="4"/>
          <c:tx>
            <c:strRef>
              <c:f>'Sewer Summary'!$D$72</c:f>
              <c:strCache>
                <c:ptCount val="1"/>
                <c:pt idx="0">
                  <c:v>Minimum Reserve Target</c:v>
                </c:pt>
              </c:strCache>
            </c:strRef>
          </c:tx>
          <c:spPr>
            <a:ln w="34925" cap="rnd">
              <a:solidFill>
                <a:srgbClr val="FF0000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numRef>
              <c:f>'Sewer Summary'!$E$67:$BP$67</c:f>
              <c:numCache>
                <c:formatCode>mmm\-yy</c:formatCode>
                <c:ptCount val="64"/>
                <c:pt idx="0">
                  <c:v>45352</c:v>
                </c:pt>
                <c:pt idx="1">
                  <c:v>45383</c:v>
                </c:pt>
                <c:pt idx="2">
                  <c:v>45413</c:v>
                </c:pt>
                <c:pt idx="3">
                  <c:v>45444</c:v>
                </c:pt>
                <c:pt idx="4">
                  <c:v>45474</c:v>
                </c:pt>
                <c:pt idx="5">
                  <c:v>45505</c:v>
                </c:pt>
                <c:pt idx="6">
                  <c:v>45536</c:v>
                </c:pt>
                <c:pt idx="7">
                  <c:v>45566</c:v>
                </c:pt>
                <c:pt idx="8">
                  <c:v>45597</c:v>
                </c:pt>
                <c:pt idx="9">
                  <c:v>45627</c:v>
                </c:pt>
                <c:pt idx="10">
                  <c:v>45658</c:v>
                </c:pt>
                <c:pt idx="11">
                  <c:v>45689</c:v>
                </c:pt>
                <c:pt idx="12">
                  <c:v>45717</c:v>
                </c:pt>
                <c:pt idx="13">
                  <c:v>45748</c:v>
                </c:pt>
                <c:pt idx="14">
                  <c:v>45778</c:v>
                </c:pt>
                <c:pt idx="15">
                  <c:v>45809</c:v>
                </c:pt>
                <c:pt idx="16">
                  <c:v>45839</c:v>
                </c:pt>
                <c:pt idx="17">
                  <c:v>45870</c:v>
                </c:pt>
                <c:pt idx="18">
                  <c:v>45901</c:v>
                </c:pt>
                <c:pt idx="19">
                  <c:v>45931</c:v>
                </c:pt>
                <c:pt idx="20">
                  <c:v>45962</c:v>
                </c:pt>
                <c:pt idx="21">
                  <c:v>45992</c:v>
                </c:pt>
                <c:pt idx="22">
                  <c:v>46023</c:v>
                </c:pt>
                <c:pt idx="23">
                  <c:v>46054</c:v>
                </c:pt>
                <c:pt idx="24">
                  <c:v>46082</c:v>
                </c:pt>
                <c:pt idx="25">
                  <c:v>46113</c:v>
                </c:pt>
                <c:pt idx="26">
                  <c:v>46143</c:v>
                </c:pt>
                <c:pt idx="27">
                  <c:v>46174</c:v>
                </c:pt>
                <c:pt idx="28">
                  <c:v>46204</c:v>
                </c:pt>
                <c:pt idx="29">
                  <c:v>46235</c:v>
                </c:pt>
                <c:pt idx="30">
                  <c:v>46266</c:v>
                </c:pt>
                <c:pt idx="31">
                  <c:v>46296</c:v>
                </c:pt>
                <c:pt idx="32">
                  <c:v>46327</c:v>
                </c:pt>
                <c:pt idx="33">
                  <c:v>46357</c:v>
                </c:pt>
                <c:pt idx="34">
                  <c:v>46388</c:v>
                </c:pt>
                <c:pt idx="35">
                  <c:v>46419</c:v>
                </c:pt>
                <c:pt idx="36">
                  <c:v>46447</c:v>
                </c:pt>
                <c:pt idx="37">
                  <c:v>46478</c:v>
                </c:pt>
                <c:pt idx="38">
                  <c:v>46508</c:v>
                </c:pt>
                <c:pt idx="39">
                  <c:v>46539</c:v>
                </c:pt>
                <c:pt idx="40">
                  <c:v>46569</c:v>
                </c:pt>
                <c:pt idx="41">
                  <c:v>46600</c:v>
                </c:pt>
                <c:pt idx="42">
                  <c:v>46631</c:v>
                </c:pt>
                <c:pt idx="43">
                  <c:v>46661</c:v>
                </c:pt>
                <c:pt idx="44">
                  <c:v>46692</c:v>
                </c:pt>
                <c:pt idx="45">
                  <c:v>46722</c:v>
                </c:pt>
                <c:pt idx="46">
                  <c:v>46753</c:v>
                </c:pt>
                <c:pt idx="47">
                  <c:v>46784</c:v>
                </c:pt>
                <c:pt idx="48">
                  <c:v>46813</c:v>
                </c:pt>
                <c:pt idx="49">
                  <c:v>46844</c:v>
                </c:pt>
                <c:pt idx="50">
                  <c:v>46874</c:v>
                </c:pt>
                <c:pt idx="51">
                  <c:v>46905</c:v>
                </c:pt>
                <c:pt idx="52">
                  <c:v>46935</c:v>
                </c:pt>
                <c:pt idx="53">
                  <c:v>46966</c:v>
                </c:pt>
                <c:pt idx="54">
                  <c:v>46997</c:v>
                </c:pt>
                <c:pt idx="55">
                  <c:v>47027</c:v>
                </c:pt>
                <c:pt idx="56">
                  <c:v>47058</c:v>
                </c:pt>
                <c:pt idx="57">
                  <c:v>47088</c:v>
                </c:pt>
                <c:pt idx="58">
                  <c:v>47119</c:v>
                </c:pt>
                <c:pt idx="59">
                  <c:v>47150</c:v>
                </c:pt>
                <c:pt idx="60">
                  <c:v>47178</c:v>
                </c:pt>
                <c:pt idx="61">
                  <c:v>47209</c:v>
                </c:pt>
                <c:pt idx="62">
                  <c:v>47239</c:v>
                </c:pt>
                <c:pt idx="63">
                  <c:v>47270</c:v>
                </c:pt>
              </c:numCache>
            </c:numRef>
          </c:cat>
          <c:val>
            <c:numRef>
              <c:f>'Sewer Summary'!$E$72:$BP$72</c:f>
              <c:numCache>
                <c:formatCode>_("$"* #,##0_);_("$"* \(#,##0\);_("$"* "-"??_);_(@_)</c:formatCode>
                <c:ptCount val="64"/>
                <c:pt idx="0">
                  <c:v>1690955.26</c:v>
                </c:pt>
                <c:pt idx="1">
                  <c:v>1690955.26</c:v>
                </c:pt>
                <c:pt idx="2">
                  <c:v>1690955.26</c:v>
                </c:pt>
                <c:pt idx="3">
                  <c:v>1872245.9641224998</c:v>
                </c:pt>
                <c:pt idx="4">
                  <c:v>1872245.9641224998</c:v>
                </c:pt>
                <c:pt idx="5">
                  <c:v>1872245.9641224998</c:v>
                </c:pt>
                <c:pt idx="6">
                  <c:v>1872245.9641224998</c:v>
                </c:pt>
                <c:pt idx="7">
                  <c:v>1872245.9641224998</c:v>
                </c:pt>
                <c:pt idx="8">
                  <c:v>1872245.9641224998</c:v>
                </c:pt>
                <c:pt idx="9">
                  <c:v>1872245.9641224998</c:v>
                </c:pt>
                <c:pt idx="10">
                  <c:v>1872245.9641224998</c:v>
                </c:pt>
                <c:pt idx="11">
                  <c:v>1872245.9641224998</c:v>
                </c:pt>
                <c:pt idx="12">
                  <c:v>1872245.9641224998</c:v>
                </c:pt>
                <c:pt idx="13">
                  <c:v>1872245.9641224998</c:v>
                </c:pt>
                <c:pt idx="14">
                  <c:v>1872245.9641224998</c:v>
                </c:pt>
                <c:pt idx="15">
                  <c:v>1872245.9641224998</c:v>
                </c:pt>
                <c:pt idx="16">
                  <c:v>1925846.3235207752</c:v>
                </c:pt>
                <c:pt idx="17">
                  <c:v>1925846.3235207752</c:v>
                </c:pt>
                <c:pt idx="18">
                  <c:v>1925846.3235207752</c:v>
                </c:pt>
                <c:pt idx="19">
                  <c:v>1925846.3235207752</c:v>
                </c:pt>
                <c:pt idx="20">
                  <c:v>1925846.3235207752</c:v>
                </c:pt>
                <c:pt idx="21">
                  <c:v>1925846.3235207752</c:v>
                </c:pt>
                <c:pt idx="22">
                  <c:v>1925846.3235207752</c:v>
                </c:pt>
                <c:pt idx="23">
                  <c:v>1925846.3235207752</c:v>
                </c:pt>
                <c:pt idx="24">
                  <c:v>1925846.3235207752</c:v>
                </c:pt>
                <c:pt idx="25">
                  <c:v>1925846.3235207752</c:v>
                </c:pt>
                <c:pt idx="26">
                  <c:v>1925846.3235207752</c:v>
                </c:pt>
                <c:pt idx="27">
                  <c:v>1925846.3235207752</c:v>
                </c:pt>
                <c:pt idx="28">
                  <c:v>1982389.2333605897</c:v>
                </c:pt>
                <c:pt idx="29">
                  <c:v>1982389.2333605897</c:v>
                </c:pt>
                <c:pt idx="30">
                  <c:v>1982389.2333605897</c:v>
                </c:pt>
                <c:pt idx="31">
                  <c:v>1982389.2333605897</c:v>
                </c:pt>
                <c:pt idx="32">
                  <c:v>1982389.2333605897</c:v>
                </c:pt>
                <c:pt idx="33">
                  <c:v>1982389.2333605897</c:v>
                </c:pt>
                <c:pt idx="34">
                  <c:v>1982389.2333605897</c:v>
                </c:pt>
                <c:pt idx="35">
                  <c:v>1982389.2333605897</c:v>
                </c:pt>
                <c:pt idx="36">
                  <c:v>1982389.2333605897</c:v>
                </c:pt>
                <c:pt idx="37">
                  <c:v>1982389.2333605897</c:v>
                </c:pt>
                <c:pt idx="38">
                  <c:v>1982389.2333605897</c:v>
                </c:pt>
                <c:pt idx="39">
                  <c:v>1982389.2333605897</c:v>
                </c:pt>
                <c:pt idx="40">
                  <c:v>2041687.3312911571</c:v>
                </c:pt>
                <c:pt idx="41">
                  <c:v>2041687.3312911571</c:v>
                </c:pt>
                <c:pt idx="42">
                  <c:v>2041687.3312911571</c:v>
                </c:pt>
                <c:pt idx="43">
                  <c:v>2041687.3312911571</c:v>
                </c:pt>
                <c:pt idx="44">
                  <c:v>2041687.3312911571</c:v>
                </c:pt>
                <c:pt idx="45">
                  <c:v>2041687.3312911571</c:v>
                </c:pt>
                <c:pt idx="46">
                  <c:v>2041687.3312911571</c:v>
                </c:pt>
                <c:pt idx="47">
                  <c:v>2041687.3312911571</c:v>
                </c:pt>
                <c:pt idx="48">
                  <c:v>2041687.3312911571</c:v>
                </c:pt>
                <c:pt idx="49">
                  <c:v>2041687.3312911571</c:v>
                </c:pt>
                <c:pt idx="50">
                  <c:v>2041687.3312911571</c:v>
                </c:pt>
                <c:pt idx="51">
                  <c:v>2041687.3312911571</c:v>
                </c:pt>
                <c:pt idx="52">
                  <c:v>2103883.9903388917</c:v>
                </c:pt>
                <c:pt idx="53">
                  <c:v>2103883.9903388917</c:v>
                </c:pt>
                <c:pt idx="54">
                  <c:v>2103883.9903388917</c:v>
                </c:pt>
                <c:pt idx="55">
                  <c:v>2103883.9903388917</c:v>
                </c:pt>
                <c:pt idx="56">
                  <c:v>2103883.9903388917</c:v>
                </c:pt>
                <c:pt idx="57">
                  <c:v>2103883.9903388917</c:v>
                </c:pt>
                <c:pt idx="58">
                  <c:v>2103883.9903388917</c:v>
                </c:pt>
                <c:pt idx="59">
                  <c:v>2103883.9903388917</c:v>
                </c:pt>
                <c:pt idx="60">
                  <c:v>2103883.9903388917</c:v>
                </c:pt>
                <c:pt idx="61">
                  <c:v>2103883.9903388917</c:v>
                </c:pt>
                <c:pt idx="62">
                  <c:v>2103883.9903388917</c:v>
                </c:pt>
                <c:pt idx="63">
                  <c:v>2103883.9903388917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9318-404F-A90D-A51F6B231574}"/>
            </c:ext>
          </c:extLst>
        </c:ser>
        <c:ser>
          <c:idx val="5"/>
          <c:order val="5"/>
          <c:tx>
            <c:strRef>
              <c:f>'Sewer Summary'!$D$73</c:f>
              <c:strCache>
                <c:ptCount val="1"/>
                <c:pt idx="0">
                  <c:v>Target Reserve Level</c:v>
                </c:pt>
              </c:strCache>
            </c:strRef>
          </c:tx>
          <c:spPr>
            <a:ln w="34925" cap="rnd">
              <a:solidFill>
                <a:srgbClr val="FFFF00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numRef>
              <c:f>'Sewer Summary'!$E$67:$BP$67</c:f>
              <c:numCache>
                <c:formatCode>mmm\-yy</c:formatCode>
                <c:ptCount val="64"/>
                <c:pt idx="0">
                  <c:v>45352</c:v>
                </c:pt>
                <c:pt idx="1">
                  <c:v>45383</c:v>
                </c:pt>
                <c:pt idx="2">
                  <c:v>45413</c:v>
                </c:pt>
                <c:pt idx="3">
                  <c:v>45444</c:v>
                </c:pt>
                <c:pt idx="4">
                  <c:v>45474</c:v>
                </c:pt>
                <c:pt idx="5">
                  <c:v>45505</c:v>
                </c:pt>
                <c:pt idx="6">
                  <c:v>45536</c:v>
                </c:pt>
                <c:pt idx="7">
                  <c:v>45566</c:v>
                </c:pt>
                <c:pt idx="8">
                  <c:v>45597</c:v>
                </c:pt>
                <c:pt idx="9">
                  <c:v>45627</c:v>
                </c:pt>
                <c:pt idx="10">
                  <c:v>45658</c:v>
                </c:pt>
                <c:pt idx="11">
                  <c:v>45689</c:v>
                </c:pt>
                <c:pt idx="12">
                  <c:v>45717</c:v>
                </c:pt>
                <c:pt idx="13">
                  <c:v>45748</c:v>
                </c:pt>
                <c:pt idx="14">
                  <c:v>45778</c:v>
                </c:pt>
                <c:pt idx="15">
                  <c:v>45809</c:v>
                </c:pt>
                <c:pt idx="16">
                  <c:v>45839</c:v>
                </c:pt>
                <c:pt idx="17">
                  <c:v>45870</c:v>
                </c:pt>
                <c:pt idx="18">
                  <c:v>45901</c:v>
                </c:pt>
                <c:pt idx="19">
                  <c:v>45931</c:v>
                </c:pt>
                <c:pt idx="20">
                  <c:v>45962</c:v>
                </c:pt>
                <c:pt idx="21">
                  <c:v>45992</c:v>
                </c:pt>
                <c:pt idx="22">
                  <c:v>46023</c:v>
                </c:pt>
                <c:pt idx="23">
                  <c:v>46054</c:v>
                </c:pt>
                <c:pt idx="24">
                  <c:v>46082</c:v>
                </c:pt>
                <c:pt idx="25">
                  <c:v>46113</c:v>
                </c:pt>
                <c:pt idx="26">
                  <c:v>46143</c:v>
                </c:pt>
                <c:pt idx="27">
                  <c:v>46174</c:v>
                </c:pt>
                <c:pt idx="28">
                  <c:v>46204</c:v>
                </c:pt>
                <c:pt idx="29">
                  <c:v>46235</c:v>
                </c:pt>
                <c:pt idx="30">
                  <c:v>46266</c:v>
                </c:pt>
                <c:pt idx="31">
                  <c:v>46296</c:v>
                </c:pt>
                <c:pt idx="32">
                  <c:v>46327</c:v>
                </c:pt>
                <c:pt idx="33">
                  <c:v>46357</c:v>
                </c:pt>
                <c:pt idx="34">
                  <c:v>46388</c:v>
                </c:pt>
                <c:pt idx="35">
                  <c:v>46419</c:v>
                </c:pt>
                <c:pt idx="36">
                  <c:v>46447</c:v>
                </c:pt>
                <c:pt idx="37">
                  <c:v>46478</c:v>
                </c:pt>
                <c:pt idx="38">
                  <c:v>46508</c:v>
                </c:pt>
                <c:pt idx="39">
                  <c:v>46539</c:v>
                </c:pt>
                <c:pt idx="40">
                  <c:v>46569</c:v>
                </c:pt>
                <c:pt idx="41">
                  <c:v>46600</c:v>
                </c:pt>
                <c:pt idx="42">
                  <c:v>46631</c:v>
                </c:pt>
                <c:pt idx="43">
                  <c:v>46661</c:v>
                </c:pt>
                <c:pt idx="44">
                  <c:v>46692</c:v>
                </c:pt>
                <c:pt idx="45">
                  <c:v>46722</c:v>
                </c:pt>
                <c:pt idx="46">
                  <c:v>46753</c:v>
                </c:pt>
                <c:pt idx="47">
                  <c:v>46784</c:v>
                </c:pt>
                <c:pt idx="48">
                  <c:v>46813</c:v>
                </c:pt>
                <c:pt idx="49">
                  <c:v>46844</c:v>
                </c:pt>
                <c:pt idx="50">
                  <c:v>46874</c:v>
                </c:pt>
                <c:pt idx="51">
                  <c:v>46905</c:v>
                </c:pt>
                <c:pt idx="52">
                  <c:v>46935</c:v>
                </c:pt>
                <c:pt idx="53">
                  <c:v>46966</c:v>
                </c:pt>
                <c:pt idx="54">
                  <c:v>46997</c:v>
                </c:pt>
                <c:pt idx="55">
                  <c:v>47027</c:v>
                </c:pt>
                <c:pt idx="56">
                  <c:v>47058</c:v>
                </c:pt>
                <c:pt idx="57">
                  <c:v>47088</c:v>
                </c:pt>
                <c:pt idx="58">
                  <c:v>47119</c:v>
                </c:pt>
                <c:pt idx="59">
                  <c:v>47150</c:v>
                </c:pt>
                <c:pt idx="60">
                  <c:v>47178</c:v>
                </c:pt>
                <c:pt idx="61">
                  <c:v>47209</c:v>
                </c:pt>
                <c:pt idx="62">
                  <c:v>47239</c:v>
                </c:pt>
                <c:pt idx="63">
                  <c:v>47270</c:v>
                </c:pt>
              </c:numCache>
            </c:numRef>
          </c:cat>
          <c:val>
            <c:numRef>
              <c:f>'Sewer Summary'!$E$73:$BP$73</c:f>
              <c:numCache>
                <c:formatCode>_("$"* #,##0_);_("$"* \(#,##0\);_("$"* "-"??_);_(@_)</c:formatCode>
                <c:ptCount val="64"/>
                <c:pt idx="0">
                  <c:v>3613109.4506823462</c:v>
                </c:pt>
                <c:pt idx="1">
                  <c:v>3613109.4506823462</c:v>
                </c:pt>
                <c:pt idx="2">
                  <c:v>3613109.4506823462</c:v>
                </c:pt>
                <c:pt idx="3">
                  <c:v>3979656.9757874301</c:v>
                </c:pt>
                <c:pt idx="4">
                  <c:v>3979656.9757874301</c:v>
                </c:pt>
                <c:pt idx="5">
                  <c:v>3979656.9757874301</c:v>
                </c:pt>
                <c:pt idx="6">
                  <c:v>3979656.9757874301</c:v>
                </c:pt>
                <c:pt idx="7">
                  <c:v>3979656.9757874301</c:v>
                </c:pt>
                <c:pt idx="8">
                  <c:v>3979656.9757874301</c:v>
                </c:pt>
                <c:pt idx="9">
                  <c:v>3979656.9757874301</c:v>
                </c:pt>
                <c:pt idx="10">
                  <c:v>3979656.9757874301</c:v>
                </c:pt>
                <c:pt idx="11">
                  <c:v>3979656.9757874301</c:v>
                </c:pt>
                <c:pt idx="12">
                  <c:v>3979656.9757874301</c:v>
                </c:pt>
                <c:pt idx="13">
                  <c:v>3979656.9757874301</c:v>
                </c:pt>
                <c:pt idx="14">
                  <c:v>3979656.9757874301</c:v>
                </c:pt>
                <c:pt idx="15">
                  <c:v>3979656.9757874301</c:v>
                </c:pt>
                <c:pt idx="16">
                  <c:v>4106205.1403586557</c:v>
                </c:pt>
                <c:pt idx="17">
                  <c:v>4106205.1403586557</c:v>
                </c:pt>
                <c:pt idx="18">
                  <c:v>4106205.1403586557</c:v>
                </c:pt>
                <c:pt idx="19">
                  <c:v>4106205.1403586557</c:v>
                </c:pt>
                <c:pt idx="20">
                  <c:v>4106205.1403586557</c:v>
                </c:pt>
                <c:pt idx="21">
                  <c:v>4106205.1403586557</c:v>
                </c:pt>
                <c:pt idx="22">
                  <c:v>4106205.1403586557</c:v>
                </c:pt>
                <c:pt idx="23">
                  <c:v>4106205.1403586557</c:v>
                </c:pt>
                <c:pt idx="24">
                  <c:v>4106205.1403586557</c:v>
                </c:pt>
                <c:pt idx="25">
                  <c:v>4106205.1403586557</c:v>
                </c:pt>
                <c:pt idx="26">
                  <c:v>4106205.1403586557</c:v>
                </c:pt>
                <c:pt idx="27">
                  <c:v>4106205.1403586557</c:v>
                </c:pt>
                <c:pt idx="28">
                  <c:v>4307874.8463216778</c:v>
                </c:pt>
                <c:pt idx="29">
                  <c:v>4307874.8463216778</c:v>
                </c:pt>
                <c:pt idx="30">
                  <c:v>4307874.8463216778</c:v>
                </c:pt>
                <c:pt idx="31">
                  <c:v>4307874.8463216778</c:v>
                </c:pt>
                <c:pt idx="32">
                  <c:v>4307874.8463216778</c:v>
                </c:pt>
                <c:pt idx="33">
                  <c:v>4307874.8463216778</c:v>
                </c:pt>
                <c:pt idx="34">
                  <c:v>4307874.8463216778</c:v>
                </c:pt>
                <c:pt idx="35">
                  <c:v>4307874.8463216778</c:v>
                </c:pt>
                <c:pt idx="36">
                  <c:v>4307874.8463216778</c:v>
                </c:pt>
                <c:pt idx="37">
                  <c:v>4307874.8463216778</c:v>
                </c:pt>
                <c:pt idx="38">
                  <c:v>4307874.8463216778</c:v>
                </c:pt>
                <c:pt idx="39">
                  <c:v>4307874.8463216778</c:v>
                </c:pt>
                <c:pt idx="40">
                  <c:v>4566103.8807709878</c:v>
                </c:pt>
                <c:pt idx="41">
                  <c:v>4566103.8807709878</c:v>
                </c:pt>
                <c:pt idx="42">
                  <c:v>4566103.8807709878</c:v>
                </c:pt>
                <c:pt idx="43">
                  <c:v>4566103.8807709878</c:v>
                </c:pt>
                <c:pt idx="44">
                  <c:v>4566103.8807709878</c:v>
                </c:pt>
                <c:pt idx="45">
                  <c:v>4566103.8807709878</c:v>
                </c:pt>
                <c:pt idx="46">
                  <c:v>4566103.8807709878</c:v>
                </c:pt>
                <c:pt idx="47">
                  <c:v>4566103.8807709878</c:v>
                </c:pt>
                <c:pt idx="48">
                  <c:v>4566103.8807709878</c:v>
                </c:pt>
                <c:pt idx="49">
                  <c:v>4566103.8807709878</c:v>
                </c:pt>
                <c:pt idx="50">
                  <c:v>4566103.8807709878</c:v>
                </c:pt>
                <c:pt idx="51">
                  <c:v>4566103.8807709878</c:v>
                </c:pt>
                <c:pt idx="52">
                  <c:v>4727839.7840962103</c:v>
                </c:pt>
                <c:pt idx="53">
                  <c:v>4727839.7840962103</c:v>
                </c:pt>
                <c:pt idx="54">
                  <c:v>4727839.7840962103</c:v>
                </c:pt>
                <c:pt idx="55">
                  <c:v>4727839.7840962103</c:v>
                </c:pt>
                <c:pt idx="56">
                  <c:v>4727839.7840962103</c:v>
                </c:pt>
                <c:pt idx="57">
                  <c:v>4727839.7840962103</c:v>
                </c:pt>
                <c:pt idx="58">
                  <c:v>4727839.7840962103</c:v>
                </c:pt>
                <c:pt idx="59">
                  <c:v>4727839.7840962103</c:v>
                </c:pt>
                <c:pt idx="60">
                  <c:v>4727839.7840962103</c:v>
                </c:pt>
                <c:pt idx="61">
                  <c:v>4727839.7840962103</c:v>
                </c:pt>
                <c:pt idx="62">
                  <c:v>4727839.7840962103</c:v>
                </c:pt>
                <c:pt idx="63">
                  <c:v>4727839.7840962103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9318-404F-A90D-A51F6B231574}"/>
            </c:ext>
          </c:extLst>
        </c:ser>
        <c:ser>
          <c:idx val="6"/>
          <c:order val="6"/>
          <c:tx>
            <c:strRef>
              <c:f>'Sewer Summary'!$D$74</c:f>
              <c:strCache>
                <c:ptCount val="1"/>
                <c:pt idx="0">
                  <c:v>Maximum Target Level</c:v>
                </c:pt>
              </c:strCache>
            </c:strRef>
          </c:tx>
          <c:spPr>
            <a:ln w="34925" cap="rnd">
              <a:solidFill>
                <a:srgbClr val="00B050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numRef>
              <c:f>'Sewer Summary'!$E$67:$BP$67</c:f>
              <c:numCache>
                <c:formatCode>mmm\-yy</c:formatCode>
                <c:ptCount val="64"/>
                <c:pt idx="0">
                  <c:v>45352</c:v>
                </c:pt>
                <c:pt idx="1">
                  <c:v>45383</c:v>
                </c:pt>
                <c:pt idx="2">
                  <c:v>45413</c:v>
                </c:pt>
                <c:pt idx="3">
                  <c:v>45444</c:v>
                </c:pt>
                <c:pt idx="4">
                  <c:v>45474</c:v>
                </c:pt>
                <c:pt idx="5">
                  <c:v>45505</c:v>
                </c:pt>
                <c:pt idx="6">
                  <c:v>45536</c:v>
                </c:pt>
                <c:pt idx="7">
                  <c:v>45566</c:v>
                </c:pt>
                <c:pt idx="8">
                  <c:v>45597</c:v>
                </c:pt>
                <c:pt idx="9">
                  <c:v>45627</c:v>
                </c:pt>
                <c:pt idx="10">
                  <c:v>45658</c:v>
                </c:pt>
                <c:pt idx="11">
                  <c:v>45689</c:v>
                </c:pt>
                <c:pt idx="12">
                  <c:v>45717</c:v>
                </c:pt>
                <c:pt idx="13">
                  <c:v>45748</c:v>
                </c:pt>
                <c:pt idx="14">
                  <c:v>45778</c:v>
                </c:pt>
                <c:pt idx="15">
                  <c:v>45809</c:v>
                </c:pt>
                <c:pt idx="16">
                  <c:v>45839</c:v>
                </c:pt>
                <c:pt idx="17">
                  <c:v>45870</c:v>
                </c:pt>
                <c:pt idx="18">
                  <c:v>45901</c:v>
                </c:pt>
                <c:pt idx="19">
                  <c:v>45931</c:v>
                </c:pt>
                <c:pt idx="20">
                  <c:v>45962</c:v>
                </c:pt>
                <c:pt idx="21">
                  <c:v>45992</c:v>
                </c:pt>
                <c:pt idx="22">
                  <c:v>46023</c:v>
                </c:pt>
                <c:pt idx="23">
                  <c:v>46054</c:v>
                </c:pt>
                <c:pt idx="24">
                  <c:v>46082</c:v>
                </c:pt>
                <c:pt idx="25">
                  <c:v>46113</c:v>
                </c:pt>
                <c:pt idx="26">
                  <c:v>46143</c:v>
                </c:pt>
                <c:pt idx="27">
                  <c:v>46174</c:v>
                </c:pt>
                <c:pt idx="28">
                  <c:v>46204</c:v>
                </c:pt>
                <c:pt idx="29">
                  <c:v>46235</c:v>
                </c:pt>
                <c:pt idx="30">
                  <c:v>46266</c:v>
                </c:pt>
                <c:pt idx="31">
                  <c:v>46296</c:v>
                </c:pt>
                <c:pt idx="32">
                  <c:v>46327</c:v>
                </c:pt>
                <c:pt idx="33">
                  <c:v>46357</c:v>
                </c:pt>
                <c:pt idx="34">
                  <c:v>46388</c:v>
                </c:pt>
                <c:pt idx="35">
                  <c:v>46419</c:v>
                </c:pt>
                <c:pt idx="36">
                  <c:v>46447</c:v>
                </c:pt>
                <c:pt idx="37">
                  <c:v>46478</c:v>
                </c:pt>
                <c:pt idx="38">
                  <c:v>46508</c:v>
                </c:pt>
                <c:pt idx="39">
                  <c:v>46539</c:v>
                </c:pt>
                <c:pt idx="40">
                  <c:v>46569</c:v>
                </c:pt>
                <c:pt idx="41">
                  <c:v>46600</c:v>
                </c:pt>
                <c:pt idx="42">
                  <c:v>46631</c:v>
                </c:pt>
                <c:pt idx="43">
                  <c:v>46661</c:v>
                </c:pt>
                <c:pt idx="44">
                  <c:v>46692</c:v>
                </c:pt>
                <c:pt idx="45">
                  <c:v>46722</c:v>
                </c:pt>
                <c:pt idx="46">
                  <c:v>46753</c:v>
                </c:pt>
                <c:pt idx="47">
                  <c:v>46784</c:v>
                </c:pt>
                <c:pt idx="48">
                  <c:v>46813</c:v>
                </c:pt>
                <c:pt idx="49">
                  <c:v>46844</c:v>
                </c:pt>
                <c:pt idx="50">
                  <c:v>46874</c:v>
                </c:pt>
                <c:pt idx="51">
                  <c:v>46905</c:v>
                </c:pt>
                <c:pt idx="52">
                  <c:v>46935</c:v>
                </c:pt>
                <c:pt idx="53">
                  <c:v>46966</c:v>
                </c:pt>
                <c:pt idx="54">
                  <c:v>46997</c:v>
                </c:pt>
                <c:pt idx="55">
                  <c:v>47027</c:v>
                </c:pt>
                <c:pt idx="56">
                  <c:v>47058</c:v>
                </c:pt>
                <c:pt idx="57">
                  <c:v>47088</c:v>
                </c:pt>
                <c:pt idx="58">
                  <c:v>47119</c:v>
                </c:pt>
                <c:pt idx="59">
                  <c:v>47150</c:v>
                </c:pt>
                <c:pt idx="60">
                  <c:v>47178</c:v>
                </c:pt>
                <c:pt idx="61">
                  <c:v>47209</c:v>
                </c:pt>
                <c:pt idx="62">
                  <c:v>47239</c:v>
                </c:pt>
                <c:pt idx="63">
                  <c:v>47270</c:v>
                </c:pt>
              </c:numCache>
            </c:numRef>
          </c:cat>
          <c:val>
            <c:numRef>
              <c:f>'Sewer Summary'!$E$74:$BP$74</c:f>
              <c:numCache>
                <c:formatCode>_("$"* #,##0_);_("$"* \(#,##0\);_("$"* "-"??_);_(@_)</c:formatCode>
                <c:ptCount val="64"/>
                <c:pt idx="0">
                  <c:v>5056463.6413646927</c:v>
                </c:pt>
                <c:pt idx="1">
                  <c:v>5056463.6413646927</c:v>
                </c:pt>
                <c:pt idx="2">
                  <c:v>5056463.6413646927</c:v>
                </c:pt>
                <c:pt idx="3">
                  <c:v>5484353.7195737753</c:v>
                </c:pt>
                <c:pt idx="4">
                  <c:v>5484353.7195737753</c:v>
                </c:pt>
                <c:pt idx="5">
                  <c:v>5484353.7195737753</c:v>
                </c:pt>
                <c:pt idx="6">
                  <c:v>5484353.7195737753</c:v>
                </c:pt>
                <c:pt idx="7">
                  <c:v>5484353.7195737753</c:v>
                </c:pt>
                <c:pt idx="8">
                  <c:v>5484353.7195737753</c:v>
                </c:pt>
                <c:pt idx="9">
                  <c:v>5484353.7195737753</c:v>
                </c:pt>
                <c:pt idx="10">
                  <c:v>5484353.7195737753</c:v>
                </c:pt>
                <c:pt idx="11">
                  <c:v>5484353.7195737753</c:v>
                </c:pt>
                <c:pt idx="12">
                  <c:v>5484353.7195737753</c:v>
                </c:pt>
                <c:pt idx="13">
                  <c:v>5484353.7195737753</c:v>
                </c:pt>
                <c:pt idx="14">
                  <c:v>5484353.7195737753</c:v>
                </c:pt>
                <c:pt idx="15">
                  <c:v>5484353.7195737753</c:v>
                </c:pt>
                <c:pt idx="16">
                  <c:v>5674851.4957559211</c:v>
                </c:pt>
                <c:pt idx="17">
                  <c:v>5674851.4957559211</c:v>
                </c:pt>
                <c:pt idx="18">
                  <c:v>5674851.4957559211</c:v>
                </c:pt>
                <c:pt idx="19">
                  <c:v>5674851.4957559211</c:v>
                </c:pt>
                <c:pt idx="20">
                  <c:v>5674851.4957559211</c:v>
                </c:pt>
                <c:pt idx="21">
                  <c:v>5674851.4957559211</c:v>
                </c:pt>
                <c:pt idx="22">
                  <c:v>5674851.4957559211</c:v>
                </c:pt>
                <c:pt idx="23">
                  <c:v>5674851.4957559211</c:v>
                </c:pt>
                <c:pt idx="24">
                  <c:v>5674851.4957559211</c:v>
                </c:pt>
                <c:pt idx="25">
                  <c:v>5674851.4957559211</c:v>
                </c:pt>
                <c:pt idx="26">
                  <c:v>5674851.4957559211</c:v>
                </c:pt>
                <c:pt idx="27">
                  <c:v>5674851.4957559211</c:v>
                </c:pt>
                <c:pt idx="28">
                  <c:v>5943188.6718233265</c:v>
                </c:pt>
                <c:pt idx="29">
                  <c:v>5943188.6718233265</c:v>
                </c:pt>
                <c:pt idx="30">
                  <c:v>5943188.6718233265</c:v>
                </c:pt>
                <c:pt idx="31">
                  <c:v>5943188.6718233265</c:v>
                </c:pt>
                <c:pt idx="32">
                  <c:v>5943188.6718233265</c:v>
                </c:pt>
                <c:pt idx="33">
                  <c:v>5943188.6718233265</c:v>
                </c:pt>
                <c:pt idx="34">
                  <c:v>5943188.6718233265</c:v>
                </c:pt>
                <c:pt idx="35">
                  <c:v>5943188.6718233265</c:v>
                </c:pt>
                <c:pt idx="36">
                  <c:v>5943188.6718233265</c:v>
                </c:pt>
                <c:pt idx="37">
                  <c:v>5943188.6718233265</c:v>
                </c:pt>
                <c:pt idx="38">
                  <c:v>5943188.6718233265</c:v>
                </c:pt>
                <c:pt idx="39">
                  <c:v>5943188.6718233265</c:v>
                </c:pt>
                <c:pt idx="40">
                  <c:v>6270918.5438564569</c:v>
                </c:pt>
                <c:pt idx="41">
                  <c:v>6270918.5438564569</c:v>
                </c:pt>
                <c:pt idx="42">
                  <c:v>6270918.5438564569</c:v>
                </c:pt>
                <c:pt idx="43">
                  <c:v>6270918.5438564569</c:v>
                </c:pt>
                <c:pt idx="44">
                  <c:v>6270918.5438564569</c:v>
                </c:pt>
                <c:pt idx="45">
                  <c:v>6270918.5438564569</c:v>
                </c:pt>
                <c:pt idx="46">
                  <c:v>6270918.5438564569</c:v>
                </c:pt>
                <c:pt idx="47">
                  <c:v>6270918.5438564569</c:v>
                </c:pt>
                <c:pt idx="48">
                  <c:v>6270918.5438564569</c:v>
                </c:pt>
                <c:pt idx="49">
                  <c:v>6270918.5438564569</c:v>
                </c:pt>
                <c:pt idx="50">
                  <c:v>6270918.5438564569</c:v>
                </c:pt>
                <c:pt idx="51">
                  <c:v>6270918.5438564569</c:v>
                </c:pt>
                <c:pt idx="52">
                  <c:v>6505109.0703628119</c:v>
                </c:pt>
                <c:pt idx="53">
                  <c:v>6505109.0703628119</c:v>
                </c:pt>
                <c:pt idx="54">
                  <c:v>6505109.0703628119</c:v>
                </c:pt>
                <c:pt idx="55">
                  <c:v>6505109.0703628119</c:v>
                </c:pt>
                <c:pt idx="56">
                  <c:v>6505109.0703628119</c:v>
                </c:pt>
                <c:pt idx="57">
                  <c:v>6505109.0703628119</c:v>
                </c:pt>
                <c:pt idx="58">
                  <c:v>6505109.0703628119</c:v>
                </c:pt>
                <c:pt idx="59">
                  <c:v>6505109.0703628119</c:v>
                </c:pt>
                <c:pt idx="60">
                  <c:v>6505109.0703628119</c:v>
                </c:pt>
                <c:pt idx="61">
                  <c:v>6505109.0703628119</c:v>
                </c:pt>
                <c:pt idx="62">
                  <c:v>6505109.0703628119</c:v>
                </c:pt>
                <c:pt idx="63">
                  <c:v>6505109.0703628119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9318-404F-A90D-A51F6B2315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70541408"/>
        <c:axId val="1170553888"/>
      </c:lineChart>
      <c:dateAx>
        <c:axId val="1170541408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70553888"/>
        <c:crosses val="autoZero"/>
        <c:auto val="1"/>
        <c:lblOffset val="100"/>
        <c:baseTimeUnit val="months"/>
      </c:dateAx>
      <c:valAx>
        <c:axId val="11705538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_(&quot;$&quot;* #,##0_);_(&quot;$&quot;* \(#,##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705414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 sz="1200" b="1"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sz="1800" dirty="0"/>
              <a:t>Detachment Annual Savings Breakdown</a:t>
            </a:r>
          </a:p>
          <a:p>
            <a:pPr>
              <a:defRPr sz="1800"/>
            </a:pPr>
            <a:r>
              <a:rPr lang="en-US" sz="1800" dirty="0"/>
              <a:t>In $ Millions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'Savings Use Breakdown'!$E$2</c:f>
              <c:strCache>
                <c:ptCount val="1"/>
                <c:pt idx="0">
                  <c:v>Detachment Savings Breakdown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6D98-4551-BE7F-C3D9A7515557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6D98-4551-BE7F-C3D9A7515557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6D98-4551-BE7F-C3D9A7515557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6D98-4551-BE7F-C3D9A7515557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6D98-4551-BE7F-C3D9A7515557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6D98-4551-BE7F-C3D9A7515557}"/>
              </c:ext>
            </c:extLst>
          </c:dPt>
          <c:dLbls>
            <c:dLbl>
              <c:idx val="0"/>
              <c:layout>
                <c:manualLayout>
                  <c:x val="0.19670254338229179"/>
                  <c:y val="3.9141414141414123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2337225395363656"/>
                      <c:h val="6.437942416288873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6D98-4551-BE7F-C3D9A7515557}"/>
                </c:ext>
              </c:extLst>
            </c:dLbl>
            <c:dLbl>
              <c:idx val="1"/>
              <c:layout>
                <c:manualLayout>
                  <c:x val="5.2836087106014555E-2"/>
                  <c:y val="0.15404050345979475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788675130048839"/>
                      <c:h val="9.215720194066649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6D98-4551-BE7F-C3D9A7515557}"/>
                </c:ext>
              </c:extLst>
            </c:dLbl>
            <c:dLbl>
              <c:idx val="3"/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752776819347284"/>
                      <c:h val="6.690467668814126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6D98-4551-BE7F-C3D9A7515557}"/>
                </c:ext>
              </c:extLst>
            </c:dLbl>
            <c:dLbl>
              <c:idx val="4"/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639963167666489"/>
                      <c:h val="8.205619183965640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6D98-4551-BE7F-C3D9A7515557}"/>
                </c:ext>
              </c:extLst>
            </c:dLbl>
            <c:dLbl>
              <c:idx val="5"/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285917553201761"/>
                      <c:h val="7.953093931440388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6D98-4551-BE7F-C3D9A7515557}"/>
                </c:ext>
              </c:extLst>
            </c:dLbl>
            <c:spPr>
              <a:solidFill>
                <a:sysClr val="window" lastClr="FFFFFF"/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'Savings Use Breakdown'!$D$3:$D$8</c:f>
              <c:strCache>
                <c:ptCount val="6"/>
                <c:pt idx="0">
                  <c:v>Additional Electrical Costs (Pump Stations)</c:v>
                </c:pt>
                <c:pt idx="1">
                  <c:v>Additional Chemical Costs (Morro Reservoir)</c:v>
                </c:pt>
                <c:pt idx="2">
                  <c:v>Exit Fee Payment (5 years)</c:v>
                </c:pt>
                <c:pt idx="3">
                  <c:v>2024 Additional Debt Service (10 years)</c:v>
                </c:pt>
                <c:pt idx="4">
                  <c:v>Additional CalPERS Payment (10 years)</c:v>
                </c:pt>
                <c:pt idx="5">
                  <c:v>Rate Increase Offsets (Inflation, CIP, etc)</c:v>
                </c:pt>
              </c:strCache>
            </c:strRef>
          </c:cat>
          <c:val>
            <c:numRef>
              <c:f>'Savings Use Breakdown'!$E$3:$E$8</c:f>
              <c:numCache>
                <c:formatCode>"$"#,##0.0_);[Red]\("$"#,##0.0\)</c:formatCode>
                <c:ptCount val="6"/>
                <c:pt idx="0">
                  <c:v>0.5</c:v>
                </c:pt>
                <c:pt idx="1">
                  <c:v>0.8</c:v>
                </c:pt>
                <c:pt idx="2">
                  <c:v>3.3359999999999999</c:v>
                </c:pt>
                <c:pt idx="3">
                  <c:v>1.2762460209086921</c:v>
                </c:pt>
                <c:pt idx="4">
                  <c:v>0.427757</c:v>
                </c:pt>
                <c:pt idx="5">
                  <c:v>1.9236222020045435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6D98-4551-BE7F-C3D9A75155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 sz="1200" b="1"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100" baseline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sz="1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Water Financial Projection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100" baseline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areaChart>
        <c:grouping val="standard"/>
        <c:varyColors val="0"/>
        <c:ser>
          <c:idx val="0"/>
          <c:order val="0"/>
          <c:tx>
            <c:strRef>
              <c:f>'Water Summary - Status Quo'!$D$62</c:f>
              <c:strCache>
                <c:ptCount val="1"/>
                <c:pt idx="0">
                  <c:v>Cash Balance (Unrestricted) 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rgbClr val="92D050"/>
              </a:solidFill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cat>
            <c:numRef>
              <c:f>'Water Summary - Status Quo'!$E$61:$BP$61</c:f>
              <c:numCache>
                <c:formatCode>mmm\-yy</c:formatCode>
                <c:ptCount val="64"/>
                <c:pt idx="0">
                  <c:v>45352</c:v>
                </c:pt>
                <c:pt idx="1">
                  <c:v>45383</c:v>
                </c:pt>
                <c:pt idx="2">
                  <c:v>45413</c:v>
                </c:pt>
                <c:pt idx="3">
                  <c:v>45444</c:v>
                </c:pt>
                <c:pt idx="4">
                  <c:v>45474</c:v>
                </c:pt>
                <c:pt idx="5">
                  <c:v>45505</c:v>
                </c:pt>
                <c:pt idx="6">
                  <c:v>45536</c:v>
                </c:pt>
                <c:pt idx="7">
                  <c:v>45566</c:v>
                </c:pt>
                <c:pt idx="8">
                  <c:v>45597</c:v>
                </c:pt>
                <c:pt idx="9">
                  <c:v>45627</c:v>
                </c:pt>
                <c:pt idx="10">
                  <c:v>45658</c:v>
                </c:pt>
                <c:pt idx="11">
                  <c:v>45689</c:v>
                </c:pt>
                <c:pt idx="12">
                  <c:v>45717</c:v>
                </c:pt>
                <c:pt idx="13">
                  <c:v>45748</c:v>
                </c:pt>
                <c:pt idx="14">
                  <c:v>45778</c:v>
                </c:pt>
                <c:pt idx="15">
                  <c:v>45809</c:v>
                </c:pt>
                <c:pt idx="16">
                  <c:v>45839</c:v>
                </c:pt>
                <c:pt idx="17">
                  <c:v>45870</c:v>
                </c:pt>
                <c:pt idx="18">
                  <c:v>45901</c:v>
                </c:pt>
                <c:pt idx="19">
                  <c:v>45931</c:v>
                </c:pt>
                <c:pt idx="20">
                  <c:v>45962</c:v>
                </c:pt>
                <c:pt idx="21">
                  <c:v>45992</c:v>
                </c:pt>
                <c:pt idx="22">
                  <c:v>46023</c:v>
                </c:pt>
                <c:pt idx="23">
                  <c:v>46054</c:v>
                </c:pt>
                <c:pt idx="24">
                  <c:v>46082</c:v>
                </c:pt>
                <c:pt idx="25">
                  <c:v>46113</c:v>
                </c:pt>
                <c:pt idx="26">
                  <c:v>46143</c:v>
                </c:pt>
                <c:pt idx="27">
                  <c:v>46174</c:v>
                </c:pt>
                <c:pt idx="28">
                  <c:v>46204</c:v>
                </c:pt>
                <c:pt idx="29">
                  <c:v>46235</c:v>
                </c:pt>
                <c:pt idx="30">
                  <c:v>46266</c:v>
                </c:pt>
                <c:pt idx="31">
                  <c:v>46296</c:v>
                </c:pt>
                <c:pt idx="32">
                  <c:v>46327</c:v>
                </c:pt>
                <c:pt idx="33">
                  <c:v>46357</c:v>
                </c:pt>
                <c:pt idx="34">
                  <c:v>46388</c:v>
                </c:pt>
                <c:pt idx="35">
                  <c:v>46419</c:v>
                </c:pt>
                <c:pt idx="36">
                  <c:v>46447</c:v>
                </c:pt>
                <c:pt idx="37">
                  <c:v>46478</c:v>
                </c:pt>
                <c:pt idx="38">
                  <c:v>46508</c:v>
                </c:pt>
                <c:pt idx="39">
                  <c:v>46539</c:v>
                </c:pt>
                <c:pt idx="40">
                  <c:v>46569</c:v>
                </c:pt>
                <c:pt idx="41">
                  <c:v>46600</c:v>
                </c:pt>
                <c:pt idx="42">
                  <c:v>46631</c:v>
                </c:pt>
                <c:pt idx="43">
                  <c:v>46661</c:v>
                </c:pt>
                <c:pt idx="44">
                  <c:v>46692</c:v>
                </c:pt>
                <c:pt idx="45">
                  <c:v>46722</c:v>
                </c:pt>
                <c:pt idx="46">
                  <c:v>46753</c:v>
                </c:pt>
                <c:pt idx="47">
                  <c:v>46784</c:v>
                </c:pt>
                <c:pt idx="48">
                  <c:v>46813</c:v>
                </c:pt>
                <c:pt idx="49">
                  <c:v>46844</c:v>
                </c:pt>
                <c:pt idx="50">
                  <c:v>46874</c:v>
                </c:pt>
                <c:pt idx="51">
                  <c:v>46905</c:v>
                </c:pt>
                <c:pt idx="52">
                  <c:v>46935</c:v>
                </c:pt>
                <c:pt idx="53">
                  <c:v>46966</c:v>
                </c:pt>
                <c:pt idx="54">
                  <c:v>46997</c:v>
                </c:pt>
                <c:pt idx="55">
                  <c:v>47027</c:v>
                </c:pt>
                <c:pt idx="56">
                  <c:v>47058</c:v>
                </c:pt>
                <c:pt idx="57">
                  <c:v>47088</c:v>
                </c:pt>
                <c:pt idx="58">
                  <c:v>47119</c:v>
                </c:pt>
                <c:pt idx="59">
                  <c:v>47150</c:v>
                </c:pt>
                <c:pt idx="60">
                  <c:v>47178</c:v>
                </c:pt>
                <c:pt idx="61">
                  <c:v>47209</c:v>
                </c:pt>
                <c:pt idx="62">
                  <c:v>47239</c:v>
                </c:pt>
                <c:pt idx="63">
                  <c:v>47270</c:v>
                </c:pt>
              </c:numCache>
            </c:numRef>
          </c:cat>
          <c:val>
            <c:numRef>
              <c:f>'Water Summary - Status Quo'!$E$62:$BP$62</c:f>
              <c:numCache>
                <c:formatCode>_("$"* #,##0_);_("$"* \(#,##0\);_("$"* "-"??_);_(@_)</c:formatCode>
                <c:ptCount val="64"/>
                <c:pt idx="0">
                  <c:v>7456463.0851479787</c:v>
                </c:pt>
                <c:pt idx="1">
                  <c:v>6313107.8549401769</c:v>
                </c:pt>
                <c:pt idx="2">
                  <c:v>2813062.1158865141</c:v>
                </c:pt>
                <c:pt idx="3">
                  <c:v>515411.23678400973</c:v>
                </c:pt>
                <c:pt idx="4">
                  <c:v>-79300.483823975665</c:v>
                </c:pt>
                <c:pt idx="5">
                  <c:v>-933241.63102801039</c:v>
                </c:pt>
                <c:pt idx="6">
                  <c:v>-468413.42319066229</c:v>
                </c:pt>
                <c:pt idx="7">
                  <c:v>-149484.48260648228</c:v>
                </c:pt>
                <c:pt idx="8">
                  <c:v>-3535170.7836618959</c:v>
                </c:pt>
                <c:pt idx="9">
                  <c:v>-3378113.9280946576</c:v>
                </c:pt>
                <c:pt idx="10">
                  <c:v>-2498508.1113324338</c:v>
                </c:pt>
                <c:pt idx="11">
                  <c:v>-2041693.6400906162</c:v>
                </c:pt>
                <c:pt idx="12">
                  <c:v>-1871132.4113961156</c:v>
                </c:pt>
                <c:pt idx="13">
                  <c:v>-1493015.3184934896</c:v>
                </c:pt>
                <c:pt idx="14">
                  <c:v>-807497.84102086676</c:v>
                </c:pt>
                <c:pt idx="15">
                  <c:v>-1703300.8334885684</c:v>
                </c:pt>
                <c:pt idx="16">
                  <c:v>-2963638.2719526198</c:v>
                </c:pt>
                <c:pt idx="17">
                  <c:v>-4144132.4388317061</c:v>
                </c:pt>
                <c:pt idx="18">
                  <c:v>-4477981.6513363738</c:v>
                </c:pt>
                <c:pt idx="19">
                  <c:v>-4180917.2545205806</c:v>
                </c:pt>
                <c:pt idx="20">
                  <c:v>-5799249.5353084691</c:v>
                </c:pt>
                <c:pt idx="21">
                  <c:v>-3758764.7269582329</c:v>
                </c:pt>
                <c:pt idx="22">
                  <c:v>-632057.56328221597</c:v>
                </c:pt>
                <c:pt idx="23">
                  <c:v>1489053.4237382459</c:v>
                </c:pt>
                <c:pt idx="24">
                  <c:v>2831676.2195284045</c:v>
                </c:pt>
                <c:pt idx="25">
                  <c:v>3612655.0978216548</c:v>
                </c:pt>
                <c:pt idx="26">
                  <c:v>3412524.1396172186</c:v>
                </c:pt>
                <c:pt idx="27">
                  <c:v>1210663.3291463745</c:v>
                </c:pt>
                <c:pt idx="28">
                  <c:v>-477016.10314719705</c:v>
                </c:pt>
                <c:pt idx="29">
                  <c:v>-2091050.1360040936</c:v>
                </c:pt>
                <c:pt idx="30">
                  <c:v>-2847312.877850567</c:v>
                </c:pt>
                <c:pt idx="31">
                  <c:v>-2989752.33974755</c:v>
                </c:pt>
                <c:pt idx="32">
                  <c:v>-5048073.4764489774</c:v>
                </c:pt>
                <c:pt idx="33">
                  <c:v>-3426456.9282179214</c:v>
                </c:pt>
                <c:pt idx="34">
                  <c:v>-719745.61828190042</c:v>
                </c:pt>
                <c:pt idx="35">
                  <c:v>980001.68987269746</c:v>
                </c:pt>
                <c:pt idx="36">
                  <c:v>1892832.0806294219</c:v>
                </c:pt>
                <c:pt idx="37">
                  <c:v>2252827.5018299702</c:v>
                </c:pt>
                <c:pt idx="38">
                  <c:v>1627010.0962865073</c:v>
                </c:pt>
                <c:pt idx="39">
                  <c:v>-1013996.7971215984</c:v>
                </c:pt>
                <c:pt idx="40">
                  <c:v>-3467939.5358651308</c:v>
                </c:pt>
                <c:pt idx="41">
                  <c:v>-5851015.4289582679</c:v>
                </c:pt>
                <c:pt idx="42">
                  <c:v>-7358063.9894340858</c:v>
                </c:pt>
                <c:pt idx="43">
                  <c:v>-8264874.4236858925</c:v>
                </c:pt>
                <c:pt idx="44">
                  <c:v>-11088021.290310137</c:v>
                </c:pt>
                <c:pt idx="45">
                  <c:v>-10206996.350279061</c:v>
                </c:pt>
                <c:pt idx="46">
                  <c:v>-8245481.5801977739</c:v>
                </c:pt>
                <c:pt idx="47">
                  <c:v>-7306454.8488971451</c:v>
                </c:pt>
                <c:pt idx="48">
                  <c:v>-7165177.3294308353</c:v>
                </c:pt>
                <c:pt idx="49">
                  <c:v>-7566983.6480639149</c:v>
                </c:pt>
                <c:pt idx="50">
                  <c:v>-8960495.2819640674</c:v>
                </c:pt>
                <c:pt idx="51">
                  <c:v>-12383562.796787135</c:v>
                </c:pt>
                <c:pt idx="52">
                  <c:v>-14227818.224757476</c:v>
                </c:pt>
                <c:pt idx="53">
                  <c:v>-15995585.610419365</c:v>
                </c:pt>
                <c:pt idx="54">
                  <c:v>-16866873.694695968</c:v>
                </c:pt>
                <c:pt idx="55">
                  <c:v>-17154080.953997597</c:v>
                </c:pt>
                <c:pt idx="56">
                  <c:v>-19358021.975317962</c:v>
                </c:pt>
                <c:pt idx="57">
                  <c:v>-17829213.598406296</c:v>
                </c:pt>
                <c:pt idx="58">
                  <c:v>-15222914.759204868</c:v>
                </c:pt>
                <c:pt idx="59">
                  <c:v>-13645349.996517843</c:v>
                </c:pt>
                <c:pt idx="60">
                  <c:v>-12876087.162282173</c:v>
                </c:pt>
                <c:pt idx="61">
                  <c:v>-12639797.938632384</c:v>
                </c:pt>
                <c:pt idx="62">
                  <c:v>-13399759.481906224</c:v>
                </c:pt>
                <c:pt idx="63">
                  <c:v>-14937118.174271312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BC6-4C85-95F0-0B75C4A3E2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70541408"/>
        <c:axId val="1170553888"/>
      </c:areaChart>
      <c:barChart>
        <c:barDir val="col"/>
        <c:grouping val="stacked"/>
        <c:varyColors val="0"/>
        <c:ser>
          <c:idx val="2"/>
          <c:order val="2"/>
          <c:tx>
            <c:strRef>
              <c:f>'Water Summary - Status Quo'!$D$64</c:f>
              <c:strCache>
                <c:ptCount val="1"/>
                <c:pt idx="0">
                  <c:v>Total Operating Expenses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numRef>
              <c:f>'Water Summary - Status Quo'!$E$61:$BP$61</c:f>
              <c:numCache>
                <c:formatCode>mmm\-yy</c:formatCode>
                <c:ptCount val="64"/>
                <c:pt idx="0">
                  <c:v>45352</c:v>
                </c:pt>
                <c:pt idx="1">
                  <c:v>45383</c:v>
                </c:pt>
                <c:pt idx="2">
                  <c:v>45413</c:v>
                </c:pt>
                <c:pt idx="3">
                  <c:v>45444</c:v>
                </c:pt>
                <c:pt idx="4">
                  <c:v>45474</c:v>
                </c:pt>
                <c:pt idx="5">
                  <c:v>45505</c:v>
                </c:pt>
                <c:pt idx="6">
                  <c:v>45536</c:v>
                </c:pt>
                <c:pt idx="7">
                  <c:v>45566</c:v>
                </c:pt>
                <c:pt idx="8">
                  <c:v>45597</c:v>
                </c:pt>
                <c:pt idx="9">
                  <c:v>45627</c:v>
                </c:pt>
                <c:pt idx="10">
                  <c:v>45658</c:v>
                </c:pt>
                <c:pt idx="11">
                  <c:v>45689</c:v>
                </c:pt>
                <c:pt idx="12">
                  <c:v>45717</c:v>
                </c:pt>
                <c:pt idx="13">
                  <c:v>45748</c:v>
                </c:pt>
                <c:pt idx="14">
                  <c:v>45778</c:v>
                </c:pt>
                <c:pt idx="15">
                  <c:v>45809</c:v>
                </c:pt>
                <c:pt idx="16">
                  <c:v>45839</c:v>
                </c:pt>
                <c:pt idx="17">
                  <c:v>45870</c:v>
                </c:pt>
                <c:pt idx="18">
                  <c:v>45901</c:v>
                </c:pt>
                <c:pt idx="19">
                  <c:v>45931</c:v>
                </c:pt>
                <c:pt idx="20">
                  <c:v>45962</c:v>
                </c:pt>
                <c:pt idx="21">
                  <c:v>45992</c:v>
                </c:pt>
                <c:pt idx="22">
                  <c:v>46023</c:v>
                </c:pt>
                <c:pt idx="23">
                  <c:v>46054</c:v>
                </c:pt>
                <c:pt idx="24">
                  <c:v>46082</c:v>
                </c:pt>
                <c:pt idx="25">
                  <c:v>46113</c:v>
                </c:pt>
                <c:pt idx="26">
                  <c:v>46143</c:v>
                </c:pt>
                <c:pt idx="27">
                  <c:v>46174</c:v>
                </c:pt>
                <c:pt idx="28">
                  <c:v>46204</c:v>
                </c:pt>
                <c:pt idx="29">
                  <c:v>46235</c:v>
                </c:pt>
                <c:pt idx="30">
                  <c:v>46266</c:v>
                </c:pt>
                <c:pt idx="31">
                  <c:v>46296</c:v>
                </c:pt>
                <c:pt idx="32">
                  <c:v>46327</c:v>
                </c:pt>
                <c:pt idx="33">
                  <c:v>46357</c:v>
                </c:pt>
                <c:pt idx="34">
                  <c:v>46388</c:v>
                </c:pt>
                <c:pt idx="35">
                  <c:v>46419</c:v>
                </c:pt>
                <c:pt idx="36">
                  <c:v>46447</c:v>
                </c:pt>
                <c:pt idx="37">
                  <c:v>46478</c:v>
                </c:pt>
                <c:pt idx="38">
                  <c:v>46508</c:v>
                </c:pt>
                <c:pt idx="39">
                  <c:v>46539</c:v>
                </c:pt>
                <c:pt idx="40">
                  <c:v>46569</c:v>
                </c:pt>
                <c:pt idx="41">
                  <c:v>46600</c:v>
                </c:pt>
                <c:pt idx="42">
                  <c:v>46631</c:v>
                </c:pt>
                <c:pt idx="43">
                  <c:v>46661</c:v>
                </c:pt>
                <c:pt idx="44">
                  <c:v>46692</c:v>
                </c:pt>
                <c:pt idx="45">
                  <c:v>46722</c:v>
                </c:pt>
                <c:pt idx="46">
                  <c:v>46753</c:v>
                </c:pt>
                <c:pt idx="47">
                  <c:v>46784</c:v>
                </c:pt>
                <c:pt idx="48">
                  <c:v>46813</c:v>
                </c:pt>
                <c:pt idx="49">
                  <c:v>46844</c:v>
                </c:pt>
                <c:pt idx="50">
                  <c:v>46874</c:v>
                </c:pt>
                <c:pt idx="51">
                  <c:v>46905</c:v>
                </c:pt>
                <c:pt idx="52">
                  <c:v>46935</c:v>
                </c:pt>
                <c:pt idx="53">
                  <c:v>46966</c:v>
                </c:pt>
                <c:pt idx="54">
                  <c:v>46997</c:v>
                </c:pt>
                <c:pt idx="55">
                  <c:v>47027</c:v>
                </c:pt>
                <c:pt idx="56">
                  <c:v>47058</c:v>
                </c:pt>
                <c:pt idx="57">
                  <c:v>47088</c:v>
                </c:pt>
                <c:pt idx="58">
                  <c:v>47119</c:v>
                </c:pt>
                <c:pt idx="59">
                  <c:v>47150</c:v>
                </c:pt>
                <c:pt idx="60">
                  <c:v>47178</c:v>
                </c:pt>
                <c:pt idx="61">
                  <c:v>47209</c:v>
                </c:pt>
                <c:pt idx="62">
                  <c:v>47239</c:v>
                </c:pt>
                <c:pt idx="63">
                  <c:v>47270</c:v>
                </c:pt>
              </c:numCache>
            </c:numRef>
          </c:cat>
          <c:val>
            <c:numRef>
              <c:f>'Water Summary - Status Quo'!$E$64:$BP$64</c:f>
              <c:numCache>
                <c:formatCode>_("$"* #,##0_);_("$"* \(#,##0\);_("$"* "-"??_);_(@_)</c:formatCode>
                <c:ptCount val="64"/>
                <c:pt idx="0">
                  <c:v>2331120.9492367497</c:v>
                </c:pt>
                <c:pt idx="1">
                  <c:v>3079994.6312306896</c:v>
                </c:pt>
                <c:pt idx="2">
                  <c:v>3290169.9330408773</c:v>
                </c:pt>
                <c:pt idx="3">
                  <c:v>3389158.8501937306</c:v>
                </c:pt>
                <c:pt idx="4">
                  <c:v>4360002.2870743182</c:v>
                </c:pt>
                <c:pt idx="5">
                  <c:v>4370193.045487918</c:v>
                </c:pt>
                <c:pt idx="6">
                  <c:v>3945684.9711130369</c:v>
                </c:pt>
                <c:pt idx="7">
                  <c:v>3781113.0372142899</c:v>
                </c:pt>
                <c:pt idx="8">
                  <c:v>3274963.7064615013</c:v>
                </c:pt>
                <c:pt idx="9">
                  <c:v>2611732.1726850499</c:v>
                </c:pt>
                <c:pt idx="10">
                  <c:v>1680224.2162567296</c:v>
                </c:pt>
                <c:pt idx="11">
                  <c:v>1882226.0137876256</c:v>
                </c:pt>
                <c:pt idx="12">
                  <c:v>1716576.8302695467</c:v>
                </c:pt>
                <c:pt idx="13">
                  <c:v>2408424.9702820182</c:v>
                </c:pt>
                <c:pt idx="14">
                  <c:v>2495941.6614866909</c:v>
                </c:pt>
                <c:pt idx="15">
                  <c:v>2604501.4720055722</c:v>
                </c:pt>
                <c:pt idx="16">
                  <c:v>3591815.8200058383</c:v>
                </c:pt>
                <c:pt idx="17">
                  <c:v>3607589.8480558591</c:v>
                </c:pt>
                <c:pt idx="18">
                  <c:v>3218287.9697219278</c:v>
                </c:pt>
                <c:pt idx="19">
                  <c:v>3131756.878263602</c:v>
                </c:pt>
                <c:pt idx="20">
                  <c:v>2733389.979032075</c:v>
                </c:pt>
                <c:pt idx="21">
                  <c:v>2136396.4814238665</c:v>
                </c:pt>
                <c:pt idx="22">
                  <c:v>1752768.3880652615</c:v>
                </c:pt>
                <c:pt idx="23">
                  <c:v>1956820.8118972867</c:v>
                </c:pt>
                <c:pt idx="24">
                  <c:v>1791605.7717304046</c:v>
                </c:pt>
                <c:pt idx="25">
                  <c:v>2487603.3403609148</c:v>
                </c:pt>
                <c:pt idx="26">
                  <c:v>2580026.0778646832</c:v>
                </c:pt>
                <c:pt idx="27">
                  <c:v>2694321.2645466123</c:v>
                </c:pt>
                <c:pt idx="28">
                  <c:v>3676800.078278346</c:v>
                </c:pt>
                <c:pt idx="29">
                  <c:v>3693963.3326856093</c:v>
                </c:pt>
                <c:pt idx="30">
                  <c:v>3295884.9140053014</c:v>
                </c:pt>
                <c:pt idx="31">
                  <c:v>3217224.752566393</c:v>
                </c:pt>
                <c:pt idx="32">
                  <c:v>2820016.1443184903</c:v>
                </c:pt>
                <c:pt idx="33">
                  <c:v>2212513.4931738009</c:v>
                </c:pt>
                <c:pt idx="34">
                  <c:v>1819004.548559902</c:v>
                </c:pt>
                <c:pt idx="35">
                  <c:v>2025665.5676867166</c:v>
                </c:pt>
                <c:pt idx="36">
                  <c:v>1859868.5117587212</c:v>
                </c:pt>
                <c:pt idx="37">
                  <c:v>2559240.4342347058</c:v>
                </c:pt>
                <c:pt idx="38">
                  <c:v>2649626.8365695747</c:v>
                </c:pt>
                <c:pt idx="39">
                  <c:v>2765867.6156779956</c:v>
                </c:pt>
                <c:pt idx="40">
                  <c:v>3765225.2022744548</c:v>
                </c:pt>
                <c:pt idx="41">
                  <c:v>3783854.4392124722</c:v>
                </c:pt>
                <c:pt idx="42">
                  <c:v>3376669.3383857934</c:v>
                </c:pt>
                <c:pt idx="43">
                  <c:v>3306133.8001970691</c:v>
                </c:pt>
                <c:pt idx="44">
                  <c:v>2910094.9320174963</c:v>
                </c:pt>
                <c:pt idx="45">
                  <c:v>2291663.5018508444</c:v>
                </c:pt>
                <c:pt idx="46">
                  <c:v>1887756.8917340965</c:v>
                </c:pt>
                <c:pt idx="47">
                  <c:v>2097127.6209857785</c:v>
                </c:pt>
                <c:pt idx="48">
                  <c:v>1930770.9449728525</c:v>
                </c:pt>
                <c:pt idx="49">
                  <c:v>2633621.7875127951</c:v>
                </c:pt>
                <c:pt idx="50">
                  <c:v>2721948.3445403529</c:v>
                </c:pt>
                <c:pt idx="51">
                  <c:v>2840244.8283350947</c:v>
                </c:pt>
                <c:pt idx="52">
                  <c:v>3863270.7652685549</c:v>
                </c:pt>
                <c:pt idx="53">
                  <c:v>3883447.0587886581</c:v>
                </c:pt>
                <c:pt idx="54">
                  <c:v>3466813.1835324429</c:v>
                </c:pt>
                <c:pt idx="55">
                  <c:v>3404662.4645119738</c:v>
                </c:pt>
                <c:pt idx="56">
                  <c:v>3009803.1268992736</c:v>
                </c:pt>
                <c:pt idx="57">
                  <c:v>2380006.5516451169</c:v>
                </c:pt>
                <c:pt idx="58">
                  <c:v>1965157.5179924939</c:v>
                </c:pt>
                <c:pt idx="59">
                  <c:v>2177342.8994571501</c:v>
                </c:pt>
                <c:pt idx="60">
                  <c:v>2010452.6354409207</c:v>
                </c:pt>
                <c:pt idx="61">
                  <c:v>2716889.3460321967</c:v>
                </c:pt>
                <c:pt idx="62">
                  <c:v>2803135.0602083234</c:v>
                </c:pt>
                <c:pt idx="63">
                  <c:v>2923603.7027533753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BC6-4C85-95F0-0B75C4A3E295}"/>
            </c:ext>
          </c:extLst>
        </c:ser>
        <c:ser>
          <c:idx val="3"/>
          <c:order val="3"/>
          <c:tx>
            <c:strRef>
              <c:f>'Water Summary - Status Quo'!$D$65</c:f>
              <c:strCache>
                <c:ptCount val="1"/>
                <c:pt idx="0">
                  <c:v>Total Non-Operating Expenses (Revenues)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numRef>
              <c:f>'Water Summary - Status Quo'!$E$61:$BP$61</c:f>
              <c:numCache>
                <c:formatCode>mmm\-yy</c:formatCode>
                <c:ptCount val="64"/>
                <c:pt idx="0">
                  <c:v>45352</c:v>
                </c:pt>
                <c:pt idx="1">
                  <c:v>45383</c:v>
                </c:pt>
                <c:pt idx="2">
                  <c:v>45413</c:v>
                </c:pt>
                <c:pt idx="3">
                  <c:v>45444</c:v>
                </c:pt>
                <c:pt idx="4">
                  <c:v>45474</c:v>
                </c:pt>
                <c:pt idx="5">
                  <c:v>45505</c:v>
                </c:pt>
                <c:pt idx="6">
                  <c:v>45536</c:v>
                </c:pt>
                <c:pt idx="7">
                  <c:v>45566</c:v>
                </c:pt>
                <c:pt idx="8">
                  <c:v>45597</c:v>
                </c:pt>
                <c:pt idx="9">
                  <c:v>45627</c:v>
                </c:pt>
                <c:pt idx="10">
                  <c:v>45658</c:v>
                </c:pt>
                <c:pt idx="11">
                  <c:v>45689</c:v>
                </c:pt>
                <c:pt idx="12">
                  <c:v>45717</c:v>
                </c:pt>
                <c:pt idx="13">
                  <c:v>45748</c:v>
                </c:pt>
                <c:pt idx="14">
                  <c:v>45778</c:v>
                </c:pt>
                <c:pt idx="15">
                  <c:v>45809</c:v>
                </c:pt>
                <c:pt idx="16">
                  <c:v>45839</c:v>
                </c:pt>
                <c:pt idx="17">
                  <c:v>45870</c:v>
                </c:pt>
                <c:pt idx="18">
                  <c:v>45901</c:v>
                </c:pt>
                <c:pt idx="19">
                  <c:v>45931</c:v>
                </c:pt>
                <c:pt idx="20">
                  <c:v>45962</c:v>
                </c:pt>
                <c:pt idx="21">
                  <c:v>45992</c:v>
                </c:pt>
                <c:pt idx="22">
                  <c:v>46023</c:v>
                </c:pt>
                <c:pt idx="23">
                  <c:v>46054</c:v>
                </c:pt>
                <c:pt idx="24">
                  <c:v>46082</c:v>
                </c:pt>
                <c:pt idx="25">
                  <c:v>46113</c:v>
                </c:pt>
                <c:pt idx="26">
                  <c:v>46143</c:v>
                </c:pt>
                <c:pt idx="27">
                  <c:v>46174</c:v>
                </c:pt>
                <c:pt idx="28">
                  <c:v>46204</c:v>
                </c:pt>
                <c:pt idx="29">
                  <c:v>46235</c:v>
                </c:pt>
                <c:pt idx="30">
                  <c:v>46266</c:v>
                </c:pt>
                <c:pt idx="31">
                  <c:v>46296</c:v>
                </c:pt>
                <c:pt idx="32">
                  <c:v>46327</c:v>
                </c:pt>
                <c:pt idx="33">
                  <c:v>46357</c:v>
                </c:pt>
                <c:pt idx="34">
                  <c:v>46388</c:v>
                </c:pt>
                <c:pt idx="35">
                  <c:v>46419</c:v>
                </c:pt>
                <c:pt idx="36">
                  <c:v>46447</c:v>
                </c:pt>
                <c:pt idx="37">
                  <c:v>46478</c:v>
                </c:pt>
                <c:pt idx="38">
                  <c:v>46508</c:v>
                </c:pt>
                <c:pt idx="39">
                  <c:v>46539</c:v>
                </c:pt>
                <c:pt idx="40">
                  <c:v>46569</c:v>
                </c:pt>
                <c:pt idx="41">
                  <c:v>46600</c:v>
                </c:pt>
                <c:pt idx="42">
                  <c:v>46631</c:v>
                </c:pt>
                <c:pt idx="43">
                  <c:v>46661</c:v>
                </c:pt>
                <c:pt idx="44">
                  <c:v>46692</c:v>
                </c:pt>
                <c:pt idx="45">
                  <c:v>46722</c:v>
                </c:pt>
                <c:pt idx="46">
                  <c:v>46753</c:v>
                </c:pt>
                <c:pt idx="47">
                  <c:v>46784</c:v>
                </c:pt>
                <c:pt idx="48">
                  <c:v>46813</c:v>
                </c:pt>
                <c:pt idx="49">
                  <c:v>46844</c:v>
                </c:pt>
                <c:pt idx="50">
                  <c:v>46874</c:v>
                </c:pt>
                <c:pt idx="51">
                  <c:v>46905</c:v>
                </c:pt>
                <c:pt idx="52">
                  <c:v>46935</c:v>
                </c:pt>
                <c:pt idx="53">
                  <c:v>46966</c:v>
                </c:pt>
                <c:pt idx="54">
                  <c:v>46997</c:v>
                </c:pt>
                <c:pt idx="55">
                  <c:v>47027</c:v>
                </c:pt>
                <c:pt idx="56">
                  <c:v>47058</c:v>
                </c:pt>
                <c:pt idx="57">
                  <c:v>47088</c:v>
                </c:pt>
                <c:pt idx="58">
                  <c:v>47119</c:v>
                </c:pt>
                <c:pt idx="59">
                  <c:v>47150</c:v>
                </c:pt>
                <c:pt idx="60">
                  <c:v>47178</c:v>
                </c:pt>
                <c:pt idx="61">
                  <c:v>47209</c:v>
                </c:pt>
                <c:pt idx="62">
                  <c:v>47239</c:v>
                </c:pt>
                <c:pt idx="63">
                  <c:v>47270</c:v>
                </c:pt>
              </c:numCache>
            </c:numRef>
          </c:cat>
          <c:val>
            <c:numRef>
              <c:f>'Water Summary - Status Quo'!$E$65:$BP$65</c:f>
              <c:numCache>
                <c:formatCode>_("$"* #,##0_);_("$"* \(#,##0\);_("$"* "-"??_);_(@_)</c:formatCode>
                <c:ptCount val="64"/>
                <c:pt idx="0">
                  <c:v>901439.23249999993</c:v>
                </c:pt>
                <c:pt idx="1">
                  <c:v>1163023.4224999999</c:v>
                </c:pt>
                <c:pt idx="2">
                  <c:v>3698134.5924999998</c:v>
                </c:pt>
                <c:pt idx="3">
                  <c:v>2710403.3125</c:v>
                </c:pt>
                <c:pt idx="4">
                  <c:v>836741.80333333334</c:v>
                </c:pt>
                <c:pt idx="5">
                  <c:v>1268679.8533333333</c:v>
                </c:pt>
                <c:pt idx="6">
                  <c:v>659492.66333333333</c:v>
                </c:pt>
                <c:pt idx="7">
                  <c:v>302014.75333333336</c:v>
                </c:pt>
                <c:pt idx="8">
                  <c:v>4146983.333333333</c:v>
                </c:pt>
                <c:pt idx="9">
                  <c:v>853349.04333333345</c:v>
                </c:pt>
                <c:pt idx="10">
                  <c:v>254583.33333333334</c:v>
                </c:pt>
                <c:pt idx="11">
                  <c:v>304611.125</c:v>
                </c:pt>
                <c:pt idx="12">
                  <c:v>840440.63500000001</c:v>
                </c:pt>
                <c:pt idx="13">
                  <c:v>304611.125</c:v>
                </c:pt>
                <c:pt idx="14">
                  <c:v>304611.125</c:v>
                </c:pt>
                <c:pt idx="15">
                  <c:v>2082932.345</c:v>
                </c:pt>
                <c:pt idx="16">
                  <c:v>370861.12499999994</c:v>
                </c:pt>
                <c:pt idx="17">
                  <c:v>370861.12499999994</c:v>
                </c:pt>
                <c:pt idx="18">
                  <c:v>546236.66499999992</c:v>
                </c:pt>
                <c:pt idx="19">
                  <c:v>370861.12499999994</c:v>
                </c:pt>
                <c:pt idx="20">
                  <c:v>3530511.125</c:v>
                </c:pt>
                <c:pt idx="21">
                  <c:v>934417.71458333335</c:v>
                </c:pt>
                <c:pt idx="22">
                  <c:v>354404.61458333326</c:v>
                </c:pt>
                <c:pt idx="23">
                  <c:v>354404.61458333326</c:v>
                </c:pt>
                <c:pt idx="24">
                  <c:v>897336.49458333326</c:v>
                </c:pt>
                <c:pt idx="25">
                  <c:v>354404.61458333326</c:v>
                </c:pt>
                <c:pt idx="26">
                  <c:v>354404.61458333326</c:v>
                </c:pt>
                <c:pt idx="27">
                  <c:v>2141353.1745833335</c:v>
                </c:pt>
                <c:pt idx="28">
                  <c:v>727987.94791666663</c:v>
                </c:pt>
                <c:pt idx="29">
                  <c:v>727987.94791666663</c:v>
                </c:pt>
                <c:pt idx="30">
                  <c:v>895975.60791666666</c:v>
                </c:pt>
                <c:pt idx="31">
                  <c:v>727987.94791666663</c:v>
                </c:pt>
                <c:pt idx="32">
                  <c:v>3887637.9479166665</c:v>
                </c:pt>
                <c:pt idx="33">
                  <c:v>1285275.6091666666</c:v>
                </c:pt>
                <c:pt idx="34">
                  <c:v>714164.47916666663</c:v>
                </c:pt>
                <c:pt idx="35">
                  <c:v>714164.47916666663</c:v>
                </c:pt>
                <c:pt idx="36">
                  <c:v>1264484.2391666668</c:v>
                </c:pt>
                <c:pt idx="37">
                  <c:v>714164.47916666663</c:v>
                </c:pt>
                <c:pt idx="38">
                  <c:v>714164.47916666663</c:v>
                </c:pt>
                <c:pt idx="39">
                  <c:v>2510014.5991666666</c:v>
                </c:pt>
                <c:pt idx="40">
                  <c:v>1405351.9791666667</c:v>
                </c:pt>
                <c:pt idx="41">
                  <c:v>1405351.9791666667</c:v>
                </c:pt>
                <c:pt idx="42">
                  <c:v>1563021.7275</c:v>
                </c:pt>
                <c:pt idx="43">
                  <c:v>1402718.9375</c:v>
                </c:pt>
                <c:pt idx="44">
                  <c:v>4562368.9375</c:v>
                </c:pt>
                <c:pt idx="45">
                  <c:v>1956087.6220833336</c:v>
                </c:pt>
                <c:pt idx="46">
                  <c:v>1394161.5520833335</c:v>
                </c:pt>
                <c:pt idx="47">
                  <c:v>1394161.5520833335</c:v>
                </c:pt>
                <c:pt idx="48">
                  <c:v>1952166.1920833334</c:v>
                </c:pt>
                <c:pt idx="49">
                  <c:v>1394161.5520833335</c:v>
                </c:pt>
                <c:pt idx="50">
                  <c:v>1394161.5520833335</c:v>
                </c:pt>
                <c:pt idx="51">
                  <c:v>3199197.1320833336</c:v>
                </c:pt>
                <c:pt idx="52">
                  <c:v>685849.05208333326</c:v>
                </c:pt>
                <c:pt idx="53">
                  <c:v>685849.05208333326</c:v>
                </c:pt>
                <c:pt idx="54">
                  <c:v>838158.03208333324</c:v>
                </c:pt>
                <c:pt idx="55">
                  <c:v>685849.05208333326</c:v>
                </c:pt>
                <c:pt idx="56">
                  <c:v>3845499.052083333</c:v>
                </c:pt>
                <c:pt idx="57">
                  <c:v>1229740.5966666667</c:v>
                </c:pt>
                <c:pt idx="58">
                  <c:v>677291.66666666663</c:v>
                </c:pt>
                <c:pt idx="59">
                  <c:v>677291.66666666663</c:v>
                </c:pt>
                <c:pt idx="60">
                  <c:v>1243290.1166666667</c:v>
                </c:pt>
                <c:pt idx="61">
                  <c:v>677291.66666666663</c:v>
                </c:pt>
                <c:pt idx="62">
                  <c:v>677291.66666666663</c:v>
                </c:pt>
                <c:pt idx="63">
                  <c:v>1229740.5966666667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BC6-4C85-95F0-0B75C4A3E2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70541408"/>
        <c:axId val="1170553888"/>
      </c:barChart>
      <c:lineChart>
        <c:grouping val="standard"/>
        <c:varyColors val="0"/>
        <c:ser>
          <c:idx val="1"/>
          <c:order val="1"/>
          <c:tx>
            <c:strRef>
              <c:f>'Water Summary - Status Quo'!$D$63</c:f>
              <c:strCache>
                <c:ptCount val="1"/>
                <c:pt idx="0">
                  <c:v>Total Operating Revenues</c:v>
                </c:pt>
              </c:strCache>
            </c:strRef>
          </c:tx>
          <c:spPr>
            <a:ln w="34925" cap="rnd">
              <a:solidFill>
                <a:srgbClr val="00B0F0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numRef>
              <c:f>'Water Summary - Status Quo'!$E$61:$BP$61</c:f>
              <c:numCache>
                <c:formatCode>mmm\-yy</c:formatCode>
                <c:ptCount val="64"/>
                <c:pt idx="0">
                  <c:v>45352</c:v>
                </c:pt>
                <c:pt idx="1">
                  <c:v>45383</c:v>
                </c:pt>
                <c:pt idx="2">
                  <c:v>45413</c:v>
                </c:pt>
                <c:pt idx="3">
                  <c:v>45444</c:v>
                </c:pt>
                <c:pt idx="4">
                  <c:v>45474</c:v>
                </c:pt>
                <c:pt idx="5">
                  <c:v>45505</c:v>
                </c:pt>
                <c:pt idx="6">
                  <c:v>45536</c:v>
                </c:pt>
                <c:pt idx="7">
                  <c:v>45566</c:v>
                </c:pt>
                <c:pt idx="8">
                  <c:v>45597</c:v>
                </c:pt>
                <c:pt idx="9">
                  <c:v>45627</c:v>
                </c:pt>
                <c:pt idx="10">
                  <c:v>45658</c:v>
                </c:pt>
                <c:pt idx="11">
                  <c:v>45689</c:v>
                </c:pt>
                <c:pt idx="12">
                  <c:v>45717</c:v>
                </c:pt>
                <c:pt idx="13">
                  <c:v>45748</c:v>
                </c:pt>
                <c:pt idx="14">
                  <c:v>45778</c:v>
                </c:pt>
                <c:pt idx="15">
                  <c:v>45809</c:v>
                </c:pt>
                <c:pt idx="16">
                  <c:v>45839</c:v>
                </c:pt>
                <c:pt idx="17">
                  <c:v>45870</c:v>
                </c:pt>
                <c:pt idx="18">
                  <c:v>45901</c:v>
                </c:pt>
                <c:pt idx="19">
                  <c:v>45931</c:v>
                </c:pt>
                <c:pt idx="20">
                  <c:v>45962</c:v>
                </c:pt>
                <c:pt idx="21">
                  <c:v>45992</c:v>
                </c:pt>
                <c:pt idx="22">
                  <c:v>46023</c:v>
                </c:pt>
                <c:pt idx="23">
                  <c:v>46054</c:v>
                </c:pt>
                <c:pt idx="24">
                  <c:v>46082</c:v>
                </c:pt>
                <c:pt idx="25">
                  <c:v>46113</c:v>
                </c:pt>
                <c:pt idx="26">
                  <c:v>46143</c:v>
                </c:pt>
                <c:pt idx="27">
                  <c:v>46174</c:v>
                </c:pt>
                <c:pt idx="28">
                  <c:v>46204</c:v>
                </c:pt>
                <c:pt idx="29">
                  <c:v>46235</c:v>
                </c:pt>
                <c:pt idx="30">
                  <c:v>46266</c:v>
                </c:pt>
                <c:pt idx="31">
                  <c:v>46296</c:v>
                </c:pt>
                <c:pt idx="32">
                  <c:v>46327</c:v>
                </c:pt>
                <c:pt idx="33">
                  <c:v>46357</c:v>
                </c:pt>
                <c:pt idx="34">
                  <c:v>46388</c:v>
                </c:pt>
                <c:pt idx="35">
                  <c:v>46419</c:v>
                </c:pt>
                <c:pt idx="36">
                  <c:v>46447</c:v>
                </c:pt>
                <c:pt idx="37">
                  <c:v>46478</c:v>
                </c:pt>
                <c:pt idx="38">
                  <c:v>46508</c:v>
                </c:pt>
                <c:pt idx="39">
                  <c:v>46539</c:v>
                </c:pt>
                <c:pt idx="40">
                  <c:v>46569</c:v>
                </c:pt>
                <c:pt idx="41">
                  <c:v>46600</c:v>
                </c:pt>
                <c:pt idx="42">
                  <c:v>46631</c:v>
                </c:pt>
                <c:pt idx="43">
                  <c:v>46661</c:v>
                </c:pt>
                <c:pt idx="44">
                  <c:v>46692</c:v>
                </c:pt>
                <c:pt idx="45">
                  <c:v>46722</c:v>
                </c:pt>
                <c:pt idx="46">
                  <c:v>46753</c:v>
                </c:pt>
                <c:pt idx="47">
                  <c:v>46784</c:v>
                </c:pt>
                <c:pt idx="48">
                  <c:v>46813</c:v>
                </c:pt>
                <c:pt idx="49">
                  <c:v>46844</c:v>
                </c:pt>
                <c:pt idx="50">
                  <c:v>46874</c:v>
                </c:pt>
                <c:pt idx="51">
                  <c:v>46905</c:v>
                </c:pt>
                <c:pt idx="52">
                  <c:v>46935</c:v>
                </c:pt>
                <c:pt idx="53">
                  <c:v>46966</c:v>
                </c:pt>
                <c:pt idx="54">
                  <c:v>46997</c:v>
                </c:pt>
                <c:pt idx="55">
                  <c:v>47027</c:v>
                </c:pt>
                <c:pt idx="56">
                  <c:v>47058</c:v>
                </c:pt>
                <c:pt idx="57">
                  <c:v>47088</c:v>
                </c:pt>
                <c:pt idx="58">
                  <c:v>47119</c:v>
                </c:pt>
                <c:pt idx="59">
                  <c:v>47150</c:v>
                </c:pt>
                <c:pt idx="60">
                  <c:v>47178</c:v>
                </c:pt>
                <c:pt idx="61">
                  <c:v>47209</c:v>
                </c:pt>
                <c:pt idx="62">
                  <c:v>47239</c:v>
                </c:pt>
                <c:pt idx="63">
                  <c:v>47270</c:v>
                </c:pt>
              </c:numCache>
            </c:numRef>
          </c:cat>
          <c:val>
            <c:numRef>
              <c:f>'Water Summary - Status Quo'!$E$63:$BP$63</c:f>
              <c:numCache>
                <c:formatCode>_("$"* #,##0_);_("$"* \(#,##0\);_("$"* "-"??_);_(@_)</c:formatCode>
                <c:ptCount val="64"/>
                <c:pt idx="0">
                  <c:v>2760088.6796847307</c:v>
                </c:pt>
                <c:pt idx="1">
                  <c:v>3099662.8235228877</c:v>
                </c:pt>
                <c:pt idx="2">
                  <c:v>3488258.7864872143</c:v>
                </c:pt>
                <c:pt idx="3">
                  <c:v>3801911.2835912262</c:v>
                </c:pt>
                <c:pt idx="4">
                  <c:v>4602032.3697996661</c:v>
                </c:pt>
                <c:pt idx="5">
                  <c:v>4784931.7516172165</c:v>
                </c:pt>
                <c:pt idx="6">
                  <c:v>5070005.8422837183</c:v>
                </c:pt>
                <c:pt idx="7">
                  <c:v>4402056.7311318032</c:v>
                </c:pt>
                <c:pt idx="8">
                  <c:v>4036260.7387394207</c:v>
                </c:pt>
                <c:pt idx="9">
                  <c:v>3622138.0715856217</c:v>
                </c:pt>
                <c:pt idx="10">
                  <c:v>2814413.3663522867</c:v>
                </c:pt>
                <c:pt idx="11">
                  <c:v>2643651.6100294432</c:v>
                </c:pt>
                <c:pt idx="12">
                  <c:v>2727578.6939640474</c:v>
                </c:pt>
                <c:pt idx="13">
                  <c:v>3091153.1881846441</c:v>
                </c:pt>
                <c:pt idx="14">
                  <c:v>3486070.2639593137</c:v>
                </c:pt>
                <c:pt idx="15">
                  <c:v>3791630.8245378705</c:v>
                </c:pt>
                <c:pt idx="16">
                  <c:v>2702339.5065417867</c:v>
                </c:pt>
                <c:pt idx="17">
                  <c:v>2797956.8061767728</c:v>
                </c:pt>
                <c:pt idx="18">
                  <c:v>3430675.4222172601</c:v>
                </c:pt>
                <c:pt idx="19">
                  <c:v>3799682.4000793952</c:v>
                </c:pt>
                <c:pt idx="20">
                  <c:v>4645568.8232441861</c:v>
                </c:pt>
                <c:pt idx="21">
                  <c:v>5111299.0043574357</c:v>
                </c:pt>
                <c:pt idx="22">
                  <c:v>5233880.1663246118</c:v>
                </c:pt>
                <c:pt idx="23">
                  <c:v>4432336.413501082</c:v>
                </c:pt>
                <c:pt idx="24">
                  <c:v>4031565.0621038964</c:v>
                </c:pt>
                <c:pt idx="25">
                  <c:v>3622986.8332374985</c:v>
                </c:pt>
                <c:pt idx="26">
                  <c:v>2734299.7342435801</c:v>
                </c:pt>
                <c:pt idx="27">
                  <c:v>2633813.6286591017</c:v>
                </c:pt>
                <c:pt idx="28">
                  <c:v>2717108.593901441</c:v>
                </c:pt>
                <c:pt idx="29">
                  <c:v>2807917.2477453793</c:v>
                </c:pt>
                <c:pt idx="30">
                  <c:v>3435597.7800754947</c:v>
                </c:pt>
                <c:pt idx="31">
                  <c:v>3802773.2385860765</c:v>
                </c:pt>
                <c:pt idx="32">
                  <c:v>4649332.9555337289</c:v>
                </c:pt>
                <c:pt idx="33">
                  <c:v>5119405.6505715232</c:v>
                </c:pt>
                <c:pt idx="34">
                  <c:v>5239880.3376625897</c:v>
                </c:pt>
                <c:pt idx="35">
                  <c:v>4439577.355007981</c:v>
                </c:pt>
                <c:pt idx="36">
                  <c:v>4037183.1416821126</c:v>
                </c:pt>
                <c:pt idx="37">
                  <c:v>3633400.3346019206</c:v>
                </c:pt>
                <c:pt idx="38">
                  <c:v>2737973.9101927783</c:v>
                </c:pt>
                <c:pt idx="39">
                  <c:v>2634875.3214365565</c:v>
                </c:pt>
                <c:pt idx="40">
                  <c:v>2716634.4426975893</c:v>
                </c:pt>
                <c:pt idx="41">
                  <c:v>2806130.5252860016</c:v>
                </c:pt>
                <c:pt idx="42">
                  <c:v>3432642.5054099755</c:v>
                </c:pt>
                <c:pt idx="43">
                  <c:v>3802042.3034452624</c:v>
                </c:pt>
                <c:pt idx="44">
                  <c:v>4649317.0028932514</c:v>
                </c:pt>
                <c:pt idx="45">
                  <c:v>5128776.0639652545</c:v>
                </c:pt>
                <c:pt idx="46">
                  <c:v>5243433.2138987174</c:v>
                </c:pt>
                <c:pt idx="47">
                  <c:v>4430315.9043697407</c:v>
                </c:pt>
                <c:pt idx="48">
                  <c:v>4024214.6565224961</c:v>
                </c:pt>
                <c:pt idx="49">
                  <c:v>3625977.0209630495</c:v>
                </c:pt>
                <c:pt idx="50">
                  <c:v>2722598.2627235344</c:v>
                </c:pt>
                <c:pt idx="51">
                  <c:v>2616374.4455953613</c:v>
                </c:pt>
                <c:pt idx="52">
                  <c:v>2704864.3893815479</c:v>
                </c:pt>
                <c:pt idx="53">
                  <c:v>2801528.7252101032</c:v>
                </c:pt>
                <c:pt idx="54">
                  <c:v>3433683.1313391719</c:v>
                </c:pt>
                <c:pt idx="55">
                  <c:v>3803304.2572936765</c:v>
                </c:pt>
                <c:pt idx="56">
                  <c:v>4651361.1576622427</c:v>
                </c:pt>
                <c:pt idx="57">
                  <c:v>5138555.5252234489</c:v>
                </c:pt>
                <c:pt idx="58">
                  <c:v>5248748.0238605887</c:v>
                </c:pt>
                <c:pt idx="59">
                  <c:v>4432199.3288108418</c:v>
                </c:pt>
                <c:pt idx="60">
                  <c:v>4023005.5863432582</c:v>
                </c:pt>
                <c:pt idx="61">
                  <c:v>3630470.2363486527</c:v>
                </c:pt>
                <c:pt idx="62">
                  <c:v>2720465.1836011508</c:v>
                </c:pt>
                <c:pt idx="63">
                  <c:v>2615985.6070549544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BC6-4C85-95F0-0B75C4A3E2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70541408"/>
        <c:axId val="1170553888"/>
      </c:lineChart>
      <c:dateAx>
        <c:axId val="1170541408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70553888"/>
        <c:crosses val="autoZero"/>
        <c:auto val="1"/>
        <c:lblOffset val="100"/>
        <c:baseTimeUnit val="months"/>
      </c:dateAx>
      <c:valAx>
        <c:axId val="11705538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_(&quot;$&quot;* #,##0_);_(&quot;$&quot;* \(#,##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705414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 sz="1200" b="1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100" baseline="0">
                <a:solidFill>
                  <a:srgbClr val="00B05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sz="1800" dirty="0">
                <a:solidFill>
                  <a:srgbClr val="00B050"/>
                </a:solidFill>
              </a:rPr>
              <a:t>Wastewater Financial Projection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100" baseline="0">
              <a:solidFill>
                <a:srgbClr val="00B05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areaChart>
        <c:grouping val="standard"/>
        <c:varyColors val="0"/>
        <c:ser>
          <c:idx val="0"/>
          <c:order val="0"/>
          <c:tx>
            <c:strRef>
              <c:f>'Sewer Summary -Status Quo'!$D$68</c:f>
              <c:strCache>
                <c:ptCount val="1"/>
                <c:pt idx="0">
                  <c:v>Cash Balance (Unrestricted) 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rgbClr val="92D050"/>
              </a:solidFill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cat>
            <c:numRef>
              <c:f>'Sewer Summary -Status Quo'!$E$67:$BP$67</c:f>
              <c:numCache>
                <c:formatCode>mmm\-yy</c:formatCode>
                <c:ptCount val="64"/>
                <c:pt idx="0">
                  <c:v>45352</c:v>
                </c:pt>
                <c:pt idx="1">
                  <c:v>45383</c:v>
                </c:pt>
                <c:pt idx="2">
                  <c:v>45413</c:v>
                </c:pt>
                <c:pt idx="3">
                  <c:v>45444</c:v>
                </c:pt>
                <c:pt idx="4">
                  <c:v>45474</c:v>
                </c:pt>
                <c:pt idx="5">
                  <c:v>45505</c:v>
                </c:pt>
                <c:pt idx="6">
                  <c:v>45536</c:v>
                </c:pt>
                <c:pt idx="7">
                  <c:v>45566</c:v>
                </c:pt>
                <c:pt idx="8">
                  <c:v>45597</c:v>
                </c:pt>
                <c:pt idx="9">
                  <c:v>45627</c:v>
                </c:pt>
                <c:pt idx="10">
                  <c:v>45658</c:v>
                </c:pt>
                <c:pt idx="11">
                  <c:v>45689</c:v>
                </c:pt>
                <c:pt idx="12">
                  <c:v>45717</c:v>
                </c:pt>
                <c:pt idx="13">
                  <c:v>45748</c:v>
                </c:pt>
                <c:pt idx="14">
                  <c:v>45778</c:v>
                </c:pt>
                <c:pt idx="15">
                  <c:v>45809</c:v>
                </c:pt>
                <c:pt idx="16">
                  <c:v>45839</c:v>
                </c:pt>
                <c:pt idx="17">
                  <c:v>45870</c:v>
                </c:pt>
                <c:pt idx="18">
                  <c:v>45901</c:v>
                </c:pt>
                <c:pt idx="19">
                  <c:v>45931</c:v>
                </c:pt>
                <c:pt idx="20">
                  <c:v>45962</c:v>
                </c:pt>
                <c:pt idx="21">
                  <c:v>45992</c:v>
                </c:pt>
                <c:pt idx="22">
                  <c:v>46023</c:v>
                </c:pt>
                <c:pt idx="23">
                  <c:v>46054</c:v>
                </c:pt>
                <c:pt idx="24">
                  <c:v>46082</c:v>
                </c:pt>
                <c:pt idx="25">
                  <c:v>46113</c:v>
                </c:pt>
                <c:pt idx="26">
                  <c:v>46143</c:v>
                </c:pt>
                <c:pt idx="27">
                  <c:v>46174</c:v>
                </c:pt>
                <c:pt idx="28">
                  <c:v>46204</c:v>
                </c:pt>
                <c:pt idx="29">
                  <c:v>46235</c:v>
                </c:pt>
                <c:pt idx="30">
                  <c:v>46266</c:v>
                </c:pt>
                <c:pt idx="31">
                  <c:v>46296</c:v>
                </c:pt>
                <c:pt idx="32">
                  <c:v>46327</c:v>
                </c:pt>
                <c:pt idx="33">
                  <c:v>46357</c:v>
                </c:pt>
                <c:pt idx="34">
                  <c:v>46388</c:v>
                </c:pt>
                <c:pt idx="35">
                  <c:v>46419</c:v>
                </c:pt>
                <c:pt idx="36">
                  <c:v>46447</c:v>
                </c:pt>
                <c:pt idx="37">
                  <c:v>46478</c:v>
                </c:pt>
                <c:pt idx="38">
                  <c:v>46508</c:v>
                </c:pt>
                <c:pt idx="39">
                  <c:v>46539</c:v>
                </c:pt>
                <c:pt idx="40">
                  <c:v>46569</c:v>
                </c:pt>
                <c:pt idx="41">
                  <c:v>46600</c:v>
                </c:pt>
                <c:pt idx="42">
                  <c:v>46631</c:v>
                </c:pt>
                <c:pt idx="43">
                  <c:v>46661</c:v>
                </c:pt>
                <c:pt idx="44">
                  <c:v>46692</c:v>
                </c:pt>
                <c:pt idx="45">
                  <c:v>46722</c:v>
                </c:pt>
                <c:pt idx="46">
                  <c:v>46753</c:v>
                </c:pt>
                <c:pt idx="47">
                  <c:v>46784</c:v>
                </c:pt>
                <c:pt idx="48">
                  <c:v>46813</c:v>
                </c:pt>
                <c:pt idx="49">
                  <c:v>46844</c:v>
                </c:pt>
                <c:pt idx="50">
                  <c:v>46874</c:v>
                </c:pt>
                <c:pt idx="51">
                  <c:v>46905</c:v>
                </c:pt>
                <c:pt idx="52">
                  <c:v>46935</c:v>
                </c:pt>
                <c:pt idx="53">
                  <c:v>46966</c:v>
                </c:pt>
                <c:pt idx="54">
                  <c:v>46997</c:v>
                </c:pt>
                <c:pt idx="55">
                  <c:v>47027</c:v>
                </c:pt>
                <c:pt idx="56">
                  <c:v>47058</c:v>
                </c:pt>
                <c:pt idx="57">
                  <c:v>47088</c:v>
                </c:pt>
                <c:pt idx="58">
                  <c:v>47119</c:v>
                </c:pt>
                <c:pt idx="59">
                  <c:v>47150</c:v>
                </c:pt>
                <c:pt idx="60">
                  <c:v>47178</c:v>
                </c:pt>
                <c:pt idx="61">
                  <c:v>47209</c:v>
                </c:pt>
                <c:pt idx="62">
                  <c:v>47239</c:v>
                </c:pt>
                <c:pt idx="63">
                  <c:v>47270</c:v>
                </c:pt>
              </c:numCache>
            </c:numRef>
          </c:cat>
          <c:val>
            <c:numRef>
              <c:f>'Sewer Summary -Status Quo'!$E$68:$BP$68</c:f>
              <c:numCache>
                <c:formatCode>_("$"* #,##0_);_("$"* \(#,##0\);_("$"* "-"??_);_(@_)</c:formatCode>
                <c:ptCount val="64"/>
                <c:pt idx="0">
                  <c:v>6490619.7673905212</c:v>
                </c:pt>
                <c:pt idx="1">
                  <c:v>5469737.0220170282</c:v>
                </c:pt>
                <c:pt idx="2">
                  <c:v>4065502.8126350972</c:v>
                </c:pt>
                <c:pt idx="3">
                  <c:v>3592334.5704019987</c:v>
                </c:pt>
                <c:pt idx="4">
                  <c:v>2629195.2956205071</c:v>
                </c:pt>
                <c:pt idx="5">
                  <c:v>2446506.3188212686</c:v>
                </c:pt>
                <c:pt idx="6">
                  <c:v>2258508.4747223603</c:v>
                </c:pt>
                <c:pt idx="7">
                  <c:v>2008771.3503197499</c:v>
                </c:pt>
                <c:pt idx="8">
                  <c:v>1802761.4289605264</c:v>
                </c:pt>
                <c:pt idx="9">
                  <c:v>1618246.8303251683</c:v>
                </c:pt>
                <c:pt idx="10">
                  <c:v>1441736.2253137229</c:v>
                </c:pt>
                <c:pt idx="11">
                  <c:v>1239163.3504321275</c:v>
                </c:pt>
                <c:pt idx="12">
                  <c:v>1051078.7302835006</c:v>
                </c:pt>
                <c:pt idx="13">
                  <c:v>856252.34248807165</c:v>
                </c:pt>
                <c:pt idx="14">
                  <c:v>669760.8398440578</c:v>
                </c:pt>
                <c:pt idx="15">
                  <c:v>35837.15756022837</c:v>
                </c:pt>
                <c:pt idx="16">
                  <c:v>-693536.95922903076</c:v>
                </c:pt>
                <c:pt idx="17">
                  <c:v>-699634.73925905279</c:v>
                </c:pt>
                <c:pt idx="18">
                  <c:v>-709932.01267885661</c:v>
                </c:pt>
                <c:pt idx="19">
                  <c:v>-783657.43015630357</c:v>
                </c:pt>
                <c:pt idx="20">
                  <c:v>-810885.25497317058</c:v>
                </c:pt>
                <c:pt idx="21">
                  <c:v>-814519.27167134732</c:v>
                </c:pt>
                <c:pt idx="22">
                  <c:v>-809102.74506597721</c:v>
                </c:pt>
                <c:pt idx="23">
                  <c:v>-830109.37076601828</c:v>
                </c:pt>
                <c:pt idx="24">
                  <c:v>-835258.17733173387</c:v>
                </c:pt>
                <c:pt idx="25">
                  <c:v>-846678.10923154396</c:v>
                </c:pt>
                <c:pt idx="26">
                  <c:v>-848676.7206614801</c:v>
                </c:pt>
                <c:pt idx="27">
                  <c:v>-1297655.3620565129</c:v>
                </c:pt>
                <c:pt idx="28">
                  <c:v>-2085454.253840684</c:v>
                </c:pt>
                <c:pt idx="29">
                  <c:v>-2147441.504258235</c:v>
                </c:pt>
                <c:pt idx="30">
                  <c:v>-2213796.227801159</c:v>
                </c:pt>
                <c:pt idx="31">
                  <c:v>-2346109.3025040319</c:v>
                </c:pt>
                <c:pt idx="32">
                  <c:v>-2430071.7994999015</c:v>
                </c:pt>
                <c:pt idx="33">
                  <c:v>-2489496.7360523334</c:v>
                </c:pt>
                <c:pt idx="34">
                  <c:v>-2539502.1889090762</c:v>
                </c:pt>
                <c:pt idx="35">
                  <c:v>-2616994.6388234468</c:v>
                </c:pt>
                <c:pt idx="36">
                  <c:v>-2677994.9568381188</c:v>
                </c:pt>
                <c:pt idx="37">
                  <c:v>-2745510.3265402494</c:v>
                </c:pt>
                <c:pt idx="38">
                  <c:v>-2803234.441613711</c:v>
                </c:pt>
                <c:pt idx="39">
                  <c:v>6683902.1215991285</c:v>
                </c:pt>
                <c:pt idx="40">
                  <c:v>5130174.1394390063</c:v>
                </c:pt>
                <c:pt idx="41">
                  <c:v>4299589.1041762894</c:v>
                </c:pt>
                <c:pt idx="42">
                  <c:v>3461690.1435773484</c:v>
                </c:pt>
                <c:pt idx="43">
                  <c:v>2552411.9723831043</c:v>
                </c:pt>
                <c:pt idx="44">
                  <c:v>1690392.4836423323</c:v>
                </c:pt>
                <c:pt idx="45">
                  <c:v>851137.98111363035</c:v>
                </c:pt>
                <c:pt idx="46">
                  <c:v>18820.413784213131</c:v>
                </c:pt>
                <c:pt idx="47">
                  <c:v>-844918.01054685819</c:v>
                </c:pt>
                <c:pt idx="48">
                  <c:v>-1691572.2819133634</c:v>
                </c:pt>
                <c:pt idx="49">
                  <c:v>-2544878.5001741997</c:v>
                </c:pt>
                <c:pt idx="50">
                  <c:v>-3388110.3210411584</c:v>
                </c:pt>
                <c:pt idx="51">
                  <c:v>-4678869.939607624</c:v>
                </c:pt>
                <c:pt idx="52">
                  <c:v>-6470272.9951584814</c:v>
                </c:pt>
                <c:pt idx="53">
                  <c:v>-7530743.074995649</c:v>
                </c:pt>
                <c:pt idx="54">
                  <c:v>-8595943.5533711128</c:v>
                </c:pt>
                <c:pt idx="55">
                  <c:v>-9732462.9284468181</c:v>
                </c:pt>
                <c:pt idx="56">
                  <c:v>-10816675.698743375</c:v>
                </c:pt>
                <c:pt idx="57">
                  <c:v>-11874099.858030945</c:v>
                </c:pt>
                <c:pt idx="58">
                  <c:v>-12921464.959941737</c:v>
                </c:pt>
                <c:pt idx="59">
                  <c:v>-13998684.896779979</c:v>
                </c:pt>
                <c:pt idx="60">
                  <c:v>-15058077.221759893</c:v>
                </c:pt>
                <c:pt idx="61">
                  <c:v>-16124258.474266388</c:v>
                </c:pt>
                <c:pt idx="62">
                  <c:v>-17180075.567311253</c:v>
                </c:pt>
                <c:pt idx="63">
                  <c:v>-18683723.821546882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9D0-4075-A117-EFE09B82A9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70541408"/>
        <c:axId val="1170553888"/>
      </c:areaChart>
      <c:barChart>
        <c:barDir val="col"/>
        <c:grouping val="stacked"/>
        <c:varyColors val="0"/>
        <c:ser>
          <c:idx val="2"/>
          <c:order val="2"/>
          <c:tx>
            <c:strRef>
              <c:f>'Sewer Summary -Status Quo'!$D$70</c:f>
              <c:strCache>
                <c:ptCount val="1"/>
                <c:pt idx="0">
                  <c:v>Total Operating Expenses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numRef>
              <c:f>'Sewer Summary -Status Quo'!$E$67:$BP$67</c:f>
              <c:numCache>
                <c:formatCode>mmm\-yy</c:formatCode>
                <c:ptCount val="64"/>
                <c:pt idx="0">
                  <c:v>45352</c:v>
                </c:pt>
                <c:pt idx="1">
                  <c:v>45383</c:v>
                </c:pt>
                <c:pt idx="2">
                  <c:v>45413</c:v>
                </c:pt>
                <c:pt idx="3">
                  <c:v>45444</c:v>
                </c:pt>
                <c:pt idx="4">
                  <c:v>45474</c:v>
                </c:pt>
                <c:pt idx="5">
                  <c:v>45505</c:v>
                </c:pt>
                <c:pt idx="6">
                  <c:v>45536</c:v>
                </c:pt>
                <c:pt idx="7">
                  <c:v>45566</c:v>
                </c:pt>
                <c:pt idx="8">
                  <c:v>45597</c:v>
                </c:pt>
                <c:pt idx="9">
                  <c:v>45627</c:v>
                </c:pt>
                <c:pt idx="10">
                  <c:v>45658</c:v>
                </c:pt>
                <c:pt idx="11">
                  <c:v>45689</c:v>
                </c:pt>
                <c:pt idx="12">
                  <c:v>45717</c:v>
                </c:pt>
                <c:pt idx="13">
                  <c:v>45748</c:v>
                </c:pt>
                <c:pt idx="14">
                  <c:v>45778</c:v>
                </c:pt>
                <c:pt idx="15">
                  <c:v>45809</c:v>
                </c:pt>
                <c:pt idx="16">
                  <c:v>45839</c:v>
                </c:pt>
                <c:pt idx="17">
                  <c:v>45870</c:v>
                </c:pt>
                <c:pt idx="18">
                  <c:v>45901</c:v>
                </c:pt>
                <c:pt idx="19">
                  <c:v>45931</c:v>
                </c:pt>
                <c:pt idx="20">
                  <c:v>45962</c:v>
                </c:pt>
                <c:pt idx="21">
                  <c:v>45992</c:v>
                </c:pt>
                <c:pt idx="22">
                  <c:v>46023</c:v>
                </c:pt>
                <c:pt idx="23">
                  <c:v>46054</c:v>
                </c:pt>
                <c:pt idx="24">
                  <c:v>46082</c:v>
                </c:pt>
                <c:pt idx="25">
                  <c:v>46113</c:v>
                </c:pt>
                <c:pt idx="26">
                  <c:v>46143</c:v>
                </c:pt>
                <c:pt idx="27">
                  <c:v>46174</c:v>
                </c:pt>
                <c:pt idx="28">
                  <c:v>46204</c:v>
                </c:pt>
                <c:pt idx="29">
                  <c:v>46235</c:v>
                </c:pt>
                <c:pt idx="30">
                  <c:v>46266</c:v>
                </c:pt>
                <c:pt idx="31">
                  <c:v>46296</c:v>
                </c:pt>
                <c:pt idx="32">
                  <c:v>46327</c:v>
                </c:pt>
                <c:pt idx="33">
                  <c:v>46357</c:v>
                </c:pt>
                <c:pt idx="34">
                  <c:v>46388</c:v>
                </c:pt>
                <c:pt idx="35">
                  <c:v>46419</c:v>
                </c:pt>
                <c:pt idx="36">
                  <c:v>46447</c:v>
                </c:pt>
                <c:pt idx="37">
                  <c:v>46478</c:v>
                </c:pt>
                <c:pt idx="38">
                  <c:v>46508</c:v>
                </c:pt>
                <c:pt idx="39">
                  <c:v>46539</c:v>
                </c:pt>
                <c:pt idx="40">
                  <c:v>46569</c:v>
                </c:pt>
                <c:pt idx="41">
                  <c:v>46600</c:v>
                </c:pt>
                <c:pt idx="42">
                  <c:v>46631</c:v>
                </c:pt>
                <c:pt idx="43">
                  <c:v>46661</c:v>
                </c:pt>
                <c:pt idx="44">
                  <c:v>46692</c:v>
                </c:pt>
                <c:pt idx="45">
                  <c:v>46722</c:v>
                </c:pt>
                <c:pt idx="46">
                  <c:v>46753</c:v>
                </c:pt>
                <c:pt idx="47">
                  <c:v>46784</c:v>
                </c:pt>
                <c:pt idx="48">
                  <c:v>46813</c:v>
                </c:pt>
                <c:pt idx="49">
                  <c:v>46844</c:v>
                </c:pt>
                <c:pt idx="50">
                  <c:v>46874</c:v>
                </c:pt>
                <c:pt idx="51">
                  <c:v>46905</c:v>
                </c:pt>
                <c:pt idx="52">
                  <c:v>46935</c:v>
                </c:pt>
                <c:pt idx="53">
                  <c:v>46966</c:v>
                </c:pt>
                <c:pt idx="54">
                  <c:v>46997</c:v>
                </c:pt>
                <c:pt idx="55">
                  <c:v>47027</c:v>
                </c:pt>
                <c:pt idx="56">
                  <c:v>47058</c:v>
                </c:pt>
                <c:pt idx="57">
                  <c:v>47088</c:v>
                </c:pt>
                <c:pt idx="58">
                  <c:v>47119</c:v>
                </c:pt>
                <c:pt idx="59">
                  <c:v>47150</c:v>
                </c:pt>
                <c:pt idx="60">
                  <c:v>47178</c:v>
                </c:pt>
                <c:pt idx="61">
                  <c:v>47209</c:v>
                </c:pt>
                <c:pt idx="62">
                  <c:v>47239</c:v>
                </c:pt>
                <c:pt idx="63">
                  <c:v>47270</c:v>
                </c:pt>
              </c:numCache>
            </c:numRef>
          </c:cat>
          <c:val>
            <c:numRef>
              <c:f>'Sewer Summary -Status Quo'!$E$70:$BP$70</c:f>
              <c:numCache>
                <c:formatCode>_("$"* #,##0_);_("$"* \(#,##0\);_("$"* "-"??_);_(@_)</c:formatCode>
                <c:ptCount val="64"/>
                <c:pt idx="0">
                  <c:v>377931.91399999999</c:v>
                </c:pt>
                <c:pt idx="1">
                  <c:v>377931.91399999999</c:v>
                </c:pt>
                <c:pt idx="2">
                  <c:v>377931.91399999999</c:v>
                </c:pt>
                <c:pt idx="3">
                  <c:v>377931.91399999999</c:v>
                </c:pt>
                <c:pt idx="4">
                  <c:v>435304.85549149988</c:v>
                </c:pt>
                <c:pt idx="5">
                  <c:v>378314.5284675</c:v>
                </c:pt>
                <c:pt idx="6">
                  <c:v>381772.5284675</c:v>
                </c:pt>
                <c:pt idx="7">
                  <c:v>443398.95854749996</c:v>
                </c:pt>
                <c:pt idx="8">
                  <c:v>400914.33489149995</c:v>
                </c:pt>
                <c:pt idx="9">
                  <c:v>400291.89489149989</c:v>
                </c:pt>
                <c:pt idx="10">
                  <c:v>378861.1584675</c:v>
                </c:pt>
                <c:pt idx="11">
                  <c:v>394473.95117549994</c:v>
                </c:pt>
                <c:pt idx="12">
                  <c:v>378314.5284675</c:v>
                </c:pt>
                <c:pt idx="13">
                  <c:v>405920.84332749993</c:v>
                </c:pt>
                <c:pt idx="14">
                  <c:v>378096.04214749997</c:v>
                </c:pt>
                <c:pt idx="15">
                  <c:v>379963.36214750004</c:v>
                </c:pt>
                <c:pt idx="16">
                  <c:v>455135.04338895157</c:v>
                </c:pt>
                <c:pt idx="17">
                  <c:v>395871.88628399168</c:v>
                </c:pt>
                <c:pt idx="18">
                  <c:v>399468.20628399169</c:v>
                </c:pt>
                <c:pt idx="19">
                  <c:v>463552.91056719166</c:v>
                </c:pt>
                <c:pt idx="20">
                  <c:v>419375.68496495159</c:v>
                </c:pt>
                <c:pt idx="21">
                  <c:v>418728.34736495162</c:v>
                </c:pt>
                <c:pt idx="22">
                  <c:v>396433.59848399163</c:v>
                </c:pt>
                <c:pt idx="23">
                  <c:v>412677.68590031168</c:v>
                </c:pt>
                <c:pt idx="24">
                  <c:v>395871.88628399168</c:v>
                </c:pt>
                <c:pt idx="25">
                  <c:v>424575.67073839164</c:v>
                </c:pt>
                <c:pt idx="26">
                  <c:v>395644.66051119164</c:v>
                </c:pt>
                <c:pt idx="27">
                  <c:v>397586.67331119167</c:v>
                </c:pt>
                <c:pt idx="28">
                  <c:v>475932.89511750441</c:v>
                </c:pt>
                <c:pt idx="29">
                  <c:v>414306.13038834592</c:v>
                </c:pt>
                <c:pt idx="30">
                  <c:v>418046.30318834598</c:v>
                </c:pt>
                <c:pt idx="31">
                  <c:v>484687.47698287398</c:v>
                </c:pt>
                <c:pt idx="32">
                  <c:v>438750.08101654437</c:v>
                </c:pt>
                <c:pt idx="33">
                  <c:v>438076.84991254436</c:v>
                </c:pt>
                <c:pt idx="34">
                  <c:v>414883.39241634589</c:v>
                </c:pt>
                <c:pt idx="35">
                  <c:v>431784.16198931867</c:v>
                </c:pt>
                <c:pt idx="36">
                  <c:v>414306.13038834592</c:v>
                </c:pt>
                <c:pt idx="37">
                  <c:v>444151.14756092196</c:v>
                </c:pt>
                <c:pt idx="38">
                  <c:v>414069.81558463397</c:v>
                </c:pt>
                <c:pt idx="39">
                  <c:v>416089.50889663387</c:v>
                </c:pt>
                <c:pt idx="40">
                  <c:v>497474.99256545235</c:v>
                </c:pt>
                <c:pt idx="41">
                  <c:v>433390.21428032767</c:v>
                </c:pt>
                <c:pt idx="42">
                  <c:v>437279.99399232771</c:v>
                </c:pt>
                <c:pt idx="43">
                  <c:v>506579.75770543679</c:v>
                </c:pt>
                <c:pt idx="44">
                  <c:v>458811.92293365404</c:v>
                </c:pt>
                <c:pt idx="45">
                  <c:v>458111.76258549397</c:v>
                </c:pt>
                <c:pt idx="46">
                  <c:v>433983.50975624775</c:v>
                </c:pt>
                <c:pt idx="47">
                  <c:v>451567.36714533938</c:v>
                </c:pt>
                <c:pt idx="48">
                  <c:v>433390.21428032767</c:v>
                </c:pt>
                <c:pt idx="49">
                  <c:v>464421.97510660673</c:v>
                </c:pt>
                <c:pt idx="50">
                  <c:v>433144.44688446727</c:v>
                </c:pt>
                <c:pt idx="51">
                  <c:v>435244.92792894726</c:v>
                </c:pt>
                <c:pt idx="52">
                  <c:v>521203.72555085714</c:v>
                </c:pt>
                <c:pt idx="53">
                  <c:v>454562.75430819148</c:v>
                </c:pt>
                <c:pt idx="54">
                  <c:v>458608.12520867144</c:v>
                </c:pt>
                <c:pt idx="55">
                  <c:v>530672.68129644101</c:v>
                </c:pt>
                <c:pt idx="56">
                  <c:v>481001.33130765089</c:v>
                </c:pt>
                <c:pt idx="57">
                  <c:v>480273.16454556445</c:v>
                </c:pt>
                <c:pt idx="58">
                  <c:v>455172.58342928428</c:v>
                </c:pt>
                <c:pt idx="59">
                  <c:v>473466.99328780361</c:v>
                </c:pt>
                <c:pt idx="60">
                  <c:v>454562.75430819148</c:v>
                </c:pt>
                <c:pt idx="61">
                  <c:v>486828.58739365765</c:v>
                </c:pt>
                <c:pt idx="62">
                  <c:v>454307.15621649649</c:v>
                </c:pt>
                <c:pt idx="63">
                  <c:v>456491.65650275571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9D0-4075-A117-EFE09B82A989}"/>
            </c:ext>
          </c:extLst>
        </c:ser>
        <c:ser>
          <c:idx val="3"/>
          <c:order val="3"/>
          <c:tx>
            <c:strRef>
              <c:f>'Sewer Summary -Status Quo'!$D$71</c:f>
              <c:strCache>
                <c:ptCount val="1"/>
                <c:pt idx="0">
                  <c:v>Total Non-Operating Expenses (Revenues)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numRef>
              <c:f>'Sewer Summary -Status Quo'!$E$67:$BP$67</c:f>
              <c:numCache>
                <c:formatCode>mmm\-yy</c:formatCode>
                <c:ptCount val="64"/>
                <c:pt idx="0">
                  <c:v>45352</c:v>
                </c:pt>
                <c:pt idx="1">
                  <c:v>45383</c:v>
                </c:pt>
                <c:pt idx="2">
                  <c:v>45413</c:v>
                </c:pt>
                <c:pt idx="3">
                  <c:v>45444</c:v>
                </c:pt>
                <c:pt idx="4">
                  <c:v>45474</c:v>
                </c:pt>
                <c:pt idx="5">
                  <c:v>45505</c:v>
                </c:pt>
                <c:pt idx="6">
                  <c:v>45536</c:v>
                </c:pt>
                <c:pt idx="7">
                  <c:v>45566</c:v>
                </c:pt>
                <c:pt idx="8">
                  <c:v>45597</c:v>
                </c:pt>
                <c:pt idx="9">
                  <c:v>45627</c:v>
                </c:pt>
                <c:pt idx="10">
                  <c:v>45658</c:v>
                </c:pt>
                <c:pt idx="11">
                  <c:v>45689</c:v>
                </c:pt>
                <c:pt idx="12">
                  <c:v>45717</c:v>
                </c:pt>
                <c:pt idx="13">
                  <c:v>45748</c:v>
                </c:pt>
                <c:pt idx="14">
                  <c:v>45778</c:v>
                </c:pt>
                <c:pt idx="15">
                  <c:v>45809</c:v>
                </c:pt>
                <c:pt idx="16">
                  <c:v>45839</c:v>
                </c:pt>
                <c:pt idx="17">
                  <c:v>45870</c:v>
                </c:pt>
                <c:pt idx="18">
                  <c:v>45901</c:v>
                </c:pt>
                <c:pt idx="19">
                  <c:v>45931</c:v>
                </c:pt>
                <c:pt idx="20">
                  <c:v>45962</c:v>
                </c:pt>
                <c:pt idx="21">
                  <c:v>45992</c:v>
                </c:pt>
                <c:pt idx="22">
                  <c:v>46023</c:v>
                </c:pt>
                <c:pt idx="23">
                  <c:v>46054</c:v>
                </c:pt>
                <c:pt idx="24">
                  <c:v>46082</c:v>
                </c:pt>
                <c:pt idx="25">
                  <c:v>46113</c:v>
                </c:pt>
                <c:pt idx="26">
                  <c:v>46143</c:v>
                </c:pt>
                <c:pt idx="27">
                  <c:v>46174</c:v>
                </c:pt>
                <c:pt idx="28">
                  <c:v>46204</c:v>
                </c:pt>
                <c:pt idx="29">
                  <c:v>46235</c:v>
                </c:pt>
                <c:pt idx="30">
                  <c:v>46266</c:v>
                </c:pt>
                <c:pt idx="31">
                  <c:v>46296</c:v>
                </c:pt>
                <c:pt idx="32">
                  <c:v>46327</c:v>
                </c:pt>
                <c:pt idx="33">
                  <c:v>46357</c:v>
                </c:pt>
                <c:pt idx="34">
                  <c:v>46388</c:v>
                </c:pt>
                <c:pt idx="35">
                  <c:v>46419</c:v>
                </c:pt>
                <c:pt idx="36">
                  <c:v>46447</c:v>
                </c:pt>
                <c:pt idx="37">
                  <c:v>46478</c:v>
                </c:pt>
                <c:pt idx="38">
                  <c:v>46508</c:v>
                </c:pt>
                <c:pt idx="39">
                  <c:v>46539</c:v>
                </c:pt>
                <c:pt idx="40">
                  <c:v>46569</c:v>
                </c:pt>
                <c:pt idx="41">
                  <c:v>46600</c:v>
                </c:pt>
                <c:pt idx="42">
                  <c:v>46631</c:v>
                </c:pt>
                <c:pt idx="43">
                  <c:v>46661</c:v>
                </c:pt>
                <c:pt idx="44">
                  <c:v>46692</c:v>
                </c:pt>
                <c:pt idx="45">
                  <c:v>46722</c:v>
                </c:pt>
                <c:pt idx="46">
                  <c:v>46753</c:v>
                </c:pt>
                <c:pt idx="47">
                  <c:v>46784</c:v>
                </c:pt>
                <c:pt idx="48">
                  <c:v>46813</c:v>
                </c:pt>
                <c:pt idx="49">
                  <c:v>46844</c:v>
                </c:pt>
                <c:pt idx="50">
                  <c:v>46874</c:v>
                </c:pt>
                <c:pt idx="51">
                  <c:v>46905</c:v>
                </c:pt>
                <c:pt idx="52">
                  <c:v>46935</c:v>
                </c:pt>
                <c:pt idx="53">
                  <c:v>46966</c:v>
                </c:pt>
                <c:pt idx="54">
                  <c:v>46997</c:v>
                </c:pt>
                <c:pt idx="55">
                  <c:v>47027</c:v>
                </c:pt>
                <c:pt idx="56">
                  <c:v>47058</c:v>
                </c:pt>
                <c:pt idx="57">
                  <c:v>47088</c:v>
                </c:pt>
                <c:pt idx="58">
                  <c:v>47119</c:v>
                </c:pt>
                <c:pt idx="59">
                  <c:v>47150</c:v>
                </c:pt>
                <c:pt idx="60">
                  <c:v>47178</c:v>
                </c:pt>
                <c:pt idx="61">
                  <c:v>47209</c:v>
                </c:pt>
                <c:pt idx="62">
                  <c:v>47239</c:v>
                </c:pt>
                <c:pt idx="63">
                  <c:v>47270</c:v>
                </c:pt>
              </c:numCache>
            </c:numRef>
          </c:cat>
          <c:val>
            <c:numRef>
              <c:f>'Sewer Summary -Status Quo'!$E$71:$BP$71</c:f>
              <c:numCache>
                <c:formatCode>_("$"* #,##0_);_("$"* \(#,##0\);_("$"* "-"??_);_(@_)</c:formatCode>
                <c:ptCount val="64"/>
                <c:pt idx="0">
                  <c:v>213167.31</c:v>
                </c:pt>
                <c:pt idx="1">
                  <c:v>1083985.1199999999</c:v>
                </c:pt>
                <c:pt idx="2">
                  <c:v>1443133.4800000004</c:v>
                </c:pt>
                <c:pt idx="3">
                  <c:v>505484.15</c:v>
                </c:pt>
                <c:pt idx="4">
                  <c:v>979373.91</c:v>
                </c:pt>
                <c:pt idx="5">
                  <c:v>252977.15</c:v>
                </c:pt>
                <c:pt idx="6">
                  <c:v>252977.15</c:v>
                </c:pt>
                <c:pt idx="7">
                  <c:v>252977.15</c:v>
                </c:pt>
                <c:pt idx="8">
                  <c:v>252977.15</c:v>
                </c:pt>
                <c:pt idx="9">
                  <c:v>252977.15</c:v>
                </c:pt>
                <c:pt idx="10">
                  <c:v>252977.15</c:v>
                </c:pt>
                <c:pt idx="11">
                  <c:v>252977.15</c:v>
                </c:pt>
                <c:pt idx="12">
                  <c:v>252977.15</c:v>
                </c:pt>
                <c:pt idx="13">
                  <c:v>252977.15</c:v>
                </c:pt>
                <c:pt idx="14">
                  <c:v>252977.15</c:v>
                </c:pt>
                <c:pt idx="15">
                  <c:v>693530.15</c:v>
                </c:pt>
                <c:pt idx="16">
                  <c:v>667187.42666666664</c:v>
                </c:pt>
                <c:pt idx="17">
                  <c:v>4166.666666666667</c:v>
                </c:pt>
                <c:pt idx="18">
                  <c:v>4166.666666666667</c:v>
                </c:pt>
                <c:pt idx="19">
                  <c:v>4166.666666666667</c:v>
                </c:pt>
                <c:pt idx="20">
                  <c:v>4166.666666666667</c:v>
                </c:pt>
                <c:pt idx="21">
                  <c:v>4166.666666666667</c:v>
                </c:pt>
                <c:pt idx="22">
                  <c:v>4166.666666666667</c:v>
                </c:pt>
                <c:pt idx="23">
                  <c:v>4166.666666666667</c:v>
                </c:pt>
                <c:pt idx="24">
                  <c:v>4166.666666666667</c:v>
                </c:pt>
                <c:pt idx="25">
                  <c:v>4166.666666666667</c:v>
                </c:pt>
                <c:pt idx="26">
                  <c:v>4166.666666666667</c:v>
                </c:pt>
                <c:pt idx="27">
                  <c:v>444719.66666666669</c:v>
                </c:pt>
                <c:pt idx="28">
                  <c:v>704687.42666666664</c:v>
                </c:pt>
                <c:pt idx="29">
                  <c:v>41666.666666666664</c:v>
                </c:pt>
                <c:pt idx="30">
                  <c:v>41666.666666666664</c:v>
                </c:pt>
                <c:pt idx="31">
                  <c:v>41666.666666666664</c:v>
                </c:pt>
                <c:pt idx="32">
                  <c:v>41666.666666666664</c:v>
                </c:pt>
                <c:pt idx="33">
                  <c:v>41666.666666666664</c:v>
                </c:pt>
                <c:pt idx="34">
                  <c:v>41666.666666666664</c:v>
                </c:pt>
                <c:pt idx="35">
                  <c:v>41666.666666666664</c:v>
                </c:pt>
                <c:pt idx="36">
                  <c:v>41666.666666666664</c:v>
                </c:pt>
                <c:pt idx="37">
                  <c:v>41666.666666666664</c:v>
                </c:pt>
                <c:pt idx="38">
                  <c:v>41666.666666666664</c:v>
                </c:pt>
                <c:pt idx="39">
                  <c:v>-9509878.1227833349</c:v>
                </c:pt>
                <c:pt idx="40">
                  <c:v>1471354.0933333333</c:v>
                </c:pt>
                <c:pt idx="41">
                  <c:v>808333.33333333337</c:v>
                </c:pt>
                <c:pt idx="42">
                  <c:v>808333.33333333337</c:v>
                </c:pt>
                <c:pt idx="43">
                  <c:v>808333.33333333337</c:v>
                </c:pt>
                <c:pt idx="44">
                  <c:v>808333.33333333337</c:v>
                </c:pt>
                <c:pt idx="45">
                  <c:v>808333.33333333337</c:v>
                </c:pt>
                <c:pt idx="46">
                  <c:v>808333.33333333337</c:v>
                </c:pt>
                <c:pt idx="47">
                  <c:v>808333.33333333337</c:v>
                </c:pt>
                <c:pt idx="48">
                  <c:v>808333.33333333337</c:v>
                </c:pt>
                <c:pt idx="49">
                  <c:v>808333.33333333337</c:v>
                </c:pt>
                <c:pt idx="50">
                  <c:v>808333.33333333337</c:v>
                </c:pt>
                <c:pt idx="51">
                  <c:v>1248886.3333333335</c:v>
                </c:pt>
                <c:pt idx="52">
                  <c:v>1663020.76</c:v>
                </c:pt>
                <c:pt idx="53">
                  <c:v>1000000</c:v>
                </c:pt>
                <c:pt idx="54">
                  <c:v>1000000</c:v>
                </c:pt>
                <c:pt idx="55">
                  <c:v>1000000</c:v>
                </c:pt>
                <c:pt idx="56">
                  <c:v>1000000</c:v>
                </c:pt>
                <c:pt idx="57">
                  <c:v>1000000</c:v>
                </c:pt>
                <c:pt idx="58">
                  <c:v>1000000</c:v>
                </c:pt>
                <c:pt idx="59">
                  <c:v>1000000</c:v>
                </c:pt>
                <c:pt idx="60">
                  <c:v>1000000</c:v>
                </c:pt>
                <c:pt idx="61">
                  <c:v>1000000</c:v>
                </c:pt>
                <c:pt idx="62">
                  <c:v>1000000</c:v>
                </c:pt>
                <c:pt idx="63">
                  <c:v>1440553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9D0-4075-A117-EFE09B82A9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70541408"/>
        <c:axId val="1170553888"/>
      </c:barChart>
      <c:lineChart>
        <c:grouping val="standard"/>
        <c:varyColors val="0"/>
        <c:ser>
          <c:idx val="1"/>
          <c:order val="1"/>
          <c:tx>
            <c:strRef>
              <c:f>'Sewer Summary -Status Quo'!$D$69</c:f>
              <c:strCache>
                <c:ptCount val="1"/>
                <c:pt idx="0">
                  <c:v>Total Operating Revenues</c:v>
                </c:pt>
              </c:strCache>
            </c:strRef>
          </c:tx>
          <c:spPr>
            <a:ln w="34925" cap="rnd">
              <a:solidFill>
                <a:srgbClr val="00B0F0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numRef>
              <c:f>'Sewer Summary -Status Quo'!$E$67:$BP$67</c:f>
              <c:numCache>
                <c:formatCode>mmm\-yy</c:formatCode>
                <c:ptCount val="64"/>
                <c:pt idx="0">
                  <c:v>45352</c:v>
                </c:pt>
                <c:pt idx="1">
                  <c:v>45383</c:v>
                </c:pt>
                <c:pt idx="2">
                  <c:v>45413</c:v>
                </c:pt>
                <c:pt idx="3">
                  <c:v>45444</c:v>
                </c:pt>
                <c:pt idx="4">
                  <c:v>45474</c:v>
                </c:pt>
                <c:pt idx="5">
                  <c:v>45505</c:v>
                </c:pt>
                <c:pt idx="6">
                  <c:v>45536</c:v>
                </c:pt>
                <c:pt idx="7">
                  <c:v>45566</c:v>
                </c:pt>
                <c:pt idx="8">
                  <c:v>45597</c:v>
                </c:pt>
                <c:pt idx="9">
                  <c:v>45627</c:v>
                </c:pt>
                <c:pt idx="10">
                  <c:v>45658</c:v>
                </c:pt>
                <c:pt idx="11">
                  <c:v>45689</c:v>
                </c:pt>
                <c:pt idx="12">
                  <c:v>45717</c:v>
                </c:pt>
                <c:pt idx="13">
                  <c:v>45748</c:v>
                </c:pt>
                <c:pt idx="14">
                  <c:v>45778</c:v>
                </c:pt>
                <c:pt idx="15">
                  <c:v>45809</c:v>
                </c:pt>
                <c:pt idx="16">
                  <c:v>45839</c:v>
                </c:pt>
                <c:pt idx="17">
                  <c:v>45870</c:v>
                </c:pt>
                <c:pt idx="18">
                  <c:v>45901</c:v>
                </c:pt>
                <c:pt idx="19">
                  <c:v>45931</c:v>
                </c:pt>
                <c:pt idx="20">
                  <c:v>45962</c:v>
                </c:pt>
                <c:pt idx="21">
                  <c:v>45992</c:v>
                </c:pt>
                <c:pt idx="22">
                  <c:v>46023</c:v>
                </c:pt>
                <c:pt idx="23">
                  <c:v>46054</c:v>
                </c:pt>
                <c:pt idx="24">
                  <c:v>46082</c:v>
                </c:pt>
                <c:pt idx="25">
                  <c:v>46113</c:v>
                </c:pt>
                <c:pt idx="26">
                  <c:v>46143</c:v>
                </c:pt>
                <c:pt idx="27">
                  <c:v>46174</c:v>
                </c:pt>
                <c:pt idx="28">
                  <c:v>46204</c:v>
                </c:pt>
                <c:pt idx="29">
                  <c:v>46235</c:v>
                </c:pt>
                <c:pt idx="30">
                  <c:v>46266</c:v>
                </c:pt>
                <c:pt idx="31">
                  <c:v>46296</c:v>
                </c:pt>
                <c:pt idx="32">
                  <c:v>46327</c:v>
                </c:pt>
                <c:pt idx="33">
                  <c:v>46357</c:v>
                </c:pt>
                <c:pt idx="34">
                  <c:v>46388</c:v>
                </c:pt>
                <c:pt idx="35">
                  <c:v>46419</c:v>
                </c:pt>
                <c:pt idx="36">
                  <c:v>46447</c:v>
                </c:pt>
                <c:pt idx="37">
                  <c:v>46478</c:v>
                </c:pt>
                <c:pt idx="38">
                  <c:v>46508</c:v>
                </c:pt>
                <c:pt idx="39">
                  <c:v>46539</c:v>
                </c:pt>
                <c:pt idx="40">
                  <c:v>46569</c:v>
                </c:pt>
                <c:pt idx="41">
                  <c:v>46600</c:v>
                </c:pt>
                <c:pt idx="42">
                  <c:v>46631</c:v>
                </c:pt>
                <c:pt idx="43">
                  <c:v>46661</c:v>
                </c:pt>
                <c:pt idx="44">
                  <c:v>46692</c:v>
                </c:pt>
                <c:pt idx="45">
                  <c:v>46722</c:v>
                </c:pt>
                <c:pt idx="46">
                  <c:v>46753</c:v>
                </c:pt>
                <c:pt idx="47">
                  <c:v>46784</c:v>
                </c:pt>
                <c:pt idx="48">
                  <c:v>46813</c:v>
                </c:pt>
                <c:pt idx="49">
                  <c:v>46844</c:v>
                </c:pt>
                <c:pt idx="50">
                  <c:v>46874</c:v>
                </c:pt>
                <c:pt idx="51">
                  <c:v>46905</c:v>
                </c:pt>
                <c:pt idx="52">
                  <c:v>46935</c:v>
                </c:pt>
                <c:pt idx="53">
                  <c:v>46966</c:v>
                </c:pt>
                <c:pt idx="54">
                  <c:v>46997</c:v>
                </c:pt>
                <c:pt idx="55">
                  <c:v>47027</c:v>
                </c:pt>
                <c:pt idx="56">
                  <c:v>47058</c:v>
                </c:pt>
                <c:pt idx="57">
                  <c:v>47088</c:v>
                </c:pt>
                <c:pt idx="58">
                  <c:v>47119</c:v>
                </c:pt>
                <c:pt idx="59">
                  <c:v>47150</c:v>
                </c:pt>
                <c:pt idx="60">
                  <c:v>47178</c:v>
                </c:pt>
                <c:pt idx="61">
                  <c:v>47209</c:v>
                </c:pt>
                <c:pt idx="62">
                  <c:v>47239</c:v>
                </c:pt>
                <c:pt idx="63">
                  <c:v>47270</c:v>
                </c:pt>
              </c:numCache>
            </c:numRef>
          </c:cat>
          <c:val>
            <c:numRef>
              <c:f>'Sewer Summary -Status Quo'!$E$69:$BP$69</c:f>
              <c:numCache>
                <c:formatCode>_("$"* #,##0_);_("$"* \(#,##0\);_("$"* "-"??_);_(@_)</c:formatCode>
                <c:ptCount val="64"/>
                <c:pt idx="0">
                  <c:v>422537.26859052508</c:v>
                </c:pt>
                <c:pt idx="1">
                  <c:v>441034.28862650727</c:v>
                </c:pt>
                <c:pt idx="2">
                  <c:v>416831.18461806938</c:v>
                </c:pt>
                <c:pt idx="3">
                  <c:v>410247.82176690159</c:v>
                </c:pt>
                <c:pt idx="4">
                  <c:v>451539.49071000825</c:v>
                </c:pt>
                <c:pt idx="5">
                  <c:v>448602.70166826138</c:v>
                </c:pt>
                <c:pt idx="6">
                  <c:v>446751.83436859172</c:v>
                </c:pt>
                <c:pt idx="7">
                  <c:v>446638.98414488952</c:v>
                </c:pt>
                <c:pt idx="8">
                  <c:v>447881.56353227643</c:v>
                </c:pt>
                <c:pt idx="9">
                  <c:v>468754.44625614194</c:v>
                </c:pt>
                <c:pt idx="10">
                  <c:v>455327.70345605444</c:v>
                </c:pt>
                <c:pt idx="11">
                  <c:v>444878.22629390459</c:v>
                </c:pt>
                <c:pt idx="12">
                  <c:v>443207.05831887317</c:v>
                </c:pt>
                <c:pt idx="13">
                  <c:v>464071.60553207097</c:v>
                </c:pt>
                <c:pt idx="14">
                  <c:v>444581.68950348615</c:v>
                </c:pt>
                <c:pt idx="15">
                  <c:v>439569.82986367057</c:v>
                </c:pt>
                <c:pt idx="16">
                  <c:v>392948.35326635907</c:v>
                </c:pt>
                <c:pt idx="17">
                  <c:v>393940.77292063629</c:v>
                </c:pt>
                <c:pt idx="18">
                  <c:v>393337.5995308545</c:v>
                </c:pt>
                <c:pt idx="19">
                  <c:v>393994.15975641133</c:v>
                </c:pt>
                <c:pt idx="20">
                  <c:v>396314.52681475121</c:v>
                </c:pt>
                <c:pt idx="21">
                  <c:v>419260.99733344157</c:v>
                </c:pt>
                <c:pt idx="22">
                  <c:v>406016.79175602843</c:v>
                </c:pt>
                <c:pt idx="23">
                  <c:v>395837.72686693724</c:v>
                </c:pt>
                <c:pt idx="24">
                  <c:v>394889.74638494279</c:v>
                </c:pt>
                <c:pt idx="25">
                  <c:v>417322.40550524817</c:v>
                </c:pt>
                <c:pt idx="26">
                  <c:v>397812.71574792214</c:v>
                </c:pt>
                <c:pt idx="27">
                  <c:v>393327.69858282554</c:v>
                </c:pt>
                <c:pt idx="28">
                  <c:v>392821.42999999993</c:v>
                </c:pt>
                <c:pt idx="29">
                  <c:v>393985.54663746175</c:v>
                </c:pt>
                <c:pt idx="30">
                  <c:v>393358.24631208868</c:v>
                </c:pt>
                <c:pt idx="31">
                  <c:v>394041.06894666783</c:v>
                </c:pt>
                <c:pt idx="32">
                  <c:v>396454.25068734126</c:v>
                </c:pt>
                <c:pt idx="33">
                  <c:v>420318.58002677921</c:v>
                </c:pt>
                <c:pt idx="34">
                  <c:v>406544.60622626956</c:v>
                </c:pt>
                <c:pt idx="35">
                  <c:v>395958.37874161475</c:v>
                </c:pt>
                <c:pt idx="36">
                  <c:v>394972.47904034052</c:v>
                </c:pt>
                <c:pt idx="37">
                  <c:v>418302.44452545815</c:v>
                </c:pt>
                <c:pt idx="38">
                  <c:v>398012.36717783898</c:v>
                </c:pt>
                <c:pt idx="39">
                  <c:v>393347.94932613859</c:v>
                </c:pt>
                <c:pt idx="40">
                  <c:v>415101.10373866372</c:v>
                </c:pt>
                <c:pt idx="41">
                  <c:v>411138.51235094422</c:v>
                </c:pt>
                <c:pt idx="42">
                  <c:v>407714.3667267203</c:v>
                </c:pt>
                <c:pt idx="43">
                  <c:v>405634.91984452569</c:v>
                </c:pt>
                <c:pt idx="44">
                  <c:v>405125.76752621529</c:v>
                </c:pt>
                <c:pt idx="45">
                  <c:v>427190.59339012537</c:v>
                </c:pt>
                <c:pt idx="46">
                  <c:v>409999.27576016384</c:v>
                </c:pt>
                <c:pt idx="47">
                  <c:v>396162.27614760149</c:v>
                </c:pt>
                <c:pt idx="48">
                  <c:v>395069.27624715585</c:v>
                </c:pt>
                <c:pt idx="49">
                  <c:v>419449.09017910372</c:v>
                </c:pt>
                <c:pt idx="50">
                  <c:v>398245.95935084176</c:v>
                </c:pt>
                <c:pt idx="51">
                  <c:v>393371.64269581484</c:v>
                </c:pt>
                <c:pt idx="52">
                  <c:v>392821.42999999993</c:v>
                </c:pt>
                <c:pt idx="53">
                  <c:v>394092.67447102413</c:v>
                </c:pt>
                <c:pt idx="54">
                  <c:v>393407.64683320868</c:v>
                </c:pt>
                <c:pt idx="55">
                  <c:v>394153.3062207349</c:v>
                </c:pt>
                <c:pt idx="56">
                  <c:v>396788.56101109384</c:v>
                </c:pt>
                <c:pt idx="57">
                  <c:v>422849.00525799359</c:v>
                </c:pt>
                <c:pt idx="58">
                  <c:v>407807.48151849204</c:v>
                </c:pt>
                <c:pt idx="59">
                  <c:v>396247.05644956185</c:v>
                </c:pt>
                <c:pt idx="60">
                  <c:v>395170.42932827782</c:v>
                </c:pt>
                <c:pt idx="61">
                  <c:v>420647.33488716342</c:v>
                </c:pt>
                <c:pt idx="62">
                  <c:v>398490.06317162962</c:v>
                </c:pt>
                <c:pt idx="63">
                  <c:v>393396.40226712648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9D0-4075-A117-EFE09B82A9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70541408"/>
        <c:axId val="1170553888"/>
      </c:lineChart>
      <c:dateAx>
        <c:axId val="1170541408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70553888"/>
        <c:crosses val="autoZero"/>
        <c:auto val="1"/>
        <c:lblOffset val="100"/>
        <c:baseTimeUnit val="months"/>
      </c:dateAx>
      <c:valAx>
        <c:axId val="11705538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_(&quot;$&quot;* #,##0_);_(&quot;$&quot;* \(#,##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705414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 sz="1200" b="1"/>
      </a:pPr>
      <a:endParaRPr lang="en-US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dirty="0"/>
              <a:t>Loan Balance Amortization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'Debt Srv'!$H$219</c:f>
              <c:strCache>
                <c:ptCount val="1"/>
                <c:pt idx="0">
                  <c:v>SRF (Beck) - Water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'Debt Srv'!$I$218:$AB$218</c:f>
              <c:strCache>
                <c:ptCount val="20"/>
                <c:pt idx="0">
                  <c:v>Current</c:v>
                </c:pt>
                <c:pt idx="1">
                  <c:v>FY24</c:v>
                </c:pt>
                <c:pt idx="2">
                  <c:v>FY25</c:v>
                </c:pt>
                <c:pt idx="3">
                  <c:v>FY26</c:v>
                </c:pt>
                <c:pt idx="4">
                  <c:v>FY27</c:v>
                </c:pt>
                <c:pt idx="5">
                  <c:v>FY28</c:v>
                </c:pt>
                <c:pt idx="6">
                  <c:v>FY29</c:v>
                </c:pt>
                <c:pt idx="7">
                  <c:v>FY30</c:v>
                </c:pt>
                <c:pt idx="8">
                  <c:v>FY31</c:v>
                </c:pt>
                <c:pt idx="9">
                  <c:v>FY32</c:v>
                </c:pt>
                <c:pt idx="10">
                  <c:v>FY33</c:v>
                </c:pt>
                <c:pt idx="11">
                  <c:v>FY34</c:v>
                </c:pt>
                <c:pt idx="12">
                  <c:v>FY35</c:v>
                </c:pt>
                <c:pt idx="13">
                  <c:v>FY36</c:v>
                </c:pt>
                <c:pt idx="14">
                  <c:v>FY37</c:v>
                </c:pt>
                <c:pt idx="15">
                  <c:v>FY38</c:v>
                </c:pt>
                <c:pt idx="16">
                  <c:v>FY39</c:v>
                </c:pt>
                <c:pt idx="17">
                  <c:v>FY40</c:v>
                </c:pt>
                <c:pt idx="18">
                  <c:v>FY41</c:v>
                </c:pt>
                <c:pt idx="19">
                  <c:v>FY42</c:v>
                </c:pt>
              </c:strCache>
            </c:strRef>
          </c:cat>
          <c:val>
            <c:numRef>
              <c:f>'Debt Srv'!$I$219:$AB$219</c:f>
              <c:numCache>
                <c:formatCode>_("$"* #,##0_);_("$"* \(#,##0\);_("$"* "-"??_);_(@_)</c:formatCode>
                <c:ptCount val="20"/>
                <c:pt idx="0">
                  <c:v>4834189.5</c:v>
                </c:pt>
                <c:pt idx="1">
                  <c:v>4647199.0699999994</c:v>
                </c:pt>
                <c:pt idx="2">
                  <c:v>4267326.3299999991</c:v>
                </c:pt>
                <c:pt idx="3">
                  <c:v>3879460.0999999992</c:v>
                </c:pt>
                <c:pt idx="4">
                  <c:v>3483432.1799999992</c:v>
                </c:pt>
                <c:pt idx="5">
                  <c:v>3079070.8199999994</c:v>
                </c:pt>
                <c:pt idx="6">
                  <c:v>2666200.6599999992</c:v>
                </c:pt>
                <c:pt idx="7">
                  <c:v>2244642.669999999</c:v>
                </c:pt>
                <c:pt idx="8">
                  <c:v>1814214.0199999991</c:v>
                </c:pt>
                <c:pt idx="9">
                  <c:v>1374728.0499999991</c:v>
                </c:pt>
                <c:pt idx="10">
                  <c:v>925994.17999999912</c:v>
                </c:pt>
                <c:pt idx="11">
                  <c:v>467817.80999999912</c:v>
                </c:pt>
                <c:pt idx="12">
                  <c:v>-8.7311491370201111E-10</c:v>
                </c:pt>
                <c:pt idx="13">
                  <c:v>-8.7311491370201111E-10</c:v>
                </c:pt>
                <c:pt idx="14">
                  <c:v>-8.7311491370201111E-10</c:v>
                </c:pt>
                <c:pt idx="15">
                  <c:v>-8.7311491370201111E-10</c:v>
                </c:pt>
                <c:pt idx="16">
                  <c:v>-8.7311491370201111E-10</c:v>
                </c:pt>
                <c:pt idx="17">
                  <c:v>-8.7311491370201111E-10</c:v>
                </c:pt>
                <c:pt idx="18">
                  <c:v>-8.7311491370201111E-10</c:v>
                </c:pt>
                <c:pt idx="19">
                  <c:v>-8.7311491370201111E-10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8F-4F9E-B693-B0A894B4E8A6}"/>
            </c:ext>
          </c:extLst>
        </c:ser>
        <c:ser>
          <c:idx val="1"/>
          <c:order val="1"/>
          <c:tx>
            <c:strRef>
              <c:f>'Debt Srv'!$H$220</c:f>
              <c:strCache>
                <c:ptCount val="1"/>
                <c:pt idx="0">
                  <c:v>SRF (Morrow) - Water</c:v>
                </c:pt>
              </c:strCache>
            </c:strRef>
          </c:tx>
          <c:spPr>
            <a:pattFill prst="dkDnDiag">
              <a:fgClr>
                <a:schemeClr val="accent1">
                  <a:lumMod val="60000"/>
                  <a:lumOff val="40000"/>
                </a:schemeClr>
              </a:fgClr>
              <a:bgClr>
                <a:schemeClr val="bg1"/>
              </a:bgClr>
            </a:patt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'Debt Srv'!$I$218:$AB$218</c:f>
              <c:strCache>
                <c:ptCount val="20"/>
                <c:pt idx="0">
                  <c:v>Current</c:v>
                </c:pt>
                <c:pt idx="1">
                  <c:v>FY24</c:v>
                </c:pt>
                <c:pt idx="2">
                  <c:v>FY25</c:v>
                </c:pt>
                <c:pt idx="3">
                  <c:v>FY26</c:v>
                </c:pt>
                <c:pt idx="4">
                  <c:v>FY27</c:v>
                </c:pt>
                <c:pt idx="5">
                  <c:v>FY28</c:v>
                </c:pt>
                <c:pt idx="6">
                  <c:v>FY29</c:v>
                </c:pt>
                <c:pt idx="7">
                  <c:v>FY30</c:v>
                </c:pt>
                <c:pt idx="8">
                  <c:v>FY31</c:v>
                </c:pt>
                <c:pt idx="9">
                  <c:v>FY32</c:v>
                </c:pt>
                <c:pt idx="10">
                  <c:v>FY33</c:v>
                </c:pt>
                <c:pt idx="11">
                  <c:v>FY34</c:v>
                </c:pt>
                <c:pt idx="12">
                  <c:v>FY35</c:v>
                </c:pt>
                <c:pt idx="13">
                  <c:v>FY36</c:v>
                </c:pt>
                <c:pt idx="14">
                  <c:v>FY37</c:v>
                </c:pt>
                <c:pt idx="15">
                  <c:v>FY38</c:v>
                </c:pt>
                <c:pt idx="16">
                  <c:v>FY39</c:v>
                </c:pt>
                <c:pt idx="17">
                  <c:v>FY40</c:v>
                </c:pt>
                <c:pt idx="18">
                  <c:v>FY41</c:v>
                </c:pt>
                <c:pt idx="19">
                  <c:v>FY42</c:v>
                </c:pt>
              </c:strCache>
            </c:strRef>
          </c:cat>
          <c:val>
            <c:numRef>
              <c:f>'Debt Srv'!$I$220:$AB$220</c:f>
              <c:numCache>
                <c:formatCode>_("$"* #,##0_);_("$"* \(#,##0\);_("$"* "-"??_);_(@_)</c:formatCode>
                <c:ptCount val="20"/>
                <c:pt idx="0">
                  <c:v>6406480.7999999998</c:v>
                </c:pt>
                <c:pt idx="1">
                  <c:v>6158674.2000000002</c:v>
                </c:pt>
                <c:pt idx="2">
                  <c:v>5655249.9700000007</c:v>
                </c:pt>
                <c:pt idx="3">
                  <c:v>5141232.4200000009</c:v>
                </c:pt>
                <c:pt idx="4">
                  <c:v>4616398.6300000008</c:v>
                </c:pt>
                <c:pt idx="5">
                  <c:v>4080521.0000000009</c:v>
                </c:pt>
                <c:pt idx="6">
                  <c:v>3533367.1400000011</c:v>
                </c:pt>
                <c:pt idx="7">
                  <c:v>2974699.7700000009</c:v>
                </c:pt>
                <c:pt idx="8">
                  <c:v>2404276.620000001</c:v>
                </c:pt>
                <c:pt idx="9">
                  <c:v>1821850.310000001</c:v>
                </c:pt>
                <c:pt idx="10">
                  <c:v>1227168.2700000009</c:v>
                </c:pt>
                <c:pt idx="11">
                  <c:v>619972.60000000102</c:v>
                </c:pt>
                <c:pt idx="12">
                  <c:v>9.3132257461547852E-10</c:v>
                </c:pt>
                <c:pt idx="13">
                  <c:v>9.3132257461547852E-10</c:v>
                </c:pt>
                <c:pt idx="14">
                  <c:v>9.3132257461547852E-10</c:v>
                </c:pt>
                <c:pt idx="15">
                  <c:v>9.3132257461547852E-10</c:v>
                </c:pt>
                <c:pt idx="16">
                  <c:v>9.3132257461547852E-10</c:v>
                </c:pt>
                <c:pt idx="17">
                  <c:v>9.3132257461547852E-10</c:v>
                </c:pt>
                <c:pt idx="18">
                  <c:v>9.3132257461547852E-10</c:v>
                </c:pt>
                <c:pt idx="19">
                  <c:v>9.3132257461547852E-10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18F-4F9E-B693-B0A894B4E8A6}"/>
            </c:ext>
          </c:extLst>
        </c:ser>
        <c:ser>
          <c:idx val="2"/>
          <c:order val="2"/>
          <c:tx>
            <c:strRef>
              <c:f>'Debt Srv'!$H$221</c:f>
              <c:strCache>
                <c:ptCount val="1"/>
                <c:pt idx="0">
                  <c:v>Zion Lease - Water</c:v>
                </c:pt>
              </c:strCache>
            </c:strRef>
          </c:tx>
          <c:spPr>
            <a:pattFill prst="dkHorz">
              <a:fgClr>
                <a:schemeClr val="accent5">
                  <a:lumMod val="75000"/>
                </a:schemeClr>
              </a:fgClr>
              <a:bgClr>
                <a:schemeClr val="bg1"/>
              </a:bgClr>
            </a:patt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'Debt Srv'!$I$218:$AB$218</c:f>
              <c:strCache>
                <c:ptCount val="20"/>
                <c:pt idx="0">
                  <c:v>Current</c:v>
                </c:pt>
                <c:pt idx="1">
                  <c:v>FY24</c:v>
                </c:pt>
                <c:pt idx="2">
                  <c:v>FY25</c:v>
                </c:pt>
                <c:pt idx="3">
                  <c:v>FY26</c:v>
                </c:pt>
                <c:pt idx="4">
                  <c:v>FY27</c:v>
                </c:pt>
                <c:pt idx="5">
                  <c:v>FY28</c:v>
                </c:pt>
                <c:pt idx="6">
                  <c:v>FY29</c:v>
                </c:pt>
                <c:pt idx="7">
                  <c:v>FY30</c:v>
                </c:pt>
                <c:pt idx="8">
                  <c:v>FY31</c:v>
                </c:pt>
                <c:pt idx="9">
                  <c:v>FY32</c:v>
                </c:pt>
                <c:pt idx="10">
                  <c:v>FY33</c:v>
                </c:pt>
                <c:pt idx="11">
                  <c:v>FY34</c:v>
                </c:pt>
                <c:pt idx="12">
                  <c:v>FY35</c:v>
                </c:pt>
                <c:pt idx="13">
                  <c:v>FY36</c:v>
                </c:pt>
                <c:pt idx="14">
                  <c:v>FY37</c:v>
                </c:pt>
                <c:pt idx="15">
                  <c:v>FY38</c:v>
                </c:pt>
                <c:pt idx="16">
                  <c:v>FY39</c:v>
                </c:pt>
                <c:pt idx="17">
                  <c:v>FY40</c:v>
                </c:pt>
                <c:pt idx="18">
                  <c:v>FY41</c:v>
                </c:pt>
                <c:pt idx="19">
                  <c:v>FY42</c:v>
                </c:pt>
              </c:strCache>
            </c:strRef>
          </c:cat>
          <c:val>
            <c:numRef>
              <c:f>'Debt Srv'!$I$221:$AB$221</c:f>
              <c:numCache>
                <c:formatCode>_("$"* #,##0_);_("$"* \(#,##0\);_("$"* "-"??_);_(@_)</c:formatCode>
                <c:ptCount val="20"/>
                <c:pt idx="0">
                  <c:v>2955759</c:v>
                </c:pt>
                <c:pt idx="1">
                  <c:v>2400029</c:v>
                </c:pt>
                <c:pt idx="2">
                  <c:v>1827127</c:v>
                </c:pt>
                <c:pt idx="3">
                  <c:v>1236522</c:v>
                </c:pt>
                <c:pt idx="4">
                  <c:v>627668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18F-4F9E-B693-B0A894B4E8A6}"/>
            </c:ext>
          </c:extLst>
        </c:ser>
        <c:ser>
          <c:idx val="3"/>
          <c:order val="3"/>
          <c:tx>
            <c:strRef>
              <c:f>'Debt Srv'!$H$222</c:f>
              <c:strCache>
                <c:ptCount val="1"/>
                <c:pt idx="0">
                  <c:v>Zion Loan - Water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'Debt Srv'!$I$218:$AB$218</c:f>
              <c:strCache>
                <c:ptCount val="20"/>
                <c:pt idx="0">
                  <c:v>Current</c:v>
                </c:pt>
                <c:pt idx="1">
                  <c:v>FY24</c:v>
                </c:pt>
                <c:pt idx="2">
                  <c:v>FY25</c:v>
                </c:pt>
                <c:pt idx="3">
                  <c:v>FY26</c:v>
                </c:pt>
                <c:pt idx="4">
                  <c:v>FY27</c:v>
                </c:pt>
                <c:pt idx="5">
                  <c:v>FY28</c:v>
                </c:pt>
                <c:pt idx="6">
                  <c:v>FY29</c:v>
                </c:pt>
                <c:pt idx="7">
                  <c:v>FY30</c:v>
                </c:pt>
                <c:pt idx="8">
                  <c:v>FY31</c:v>
                </c:pt>
                <c:pt idx="9">
                  <c:v>FY32</c:v>
                </c:pt>
                <c:pt idx="10">
                  <c:v>FY33</c:v>
                </c:pt>
                <c:pt idx="11">
                  <c:v>FY34</c:v>
                </c:pt>
                <c:pt idx="12">
                  <c:v>FY35</c:v>
                </c:pt>
                <c:pt idx="13">
                  <c:v>FY36</c:v>
                </c:pt>
                <c:pt idx="14">
                  <c:v>FY37</c:v>
                </c:pt>
                <c:pt idx="15">
                  <c:v>FY38</c:v>
                </c:pt>
                <c:pt idx="16">
                  <c:v>FY39</c:v>
                </c:pt>
                <c:pt idx="17">
                  <c:v>FY40</c:v>
                </c:pt>
                <c:pt idx="18">
                  <c:v>FY41</c:v>
                </c:pt>
                <c:pt idx="19">
                  <c:v>FY42</c:v>
                </c:pt>
              </c:strCache>
            </c:strRef>
          </c:cat>
          <c:val>
            <c:numRef>
              <c:f>'Debt Srv'!$I$222:$AB$222</c:f>
              <c:numCache>
                <c:formatCode>_("$"* #,##0_);_("$"* \(#,##0\);_("$"* "-"??_);_(@_)</c:formatCode>
                <c:ptCount val="20"/>
                <c:pt idx="0">
                  <c:v>2802106.6999999997</c:v>
                </c:pt>
                <c:pt idx="1">
                  <c:v>2276212.84</c:v>
                </c:pt>
                <c:pt idx="2">
                  <c:v>1733595.5499999998</c:v>
                </c:pt>
                <c:pt idx="3">
                  <c:v>1173723.0299999998</c:v>
                </c:pt>
                <c:pt idx="4">
                  <c:v>596046.56999999983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18F-4F9E-B693-B0A894B4E8A6}"/>
            </c:ext>
          </c:extLst>
        </c:ser>
        <c:ser>
          <c:idx val="4"/>
          <c:order val="4"/>
          <c:tx>
            <c:strRef>
              <c:f>'Debt Srv'!$H$223</c:f>
              <c:strCache>
                <c:ptCount val="1"/>
                <c:pt idx="0">
                  <c:v>Western Alliance - Water</c:v>
                </c:pt>
              </c:strCache>
            </c:strRef>
          </c:tx>
          <c:spPr>
            <a:pattFill prst="dkUpDiag">
              <a:fgClr>
                <a:schemeClr val="accent1">
                  <a:lumMod val="50000"/>
                </a:schemeClr>
              </a:fgClr>
              <a:bgClr>
                <a:schemeClr val="bg1"/>
              </a:bgClr>
            </a:patt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'Debt Srv'!$I$218:$AB$218</c:f>
              <c:strCache>
                <c:ptCount val="20"/>
                <c:pt idx="0">
                  <c:v>Current</c:v>
                </c:pt>
                <c:pt idx="1">
                  <c:v>FY24</c:v>
                </c:pt>
                <c:pt idx="2">
                  <c:v>FY25</c:v>
                </c:pt>
                <c:pt idx="3">
                  <c:v>FY26</c:v>
                </c:pt>
                <c:pt idx="4">
                  <c:v>FY27</c:v>
                </c:pt>
                <c:pt idx="5">
                  <c:v>FY28</c:v>
                </c:pt>
                <c:pt idx="6">
                  <c:v>FY29</c:v>
                </c:pt>
                <c:pt idx="7">
                  <c:v>FY30</c:v>
                </c:pt>
                <c:pt idx="8">
                  <c:v>FY31</c:v>
                </c:pt>
                <c:pt idx="9">
                  <c:v>FY32</c:v>
                </c:pt>
                <c:pt idx="10">
                  <c:v>FY33</c:v>
                </c:pt>
                <c:pt idx="11">
                  <c:v>FY34</c:v>
                </c:pt>
                <c:pt idx="12">
                  <c:v>FY35</c:v>
                </c:pt>
                <c:pt idx="13">
                  <c:v>FY36</c:v>
                </c:pt>
                <c:pt idx="14">
                  <c:v>FY37</c:v>
                </c:pt>
                <c:pt idx="15">
                  <c:v>FY38</c:v>
                </c:pt>
                <c:pt idx="16">
                  <c:v>FY39</c:v>
                </c:pt>
                <c:pt idx="17">
                  <c:v>FY40</c:v>
                </c:pt>
                <c:pt idx="18">
                  <c:v>FY41</c:v>
                </c:pt>
                <c:pt idx="19">
                  <c:v>FY42</c:v>
                </c:pt>
              </c:strCache>
            </c:strRef>
          </c:cat>
          <c:val>
            <c:numRef>
              <c:f>'Debt Srv'!$I$223:$AB$223</c:f>
              <c:numCache>
                <c:formatCode>_("$"* #,##0_);_("$"* \(#,##0\);_("$"* "-"??_);_(@_)</c:formatCode>
                <c:ptCount val="20"/>
                <c:pt idx="0">
                  <c:v>9418198.8300000019</c:v>
                </c:pt>
                <c:pt idx="1">
                  <c:v>9078503.0000000019</c:v>
                </c:pt>
                <c:pt idx="2">
                  <c:v>8725151.4000000022</c:v>
                </c:pt>
                <c:pt idx="3">
                  <c:v>8357595.0600000024</c:v>
                </c:pt>
                <c:pt idx="4">
                  <c:v>7975262.9600000028</c:v>
                </c:pt>
                <c:pt idx="5">
                  <c:v>7577561.1100000031</c:v>
                </c:pt>
                <c:pt idx="6">
                  <c:v>7163871.6400000034</c:v>
                </c:pt>
                <c:pt idx="7">
                  <c:v>6733551.8600000031</c:v>
                </c:pt>
                <c:pt idx="8">
                  <c:v>6285933.2200000035</c:v>
                </c:pt>
                <c:pt idx="9">
                  <c:v>5820320.3100000033</c:v>
                </c:pt>
                <c:pt idx="10">
                  <c:v>5335989.7700000033</c:v>
                </c:pt>
                <c:pt idx="11">
                  <c:v>4832189.1400000034</c:v>
                </c:pt>
                <c:pt idx="12">
                  <c:v>4308135.7200000035</c:v>
                </c:pt>
                <c:pt idx="13">
                  <c:v>3763015.3500000034</c:v>
                </c:pt>
                <c:pt idx="14">
                  <c:v>3195981.1500000032</c:v>
                </c:pt>
                <c:pt idx="15">
                  <c:v>2606152.1700000032</c:v>
                </c:pt>
                <c:pt idx="16">
                  <c:v>1992612.0700000031</c:v>
                </c:pt>
                <c:pt idx="17">
                  <c:v>1354407.6500000032</c:v>
                </c:pt>
                <c:pt idx="18">
                  <c:v>690547.42000000319</c:v>
                </c:pt>
                <c:pt idx="19">
                  <c:v>3.14321368932724E-9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18F-4F9E-B693-B0A894B4E8A6}"/>
            </c:ext>
          </c:extLst>
        </c:ser>
        <c:ser>
          <c:idx val="5"/>
          <c:order val="5"/>
          <c:tx>
            <c:strRef>
              <c:f>'Debt Srv'!$H$224</c:f>
              <c:strCache>
                <c:ptCount val="1"/>
                <c:pt idx="0">
                  <c:v>First American -Wastewater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'Debt Srv'!$I$218:$AB$218</c:f>
              <c:strCache>
                <c:ptCount val="20"/>
                <c:pt idx="0">
                  <c:v>Current</c:v>
                </c:pt>
                <c:pt idx="1">
                  <c:v>FY24</c:v>
                </c:pt>
                <c:pt idx="2">
                  <c:v>FY25</c:v>
                </c:pt>
                <c:pt idx="3">
                  <c:v>FY26</c:v>
                </c:pt>
                <c:pt idx="4">
                  <c:v>FY27</c:v>
                </c:pt>
                <c:pt idx="5">
                  <c:v>FY28</c:v>
                </c:pt>
                <c:pt idx="6">
                  <c:v>FY29</c:v>
                </c:pt>
                <c:pt idx="7">
                  <c:v>FY30</c:v>
                </c:pt>
                <c:pt idx="8">
                  <c:v>FY31</c:v>
                </c:pt>
                <c:pt idx="9">
                  <c:v>FY32</c:v>
                </c:pt>
                <c:pt idx="10">
                  <c:v>FY33</c:v>
                </c:pt>
                <c:pt idx="11">
                  <c:v>FY34</c:v>
                </c:pt>
                <c:pt idx="12">
                  <c:v>FY35</c:v>
                </c:pt>
                <c:pt idx="13">
                  <c:v>FY36</c:v>
                </c:pt>
                <c:pt idx="14">
                  <c:v>FY37</c:v>
                </c:pt>
                <c:pt idx="15">
                  <c:v>FY38</c:v>
                </c:pt>
                <c:pt idx="16">
                  <c:v>FY39</c:v>
                </c:pt>
                <c:pt idx="17">
                  <c:v>FY40</c:v>
                </c:pt>
                <c:pt idx="18">
                  <c:v>FY41</c:v>
                </c:pt>
                <c:pt idx="19">
                  <c:v>FY42</c:v>
                </c:pt>
              </c:strCache>
            </c:strRef>
          </c:cat>
          <c:val>
            <c:numRef>
              <c:f>'Debt Srv'!$I$224:$AB$224</c:f>
              <c:numCache>
                <c:formatCode>_("$"* #,##0_);_("$"* \(#,##0\);_("$"* "-"??_);_(@_)</c:formatCode>
                <c:ptCount val="20"/>
                <c:pt idx="0">
                  <c:v>5000000</c:v>
                </c:pt>
                <c:pt idx="1">
                  <c:v>4611479.33</c:v>
                </c:pt>
                <c:pt idx="2">
                  <c:v>4201628.87</c:v>
                </c:pt>
                <c:pt idx="3">
                  <c:v>3769277.6100000003</c:v>
                </c:pt>
                <c:pt idx="4">
                  <c:v>3313190.2600000002</c:v>
                </c:pt>
                <c:pt idx="5">
                  <c:v>2832063.7</c:v>
                </c:pt>
                <c:pt idx="6">
                  <c:v>2324523.29</c:v>
                </c:pt>
                <c:pt idx="7">
                  <c:v>1789118.9</c:v>
                </c:pt>
                <c:pt idx="8">
                  <c:v>1224320.7999999998</c:v>
                </c:pt>
                <c:pt idx="9">
                  <c:v>628515.26999999979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18F-4F9E-B693-B0A894B4E8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819539280"/>
        <c:axId val="1819543600"/>
      </c:barChart>
      <c:catAx>
        <c:axId val="1819539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9543600"/>
        <c:crosses val="autoZero"/>
        <c:auto val="1"/>
        <c:lblAlgn val="ctr"/>
        <c:lblOffset val="100"/>
        <c:noMultiLvlLbl val="0"/>
      </c:catAx>
      <c:valAx>
        <c:axId val="1819543600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_(&quot;$&quot;* #,##0_);_(&quot;$&quot;* \(#,##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95392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 sz="1200" b="1"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'Debt Srv'!$H$191</c:f>
              <c:strCache>
                <c:ptCount val="1"/>
                <c:pt idx="0">
                  <c:v>SRF (Beck) - Water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'Debt Srv'!$I$190:$AA$190</c:f>
              <c:strCache>
                <c:ptCount val="19"/>
                <c:pt idx="0">
                  <c:v>FY24</c:v>
                </c:pt>
                <c:pt idx="1">
                  <c:v>FY25</c:v>
                </c:pt>
                <c:pt idx="2">
                  <c:v>FY26</c:v>
                </c:pt>
                <c:pt idx="3">
                  <c:v>FY27</c:v>
                </c:pt>
                <c:pt idx="4">
                  <c:v>FY28</c:v>
                </c:pt>
                <c:pt idx="5">
                  <c:v>FY29</c:v>
                </c:pt>
                <c:pt idx="6">
                  <c:v>FY30</c:v>
                </c:pt>
                <c:pt idx="7">
                  <c:v>FY31</c:v>
                </c:pt>
                <c:pt idx="8">
                  <c:v>FY32</c:v>
                </c:pt>
                <c:pt idx="9">
                  <c:v>FY33</c:v>
                </c:pt>
                <c:pt idx="10">
                  <c:v>FY34</c:v>
                </c:pt>
                <c:pt idx="11">
                  <c:v>FY35</c:v>
                </c:pt>
                <c:pt idx="12">
                  <c:v>FY36</c:v>
                </c:pt>
                <c:pt idx="13">
                  <c:v>FY37</c:v>
                </c:pt>
                <c:pt idx="14">
                  <c:v>FY38</c:v>
                </c:pt>
                <c:pt idx="15">
                  <c:v>FY39</c:v>
                </c:pt>
                <c:pt idx="16">
                  <c:v>FY40</c:v>
                </c:pt>
                <c:pt idx="17">
                  <c:v>FY41</c:v>
                </c:pt>
                <c:pt idx="18">
                  <c:v>FY42</c:v>
                </c:pt>
              </c:strCache>
              <c:extLst/>
            </c:strRef>
          </c:cat>
          <c:val>
            <c:numRef>
              <c:f>'Debt Srv'!$I$191:$AA$191</c:f>
              <c:numCache>
                <c:formatCode>_("$"* #,##0_);_("$"* \(#,##0\);_("$"* "-"??_);_(@_)</c:formatCode>
                <c:ptCount val="19"/>
                <c:pt idx="0">
                  <c:v>475174.94</c:v>
                </c:pt>
                <c:pt idx="1">
                  <c:v>475174.94</c:v>
                </c:pt>
                <c:pt idx="2">
                  <c:v>475174.93999999994</c:v>
                </c:pt>
                <c:pt idx="3">
                  <c:v>475174.94000000006</c:v>
                </c:pt>
                <c:pt idx="4">
                  <c:v>475174.93999999994</c:v>
                </c:pt>
                <c:pt idx="5">
                  <c:v>475174.94000000006</c:v>
                </c:pt>
                <c:pt idx="6">
                  <c:v>475174.94</c:v>
                </c:pt>
                <c:pt idx="7">
                  <c:v>475174.94</c:v>
                </c:pt>
                <c:pt idx="8">
                  <c:v>475174.93999999994</c:v>
                </c:pt>
                <c:pt idx="9">
                  <c:v>475174.94</c:v>
                </c:pt>
                <c:pt idx="10">
                  <c:v>475174.94</c:v>
                </c:pt>
                <c:pt idx="11">
                  <c:v>475175.18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88ED-4796-9103-99FF11A9195D}"/>
            </c:ext>
          </c:extLst>
        </c:ser>
        <c:ser>
          <c:idx val="1"/>
          <c:order val="1"/>
          <c:tx>
            <c:strRef>
              <c:f>'Debt Srv'!$H$192</c:f>
              <c:strCache>
                <c:ptCount val="1"/>
                <c:pt idx="0">
                  <c:v>SRF (Morrow) - Water</c:v>
                </c:pt>
              </c:strCache>
            </c:strRef>
          </c:tx>
          <c:spPr>
            <a:pattFill prst="wdDnDiag">
              <a:fgClr>
                <a:schemeClr val="accent1">
                  <a:lumMod val="40000"/>
                  <a:lumOff val="60000"/>
                </a:schemeClr>
              </a:fgClr>
              <a:bgClr>
                <a:schemeClr val="bg1"/>
              </a:bgClr>
            </a:patt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'Debt Srv'!$I$190:$AA$190</c:f>
              <c:strCache>
                <c:ptCount val="19"/>
                <c:pt idx="0">
                  <c:v>FY24</c:v>
                </c:pt>
                <c:pt idx="1">
                  <c:v>FY25</c:v>
                </c:pt>
                <c:pt idx="2">
                  <c:v>FY26</c:v>
                </c:pt>
                <c:pt idx="3">
                  <c:v>FY27</c:v>
                </c:pt>
                <c:pt idx="4">
                  <c:v>FY28</c:v>
                </c:pt>
                <c:pt idx="5">
                  <c:v>FY29</c:v>
                </c:pt>
                <c:pt idx="6">
                  <c:v>FY30</c:v>
                </c:pt>
                <c:pt idx="7">
                  <c:v>FY31</c:v>
                </c:pt>
                <c:pt idx="8">
                  <c:v>FY32</c:v>
                </c:pt>
                <c:pt idx="9">
                  <c:v>FY33</c:v>
                </c:pt>
                <c:pt idx="10">
                  <c:v>FY34</c:v>
                </c:pt>
                <c:pt idx="11">
                  <c:v>FY35</c:v>
                </c:pt>
                <c:pt idx="12">
                  <c:v>FY36</c:v>
                </c:pt>
                <c:pt idx="13">
                  <c:v>FY37</c:v>
                </c:pt>
                <c:pt idx="14">
                  <c:v>FY38</c:v>
                </c:pt>
                <c:pt idx="15">
                  <c:v>FY39</c:v>
                </c:pt>
                <c:pt idx="16">
                  <c:v>FY40</c:v>
                </c:pt>
                <c:pt idx="17">
                  <c:v>FY41</c:v>
                </c:pt>
                <c:pt idx="18">
                  <c:v>FY42</c:v>
                </c:pt>
              </c:strCache>
              <c:extLst/>
            </c:strRef>
          </c:cat>
          <c:val>
            <c:numRef>
              <c:f>'Debt Srv'!$I$192:$AA$192</c:f>
              <c:numCache>
                <c:formatCode>_("$"* #,##0_);_("$"* \(#,##0\);_("$"* "-"??_);_(@_)</c:formatCode>
                <c:ptCount val="19"/>
                <c:pt idx="0">
                  <c:v>629722.92000000004</c:v>
                </c:pt>
                <c:pt idx="1">
                  <c:v>629722.91999999993</c:v>
                </c:pt>
                <c:pt idx="2">
                  <c:v>629722.92000000004</c:v>
                </c:pt>
                <c:pt idx="3">
                  <c:v>629722.92000000004</c:v>
                </c:pt>
                <c:pt idx="4">
                  <c:v>629722.92000000004</c:v>
                </c:pt>
                <c:pt idx="5">
                  <c:v>629722.91999999993</c:v>
                </c:pt>
                <c:pt idx="6">
                  <c:v>629722.91999999993</c:v>
                </c:pt>
                <c:pt idx="7">
                  <c:v>629722.92000000004</c:v>
                </c:pt>
                <c:pt idx="8">
                  <c:v>629722.92000000004</c:v>
                </c:pt>
                <c:pt idx="9">
                  <c:v>629722.92000000004</c:v>
                </c:pt>
                <c:pt idx="10">
                  <c:v>629722.91999999993</c:v>
                </c:pt>
                <c:pt idx="11">
                  <c:v>629722.90000000014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88ED-4796-9103-99FF11A9195D}"/>
            </c:ext>
          </c:extLst>
        </c:ser>
        <c:ser>
          <c:idx val="2"/>
          <c:order val="2"/>
          <c:tx>
            <c:strRef>
              <c:f>'Debt Srv'!$H$193</c:f>
              <c:strCache>
                <c:ptCount val="1"/>
                <c:pt idx="0">
                  <c:v>Zion Lease - Water</c:v>
                </c:pt>
              </c:strCache>
            </c:strRef>
          </c:tx>
          <c:spPr>
            <a:pattFill prst="dkHorz">
              <a:fgClr>
                <a:schemeClr val="accent5">
                  <a:lumMod val="75000"/>
                </a:schemeClr>
              </a:fgClr>
              <a:bgClr>
                <a:schemeClr val="bg1"/>
              </a:bgClr>
            </a:patt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'Debt Srv'!$I$190:$AA$190</c:f>
              <c:strCache>
                <c:ptCount val="19"/>
                <c:pt idx="0">
                  <c:v>FY24</c:v>
                </c:pt>
                <c:pt idx="1">
                  <c:v>FY25</c:v>
                </c:pt>
                <c:pt idx="2">
                  <c:v>FY26</c:v>
                </c:pt>
                <c:pt idx="3">
                  <c:v>FY27</c:v>
                </c:pt>
                <c:pt idx="4">
                  <c:v>FY28</c:v>
                </c:pt>
                <c:pt idx="5">
                  <c:v>FY29</c:v>
                </c:pt>
                <c:pt idx="6">
                  <c:v>FY30</c:v>
                </c:pt>
                <c:pt idx="7">
                  <c:v>FY31</c:v>
                </c:pt>
                <c:pt idx="8">
                  <c:v>FY32</c:v>
                </c:pt>
                <c:pt idx="9">
                  <c:v>FY33</c:v>
                </c:pt>
                <c:pt idx="10">
                  <c:v>FY34</c:v>
                </c:pt>
                <c:pt idx="11">
                  <c:v>FY35</c:v>
                </c:pt>
                <c:pt idx="12">
                  <c:v>FY36</c:v>
                </c:pt>
                <c:pt idx="13">
                  <c:v>FY37</c:v>
                </c:pt>
                <c:pt idx="14">
                  <c:v>FY38</c:v>
                </c:pt>
                <c:pt idx="15">
                  <c:v>FY39</c:v>
                </c:pt>
                <c:pt idx="16">
                  <c:v>FY40</c:v>
                </c:pt>
                <c:pt idx="17">
                  <c:v>FY41</c:v>
                </c:pt>
                <c:pt idx="18">
                  <c:v>FY42</c:v>
                </c:pt>
              </c:strCache>
              <c:extLst/>
            </c:strRef>
          </c:cat>
          <c:val>
            <c:numRef>
              <c:f>'Debt Srv'!$I$193:$AA$193</c:f>
              <c:numCache>
                <c:formatCode>_("$"* #,##0_);_("$"* \(#,##0\);_("$"* "-"??_);_(@_)</c:formatCode>
                <c:ptCount val="19"/>
                <c:pt idx="0">
                  <c:v>647062.94999999995</c:v>
                </c:pt>
                <c:pt idx="1">
                  <c:v>647062.9</c:v>
                </c:pt>
                <c:pt idx="2">
                  <c:v>647063.22</c:v>
                </c:pt>
                <c:pt idx="3">
                  <c:v>647062.53</c:v>
                </c:pt>
                <c:pt idx="4">
                  <c:v>647062.93999999994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88ED-4796-9103-99FF11A9195D}"/>
            </c:ext>
          </c:extLst>
        </c:ser>
        <c:ser>
          <c:idx val="3"/>
          <c:order val="3"/>
          <c:tx>
            <c:strRef>
              <c:f>'Debt Srv'!$H$194</c:f>
              <c:strCache>
                <c:ptCount val="1"/>
                <c:pt idx="0">
                  <c:v>Zion Loan - Water</c:v>
                </c:pt>
              </c:strCache>
            </c:strRef>
          </c:tx>
          <c:spPr>
            <a:pattFill prst="dkVert">
              <a:fgClr>
                <a:schemeClr val="accent1">
                  <a:lumMod val="40000"/>
                  <a:lumOff val="60000"/>
                </a:schemeClr>
              </a:fgClr>
              <a:bgClr>
                <a:schemeClr val="bg1"/>
              </a:bgClr>
            </a:patt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'Debt Srv'!$I$190:$AA$190</c:f>
              <c:strCache>
                <c:ptCount val="19"/>
                <c:pt idx="0">
                  <c:v>FY24</c:v>
                </c:pt>
                <c:pt idx="1">
                  <c:v>FY25</c:v>
                </c:pt>
                <c:pt idx="2">
                  <c:v>FY26</c:v>
                </c:pt>
                <c:pt idx="3">
                  <c:v>FY27</c:v>
                </c:pt>
                <c:pt idx="4">
                  <c:v>FY28</c:v>
                </c:pt>
                <c:pt idx="5">
                  <c:v>FY29</c:v>
                </c:pt>
                <c:pt idx="6">
                  <c:v>FY30</c:v>
                </c:pt>
                <c:pt idx="7">
                  <c:v>FY31</c:v>
                </c:pt>
                <c:pt idx="8">
                  <c:v>FY32</c:v>
                </c:pt>
                <c:pt idx="9">
                  <c:v>FY33</c:v>
                </c:pt>
                <c:pt idx="10">
                  <c:v>FY34</c:v>
                </c:pt>
                <c:pt idx="11">
                  <c:v>FY35</c:v>
                </c:pt>
                <c:pt idx="12">
                  <c:v>FY36</c:v>
                </c:pt>
                <c:pt idx="13">
                  <c:v>FY37</c:v>
                </c:pt>
                <c:pt idx="14">
                  <c:v>FY38</c:v>
                </c:pt>
                <c:pt idx="15">
                  <c:v>FY39</c:v>
                </c:pt>
                <c:pt idx="16">
                  <c:v>FY40</c:v>
                </c:pt>
                <c:pt idx="17">
                  <c:v>FY41</c:v>
                </c:pt>
                <c:pt idx="18">
                  <c:v>FY42</c:v>
                </c:pt>
              </c:strCache>
              <c:extLst/>
            </c:strRef>
          </c:cat>
          <c:val>
            <c:numRef>
              <c:f>'Debt Srv'!$I$194:$AA$194</c:f>
              <c:numCache>
                <c:formatCode>_("$"* #,##0_);_("$"* \(#,##0\);_("$"* "-"??_);_(@_)</c:formatCode>
                <c:ptCount val="19"/>
                <c:pt idx="0">
                  <c:v>606639.14</c:v>
                </c:pt>
                <c:pt idx="1">
                  <c:v>606373.24</c:v>
                </c:pt>
                <c:pt idx="2">
                  <c:v>606098.89</c:v>
                </c:pt>
                <c:pt idx="3">
                  <c:v>605815.79999999993</c:v>
                </c:pt>
                <c:pt idx="4">
                  <c:v>605523.71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88ED-4796-9103-99FF11A9195D}"/>
            </c:ext>
          </c:extLst>
        </c:ser>
        <c:ser>
          <c:idx val="4"/>
          <c:order val="4"/>
          <c:tx>
            <c:strRef>
              <c:f>'Debt Srv'!$H$195</c:f>
              <c:strCache>
                <c:ptCount val="1"/>
                <c:pt idx="0">
                  <c:v>Western Alliance - Water</c:v>
                </c:pt>
              </c:strCache>
            </c:strRef>
          </c:tx>
          <c:spPr>
            <a:pattFill prst="wdUpDiag">
              <a:fgClr>
                <a:srgbClr val="002060"/>
              </a:fgClr>
              <a:bgClr>
                <a:schemeClr val="bg1"/>
              </a:bgClr>
            </a:patt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'Debt Srv'!$I$190:$AA$190</c:f>
              <c:strCache>
                <c:ptCount val="19"/>
                <c:pt idx="0">
                  <c:v>FY24</c:v>
                </c:pt>
                <c:pt idx="1">
                  <c:v>FY25</c:v>
                </c:pt>
                <c:pt idx="2">
                  <c:v>FY26</c:v>
                </c:pt>
                <c:pt idx="3">
                  <c:v>FY27</c:v>
                </c:pt>
                <c:pt idx="4">
                  <c:v>FY28</c:v>
                </c:pt>
                <c:pt idx="5">
                  <c:v>FY29</c:v>
                </c:pt>
                <c:pt idx="6">
                  <c:v>FY30</c:v>
                </c:pt>
                <c:pt idx="7">
                  <c:v>FY31</c:v>
                </c:pt>
                <c:pt idx="8">
                  <c:v>FY32</c:v>
                </c:pt>
                <c:pt idx="9">
                  <c:v>FY33</c:v>
                </c:pt>
                <c:pt idx="10">
                  <c:v>FY34</c:v>
                </c:pt>
                <c:pt idx="11">
                  <c:v>FY35</c:v>
                </c:pt>
                <c:pt idx="12">
                  <c:v>FY36</c:v>
                </c:pt>
                <c:pt idx="13">
                  <c:v>FY37</c:v>
                </c:pt>
                <c:pt idx="14">
                  <c:v>FY38</c:v>
                </c:pt>
                <c:pt idx="15">
                  <c:v>FY39</c:v>
                </c:pt>
                <c:pt idx="16">
                  <c:v>FY40</c:v>
                </c:pt>
                <c:pt idx="17">
                  <c:v>FY41</c:v>
                </c:pt>
                <c:pt idx="18">
                  <c:v>FY42</c:v>
                </c:pt>
              </c:strCache>
              <c:extLst/>
            </c:strRef>
          </c:cat>
          <c:val>
            <c:numRef>
              <c:f>'Debt Srv'!$I$195:$AA$195</c:f>
              <c:numCache>
                <c:formatCode>_("$"* #,##0_);_("$"* \(#,##0\);_("$"* "-"??_);_(@_)</c:formatCode>
                <c:ptCount val="19"/>
                <c:pt idx="0">
                  <c:v>718307.42999999993</c:v>
                </c:pt>
                <c:pt idx="1">
                  <c:v>718307.41999999993</c:v>
                </c:pt>
                <c:pt idx="2">
                  <c:v>718307.42</c:v>
                </c:pt>
                <c:pt idx="3">
                  <c:v>718307.41999999993</c:v>
                </c:pt>
                <c:pt idx="4">
                  <c:v>718307.42999999993</c:v>
                </c:pt>
                <c:pt idx="5">
                  <c:v>718307.42999999993</c:v>
                </c:pt>
                <c:pt idx="6">
                  <c:v>718307.42</c:v>
                </c:pt>
                <c:pt idx="7">
                  <c:v>718307.42</c:v>
                </c:pt>
                <c:pt idx="8">
                  <c:v>718307.42999999993</c:v>
                </c:pt>
                <c:pt idx="9">
                  <c:v>718307.41999999993</c:v>
                </c:pt>
                <c:pt idx="10">
                  <c:v>718307.41</c:v>
                </c:pt>
                <c:pt idx="11">
                  <c:v>718307.41999999993</c:v>
                </c:pt>
                <c:pt idx="12">
                  <c:v>718307.42999999993</c:v>
                </c:pt>
                <c:pt idx="13">
                  <c:v>718307.41999999993</c:v>
                </c:pt>
                <c:pt idx="14">
                  <c:v>718307.41999999993</c:v>
                </c:pt>
                <c:pt idx="15">
                  <c:v>718307.41999999993</c:v>
                </c:pt>
                <c:pt idx="16">
                  <c:v>718307.42</c:v>
                </c:pt>
                <c:pt idx="17">
                  <c:v>718307.41</c:v>
                </c:pt>
                <c:pt idx="18">
                  <c:v>718307.42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88ED-4796-9103-99FF11A9195D}"/>
            </c:ext>
          </c:extLst>
        </c:ser>
        <c:ser>
          <c:idx val="6"/>
          <c:order val="5"/>
          <c:tx>
            <c:strRef>
              <c:f>'Debt Srv'!$H$198</c:f>
              <c:strCache>
                <c:ptCount val="1"/>
                <c:pt idx="0">
                  <c:v>First American -Wastewater</c:v>
                </c:pt>
              </c:strCache>
            </c:strRef>
          </c:tx>
          <c:spPr>
            <a:pattFill prst="wdDnDiag">
              <a:fgClr>
                <a:srgbClr val="92D050"/>
              </a:fgClr>
              <a:bgClr>
                <a:schemeClr val="bg1"/>
              </a:bgClr>
            </a:patt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'Debt Srv'!$I$190:$AA$190</c:f>
              <c:strCache>
                <c:ptCount val="19"/>
                <c:pt idx="0">
                  <c:v>FY24</c:v>
                </c:pt>
                <c:pt idx="1">
                  <c:v>FY25</c:v>
                </c:pt>
                <c:pt idx="2">
                  <c:v>FY26</c:v>
                </c:pt>
                <c:pt idx="3">
                  <c:v>FY27</c:v>
                </c:pt>
                <c:pt idx="4">
                  <c:v>FY28</c:v>
                </c:pt>
                <c:pt idx="5">
                  <c:v>FY29</c:v>
                </c:pt>
                <c:pt idx="6">
                  <c:v>FY30</c:v>
                </c:pt>
                <c:pt idx="7">
                  <c:v>FY31</c:v>
                </c:pt>
                <c:pt idx="8">
                  <c:v>FY32</c:v>
                </c:pt>
                <c:pt idx="9">
                  <c:v>FY33</c:v>
                </c:pt>
                <c:pt idx="10">
                  <c:v>FY34</c:v>
                </c:pt>
                <c:pt idx="11">
                  <c:v>FY35</c:v>
                </c:pt>
                <c:pt idx="12">
                  <c:v>FY36</c:v>
                </c:pt>
                <c:pt idx="13">
                  <c:v>FY37</c:v>
                </c:pt>
                <c:pt idx="14">
                  <c:v>FY38</c:v>
                </c:pt>
                <c:pt idx="15">
                  <c:v>FY39</c:v>
                </c:pt>
                <c:pt idx="16">
                  <c:v>FY40</c:v>
                </c:pt>
                <c:pt idx="17">
                  <c:v>FY41</c:v>
                </c:pt>
                <c:pt idx="18">
                  <c:v>FY42</c:v>
                </c:pt>
              </c:strCache>
              <c:extLst/>
            </c:strRef>
          </c:cat>
          <c:val>
            <c:numRef>
              <c:f>'Debt Srv'!$I$198:$AA$198</c:f>
              <c:numCache>
                <c:formatCode>_("$"* #,##0_);_("$"* \(#,##0\);_("$"* "-"??_);_(@_)</c:formatCode>
                <c:ptCount val="19"/>
                <c:pt idx="0">
                  <c:v>663020.76</c:v>
                </c:pt>
                <c:pt idx="1">
                  <c:v>663020.76</c:v>
                </c:pt>
                <c:pt idx="2">
                  <c:v>663020.76</c:v>
                </c:pt>
                <c:pt idx="3">
                  <c:v>663020.76</c:v>
                </c:pt>
                <c:pt idx="4">
                  <c:v>663020.76</c:v>
                </c:pt>
                <c:pt idx="5">
                  <c:v>663020.76</c:v>
                </c:pt>
                <c:pt idx="6">
                  <c:v>663020.76</c:v>
                </c:pt>
                <c:pt idx="7">
                  <c:v>663020.76</c:v>
                </c:pt>
                <c:pt idx="8">
                  <c:v>663020.76</c:v>
                </c:pt>
                <c:pt idx="9">
                  <c:v>663020.76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5-88ED-4796-9103-99FF11A919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16873311"/>
        <c:axId val="716879071"/>
        <c:extLst>
          <c:ext xmlns:c15="http://schemas.microsoft.com/office/drawing/2012/chart" uri="{02D57815-91ED-43cb-92C2-25804820EDAC}">
            <c15:filteredBarSeries>
              <c15:ser>
                <c:idx val="5"/>
                <c:order val="6"/>
                <c:tx>
                  <c:strRef>
                    <c:extLst>
                      <c:ext uri="{02D57815-91ED-43cb-92C2-25804820EDAC}">
                        <c15:formulaRef>
                          <c15:sqref>'Debt Srv'!$H$196</c15:sqref>
                        </c15:formulaRef>
                      </c:ext>
                    </c:extLst>
                    <c:strCache>
                      <c:ptCount val="1"/>
                      <c:pt idx="0">
                        <c:v>New Debt - Water (2024)</c:v>
                      </c:pt>
                    </c:strCache>
                  </c:strRef>
                </c:tx>
                <c:spPr>
                  <a:pattFill prst="wdUpDiag">
                    <a:fgClr>
                      <a:schemeClr val="accent1"/>
                    </a:fgClr>
                    <a:bgClr>
                      <a:schemeClr val="bg1"/>
                    </a:bgClr>
                  </a:pattFill>
                  <a:ln>
                    <a:noFill/>
                  </a:ln>
                  <a:effectLst>
                    <a:outerShdw blurRad="57150" dist="19050" dir="5400000" algn="ctr" rotWithShape="0">
                      <a:srgbClr val="000000">
                        <a:alpha val="63000"/>
                      </a:srgbClr>
                    </a:outerShdw>
                  </a:effectLst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'Debt Srv'!$I$190:$AA$190</c15:sqref>
                        </c15:formulaRef>
                      </c:ext>
                    </c:extLst>
                    <c:strCache>
                      <c:ptCount val="19"/>
                      <c:pt idx="0">
                        <c:v>FY24</c:v>
                      </c:pt>
                      <c:pt idx="1">
                        <c:v>FY25</c:v>
                      </c:pt>
                      <c:pt idx="2">
                        <c:v>FY26</c:v>
                      </c:pt>
                      <c:pt idx="3">
                        <c:v>FY27</c:v>
                      </c:pt>
                      <c:pt idx="4">
                        <c:v>FY28</c:v>
                      </c:pt>
                      <c:pt idx="5">
                        <c:v>FY29</c:v>
                      </c:pt>
                      <c:pt idx="6">
                        <c:v>FY30</c:v>
                      </c:pt>
                      <c:pt idx="7">
                        <c:v>FY31</c:v>
                      </c:pt>
                      <c:pt idx="8">
                        <c:v>FY32</c:v>
                      </c:pt>
                      <c:pt idx="9">
                        <c:v>FY33</c:v>
                      </c:pt>
                      <c:pt idx="10">
                        <c:v>FY34</c:v>
                      </c:pt>
                      <c:pt idx="11">
                        <c:v>FY35</c:v>
                      </c:pt>
                      <c:pt idx="12">
                        <c:v>FY36</c:v>
                      </c:pt>
                      <c:pt idx="13">
                        <c:v>FY37</c:v>
                      </c:pt>
                      <c:pt idx="14">
                        <c:v>FY38</c:v>
                      </c:pt>
                      <c:pt idx="15">
                        <c:v>FY39</c:v>
                      </c:pt>
                      <c:pt idx="16">
                        <c:v>FY40</c:v>
                      </c:pt>
                      <c:pt idx="17">
                        <c:v>FY41</c:v>
                      </c:pt>
                      <c:pt idx="18">
                        <c:v>FY42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'Debt Srv'!$I$196:$AA$196</c15:sqref>
                        </c15:formulaRef>
                      </c:ext>
                    </c:extLst>
                    <c:numCache>
                      <c:formatCode>_("$"* #,##0_);_("$"* \(#,##0\);_("$"* "-"??_);_(@_)</c:formatCode>
                      <c:ptCount val="19"/>
                      <c:pt idx="0">
                        <c:v>0</c:v>
                      </c:pt>
                      <c:pt idx="1">
                        <c:v>1276246.0209086922</c:v>
                      </c:pt>
                      <c:pt idx="2">
                        <c:v>1276246.0209086922</c:v>
                      </c:pt>
                      <c:pt idx="3">
                        <c:v>1276246.0209086922</c:v>
                      </c:pt>
                      <c:pt idx="4">
                        <c:v>1276246.0209086922</c:v>
                      </c:pt>
                      <c:pt idx="5">
                        <c:v>1276246.0209086922</c:v>
                      </c:pt>
                      <c:pt idx="6">
                        <c:v>1276246.0209086922</c:v>
                      </c:pt>
                      <c:pt idx="7">
                        <c:v>1276246.0209086922</c:v>
                      </c:pt>
                      <c:pt idx="8">
                        <c:v>1276246.0209086919</c:v>
                      </c:pt>
                      <c:pt idx="9">
                        <c:v>1276246.0209086922</c:v>
                      </c:pt>
                      <c:pt idx="10">
                        <c:v>1276246.0209086922</c:v>
                      </c:pt>
                      <c:pt idx="11">
                        <c:v>0</c:v>
                      </c:pt>
                      <c:pt idx="12">
                        <c:v>0</c:v>
                      </c:pt>
                      <c:pt idx="13">
                        <c:v>0</c:v>
                      </c:pt>
                      <c:pt idx="14">
                        <c:v>0</c:v>
                      </c:pt>
                      <c:pt idx="15">
                        <c:v>0</c:v>
                      </c:pt>
                      <c:pt idx="16">
                        <c:v>0</c:v>
                      </c:pt>
                      <c:pt idx="17">
                        <c:v>0</c:v>
                      </c:pt>
                      <c:pt idx="18">
                        <c:v>0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6-88ED-4796-9103-99FF11A9195D}"/>
                  </c:ext>
                </c:extLst>
              </c15:ser>
            </c15:filteredBarSeries>
            <c15:filteredBar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'Debt Srv'!$H$199</c15:sqref>
                        </c15:formulaRef>
                      </c:ext>
                    </c:extLst>
                    <c:strCache>
                      <c:ptCount val="1"/>
                      <c:pt idx="0">
                        <c:v>New Debt - Sewer (2028)</c:v>
                      </c:pt>
                    </c:strCache>
                  </c:strRef>
                </c:tx>
                <c:spPr>
                  <a:pattFill prst="dkHorz">
                    <a:fgClr>
                      <a:srgbClr val="00B050"/>
                    </a:fgClr>
                    <a:bgClr>
                      <a:schemeClr val="bg1"/>
                    </a:bgClr>
                  </a:pattFill>
                  <a:ln>
                    <a:noFill/>
                  </a:ln>
                  <a:effectLst>
                    <a:outerShdw blurRad="57150" dist="19050" dir="5400000" algn="ctr" rotWithShape="0">
                      <a:srgbClr val="000000">
                        <a:alpha val="63000"/>
                      </a:srgbClr>
                    </a:outerShdw>
                  </a:effectLst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'Debt Srv'!$I$190:$AA$190</c15:sqref>
                        </c15:formulaRef>
                      </c:ext>
                    </c:extLst>
                    <c:strCache>
                      <c:ptCount val="19"/>
                      <c:pt idx="0">
                        <c:v>FY24</c:v>
                      </c:pt>
                      <c:pt idx="1">
                        <c:v>FY25</c:v>
                      </c:pt>
                      <c:pt idx="2">
                        <c:v>FY26</c:v>
                      </c:pt>
                      <c:pt idx="3">
                        <c:v>FY27</c:v>
                      </c:pt>
                      <c:pt idx="4">
                        <c:v>FY28</c:v>
                      </c:pt>
                      <c:pt idx="5">
                        <c:v>FY29</c:v>
                      </c:pt>
                      <c:pt idx="6">
                        <c:v>FY30</c:v>
                      </c:pt>
                      <c:pt idx="7">
                        <c:v>FY31</c:v>
                      </c:pt>
                      <c:pt idx="8">
                        <c:v>FY32</c:v>
                      </c:pt>
                      <c:pt idx="9">
                        <c:v>FY33</c:v>
                      </c:pt>
                      <c:pt idx="10">
                        <c:v>FY34</c:v>
                      </c:pt>
                      <c:pt idx="11">
                        <c:v>FY35</c:v>
                      </c:pt>
                      <c:pt idx="12">
                        <c:v>FY36</c:v>
                      </c:pt>
                      <c:pt idx="13">
                        <c:v>FY37</c:v>
                      </c:pt>
                      <c:pt idx="14">
                        <c:v>FY38</c:v>
                      </c:pt>
                      <c:pt idx="15">
                        <c:v>FY39</c:v>
                      </c:pt>
                      <c:pt idx="16">
                        <c:v>FY40</c:v>
                      </c:pt>
                      <c:pt idx="17">
                        <c:v>FY41</c:v>
                      </c:pt>
                      <c:pt idx="18">
                        <c:v>FY42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'Debt Srv'!$I$199:$AA$199</c15:sqref>
                        </c15:formulaRef>
                      </c:ext>
                    </c:extLst>
                    <c:numCache>
                      <c:formatCode>_("$"* #,##0_);_("$"* \(#,##0\);_("$"* "-"??_);_(@_)</c:formatCode>
                      <c:ptCount val="19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903294.69580756442</c:v>
                      </c:pt>
                      <c:pt idx="6">
                        <c:v>903294.69580756442</c:v>
                      </c:pt>
                      <c:pt idx="7">
                        <c:v>903294.69580756442</c:v>
                      </c:pt>
                      <c:pt idx="8">
                        <c:v>903294.69580756442</c:v>
                      </c:pt>
                      <c:pt idx="9">
                        <c:v>903294.69580756442</c:v>
                      </c:pt>
                      <c:pt idx="10">
                        <c:v>903294.69580756442</c:v>
                      </c:pt>
                      <c:pt idx="11">
                        <c:v>903294.69580756442</c:v>
                      </c:pt>
                      <c:pt idx="12">
                        <c:v>903294.69580756442</c:v>
                      </c:pt>
                      <c:pt idx="13">
                        <c:v>903294.69580756454</c:v>
                      </c:pt>
                      <c:pt idx="14">
                        <c:v>903294.69580756431</c:v>
                      </c:pt>
                      <c:pt idx="15">
                        <c:v>903294.69580756431</c:v>
                      </c:pt>
                      <c:pt idx="16">
                        <c:v>903294.69580756431</c:v>
                      </c:pt>
                      <c:pt idx="17">
                        <c:v>903294.69580756442</c:v>
                      </c:pt>
                      <c:pt idx="18">
                        <c:v>903294.69580756442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88ED-4796-9103-99FF11A9195D}"/>
                  </c:ext>
                </c:extLst>
              </c15:ser>
            </c15:filteredBarSeries>
          </c:ext>
        </c:extLst>
      </c:barChart>
      <c:catAx>
        <c:axId val="7168733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16879071"/>
        <c:crosses val="autoZero"/>
        <c:auto val="1"/>
        <c:lblAlgn val="ctr"/>
        <c:lblOffset val="100"/>
        <c:noMultiLvlLbl val="0"/>
      </c:catAx>
      <c:valAx>
        <c:axId val="71687907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_(&quot;$&quot;* #,##0_);_(&quot;$&quot;* \(#,##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168733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 sz="1400" b="1"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dirty="0"/>
              <a:t>Projected Debt Service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'Debt Srv'!$H$191</c:f>
              <c:strCache>
                <c:ptCount val="1"/>
                <c:pt idx="0">
                  <c:v>SRF (Beck) - Water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'Debt Srv'!$I$190:$AG$190</c:f>
              <c:strCache>
                <c:ptCount val="25"/>
                <c:pt idx="0">
                  <c:v>FY24</c:v>
                </c:pt>
                <c:pt idx="1">
                  <c:v>FY25</c:v>
                </c:pt>
                <c:pt idx="2">
                  <c:v>FY26</c:v>
                </c:pt>
                <c:pt idx="3">
                  <c:v>FY27</c:v>
                </c:pt>
                <c:pt idx="4">
                  <c:v>FY28</c:v>
                </c:pt>
                <c:pt idx="5">
                  <c:v>FY29</c:v>
                </c:pt>
                <c:pt idx="6">
                  <c:v>FY30</c:v>
                </c:pt>
                <c:pt idx="7">
                  <c:v>FY31</c:v>
                </c:pt>
                <c:pt idx="8">
                  <c:v>FY32</c:v>
                </c:pt>
                <c:pt idx="9">
                  <c:v>FY33</c:v>
                </c:pt>
                <c:pt idx="10">
                  <c:v>FY34</c:v>
                </c:pt>
                <c:pt idx="11">
                  <c:v>FY35</c:v>
                </c:pt>
                <c:pt idx="12">
                  <c:v>FY36</c:v>
                </c:pt>
                <c:pt idx="13">
                  <c:v>FY37</c:v>
                </c:pt>
                <c:pt idx="14">
                  <c:v>FY38</c:v>
                </c:pt>
                <c:pt idx="15">
                  <c:v>FY39</c:v>
                </c:pt>
                <c:pt idx="16">
                  <c:v>FY40</c:v>
                </c:pt>
                <c:pt idx="17">
                  <c:v>FY41</c:v>
                </c:pt>
                <c:pt idx="18">
                  <c:v>FY42</c:v>
                </c:pt>
                <c:pt idx="19">
                  <c:v>FY43</c:v>
                </c:pt>
                <c:pt idx="20">
                  <c:v>FY44</c:v>
                </c:pt>
                <c:pt idx="21">
                  <c:v>FY45</c:v>
                </c:pt>
                <c:pt idx="22">
                  <c:v>FY46</c:v>
                </c:pt>
                <c:pt idx="23">
                  <c:v>FY47</c:v>
                </c:pt>
                <c:pt idx="24">
                  <c:v>FY48</c:v>
                </c:pt>
              </c:strCache>
            </c:strRef>
          </c:cat>
          <c:val>
            <c:numRef>
              <c:f>'Debt Srv'!$I$191:$AG$191</c:f>
              <c:numCache>
                <c:formatCode>_("$"* #,##0_);_("$"* \(#,##0\);_("$"* "-"??_);_(@_)</c:formatCode>
                <c:ptCount val="25"/>
                <c:pt idx="0">
                  <c:v>475174.94</c:v>
                </c:pt>
                <c:pt idx="1">
                  <c:v>475174.94</c:v>
                </c:pt>
                <c:pt idx="2">
                  <c:v>475174.93999999994</c:v>
                </c:pt>
                <c:pt idx="3">
                  <c:v>475174.94000000006</c:v>
                </c:pt>
                <c:pt idx="4">
                  <c:v>475174.93999999994</c:v>
                </c:pt>
                <c:pt idx="5">
                  <c:v>475174.94000000006</c:v>
                </c:pt>
                <c:pt idx="6">
                  <c:v>475174.94</c:v>
                </c:pt>
                <c:pt idx="7">
                  <c:v>475174.94</c:v>
                </c:pt>
                <c:pt idx="8">
                  <c:v>475174.93999999994</c:v>
                </c:pt>
                <c:pt idx="9">
                  <c:v>475174.94</c:v>
                </c:pt>
                <c:pt idx="10">
                  <c:v>475174.94</c:v>
                </c:pt>
                <c:pt idx="11">
                  <c:v>475175.18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4B9-4FB7-82A3-F57F997CC20A}"/>
            </c:ext>
          </c:extLst>
        </c:ser>
        <c:ser>
          <c:idx val="1"/>
          <c:order val="1"/>
          <c:tx>
            <c:strRef>
              <c:f>'Debt Srv'!$H$192</c:f>
              <c:strCache>
                <c:ptCount val="1"/>
                <c:pt idx="0">
                  <c:v>SRF (Morrow) - Water</c:v>
                </c:pt>
              </c:strCache>
            </c:strRef>
          </c:tx>
          <c:spPr>
            <a:pattFill prst="wdDnDiag">
              <a:fgClr>
                <a:schemeClr val="accent1">
                  <a:lumMod val="40000"/>
                  <a:lumOff val="60000"/>
                </a:schemeClr>
              </a:fgClr>
              <a:bgClr>
                <a:schemeClr val="bg1"/>
              </a:bgClr>
            </a:patt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'Debt Srv'!$I$190:$AG$190</c:f>
              <c:strCache>
                <c:ptCount val="25"/>
                <c:pt idx="0">
                  <c:v>FY24</c:v>
                </c:pt>
                <c:pt idx="1">
                  <c:v>FY25</c:v>
                </c:pt>
                <c:pt idx="2">
                  <c:v>FY26</c:v>
                </c:pt>
                <c:pt idx="3">
                  <c:v>FY27</c:v>
                </c:pt>
                <c:pt idx="4">
                  <c:v>FY28</c:v>
                </c:pt>
                <c:pt idx="5">
                  <c:v>FY29</c:v>
                </c:pt>
                <c:pt idx="6">
                  <c:v>FY30</c:v>
                </c:pt>
                <c:pt idx="7">
                  <c:v>FY31</c:v>
                </c:pt>
                <c:pt idx="8">
                  <c:v>FY32</c:v>
                </c:pt>
                <c:pt idx="9">
                  <c:v>FY33</c:v>
                </c:pt>
                <c:pt idx="10">
                  <c:v>FY34</c:v>
                </c:pt>
                <c:pt idx="11">
                  <c:v>FY35</c:v>
                </c:pt>
                <c:pt idx="12">
                  <c:v>FY36</c:v>
                </c:pt>
                <c:pt idx="13">
                  <c:v>FY37</c:v>
                </c:pt>
                <c:pt idx="14">
                  <c:v>FY38</c:v>
                </c:pt>
                <c:pt idx="15">
                  <c:v>FY39</c:v>
                </c:pt>
                <c:pt idx="16">
                  <c:v>FY40</c:v>
                </c:pt>
                <c:pt idx="17">
                  <c:v>FY41</c:v>
                </c:pt>
                <c:pt idx="18">
                  <c:v>FY42</c:v>
                </c:pt>
                <c:pt idx="19">
                  <c:v>FY43</c:v>
                </c:pt>
                <c:pt idx="20">
                  <c:v>FY44</c:v>
                </c:pt>
                <c:pt idx="21">
                  <c:v>FY45</c:v>
                </c:pt>
                <c:pt idx="22">
                  <c:v>FY46</c:v>
                </c:pt>
                <c:pt idx="23">
                  <c:v>FY47</c:v>
                </c:pt>
                <c:pt idx="24">
                  <c:v>FY48</c:v>
                </c:pt>
              </c:strCache>
            </c:strRef>
          </c:cat>
          <c:val>
            <c:numRef>
              <c:f>'Debt Srv'!$I$192:$AG$192</c:f>
              <c:numCache>
                <c:formatCode>_("$"* #,##0_);_("$"* \(#,##0\);_("$"* "-"??_);_(@_)</c:formatCode>
                <c:ptCount val="25"/>
                <c:pt idx="0">
                  <c:v>629722.92000000004</c:v>
                </c:pt>
                <c:pt idx="1">
                  <c:v>629722.91999999993</c:v>
                </c:pt>
                <c:pt idx="2">
                  <c:v>629722.92000000004</c:v>
                </c:pt>
                <c:pt idx="3">
                  <c:v>629722.92000000004</c:v>
                </c:pt>
                <c:pt idx="4">
                  <c:v>629722.92000000004</c:v>
                </c:pt>
                <c:pt idx="5">
                  <c:v>629722.91999999993</c:v>
                </c:pt>
                <c:pt idx="6">
                  <c:v>629722.91999999993</c:v>
                </c:pt>
                <c:pt idx="7">
                  <c:v>629722.92000000004</c:v>
                </c:pt>
                <c:pt idx="8">
                  <c:v>629722.92000000004</c:v>
                </c:pt>
                <c:pt idx="9">
                  <c:v>629722.92000000004</c:v>
                </c:pt>
                <c:pt idx="10">
                  <c:v>629722.91999999993</c:v>
                </c:pt>
                <c:pt idx="11">
                  <c:v>629722.90000000014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4B9-4FB7-82A3-F57F997CC20A}"/>
            </c:ext>
          </c:extLst>
        </c:ser>
        <c:ser>
          <c:idx val="2"/>
          <c:order val="2"/>
          <c:tx>
            <c:strRef>
              <c:f>'Debt Srv'!$H$193</c:f>
              <c:strCache>
                <c:ptCount val="1"/>
                <c:pt idx="0">
                  <c:v>Zion Lease - Water</c:v>
                </c:pt>
              </c:strCache>
            </c:strRef>
          </c:tx>
          <c:spPr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bg1"/>
              </a:bgClr>
            </a:patt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'Debt Srv'!$I$190:$AG$190</c:f>
              <c:strCache>
                <c:ptCount val="25"/>
                <c:pt idx="0">
                  <c:v>FY24</c:v>
                </c:pt>
                <c:pt idx="1">
                  <c:v>FY25</c:v>
                </c:pt>
                <c:pt idx="2">
                  <c:v>FY26</c:v>
                </c:pt>
                <c:pt idx="3">
                  <c:v>FY27</c:v>
                </c:pt>
                <c:pt idx="4">
                  <c:v>FY28</c:v>
                </c:pt>
                <c:pt idx="5">
                  <c:v>FY29</c:v>
                </c:pt>
                <c:pt idx="6">
                  <c:v>FY30</c:v>
                </c:pt>
                <c:pt idx="7">
                  <c:v>FY31</c:v>
                </c:pt>
                <c:pt idx="8">
                  <c:v>FY32</c:v>
                </c:pt>
                <c:pt idx="9">
                  <c:v>FY33</c:v>
                </c:pt>
                <c:pt idx="10">
                  <c:v>FY34</c:v>
                </c:pt>
                <c:pt idx="11">
                  <c:v>FY35</c:v>
                </c:pt>
                <c:pt idx="12">
                  <c:v>FY36</c:v>
                </c:pt>
                <c:pt idx="13">
                  <c:v>FY37</c:v>
                </c:pt>
                <c:pt idx="14">
                  <c:v>FY38</c:v>
                </c:pt>
                <c:pt idx="15">
                  <c:v>FY39</c:v>
                </c:pt>
                <c:pt idx="16">
                  <c:v>FY40</c:v>
                </c:pt>
                <c:pt idx="17">
                  <c:v>FY41</c:v>
                </c:pt>
                <c:pt idx="18">
                  <c:v>FY42</c:v>
                </c:pt>
                <c:pt idx="19">
                  <c:v>FY43</c:v>
                </c:pt>
                <c:pt idx="20">
                  <c:v>FY44</c:v>
                </c:pt>
                <c:pt idx="21">
                  <c:v>FY45</c:v>
                </c:pt>
                <c:pt idx="22">
                  <c:v>FY46</c:v>
                </c:pt>
                <c:pt idx="23">
                  <c:v>FY47</c:v>
                </c:pt>
                <c:pt idx="24">
                  <c:v>FY48</c:v>
                </c:pt>
              </c:strCache>
            </c:strRef>
          </c:cat>
          <c:val>
            <c:numRef>
              <c:f>'Debt Srv'!$I$193:$AG$193</c:f>
              <c:numCache>
                <c:formatCode>_("$"* #,##0_);_("$"* \(#,##0\);_("$"* "-"??_);_(@_)</c:formatCode>
                <c:ptCount val="25"/>
                <c:pt idx="0">
                  <c:v>647062.94999999995</c:v>
                </c:pt>
                <c:pt idx="1">
                  <c:v>647062.9</c:v>
                </c:pt>
                <c:pt idx="2">
                  <c:v>647063.22</c:v>
                </c:pt>
                <c:pt idx="3">
                  <c:v>647062.53</c:v>
                </c:pt>
                <c:pt idx="4">
                  <c:v>647062.93999999994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4B9-4FB7-82A3-F57F997CC20A}"/>
            </c:ext>
          </c:extLst>
        </c:ser>
        <c:ser>
          <c:idx val="3"/>
          <c:order val="3"/>
          <c:tx>
            <c:strRef>
              <c:f>'Debt Srv'!$H$194</c:f>
              <c:strCache>
                <c:ptCount val="1"/>
                <c:pt idx="0">
                  <c:v>Zion Loan - Water</c:v>
                </c:pt>
              </c:strCache>
            </c:strRef>
          </c:tx>
          <c:spPr>
            <a:pattFill prst="narVert">
              <a:fgClr>
                <a:schemeClr val="accent1">
                  <a:lumMod val="40000"/>
                  <a:lumOff val="60000"/>
                </a:schemeClr>
              </a:fgClr>
              <a:bgClr>
                <a:schemeClr val="bg1"/>
              </a:bgClr>
            </a:patt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'Debt Srv'!$I$190:$AG$190</c:f>
              <c:strCache>
                <c:ptCount val="25"/>
                <c:pt idx="0">
                  <c:v>FY24</c:v>
                </c:pt>
                <c:pt idx="1">
                  <c:v>FY25</c:v>
                </c:pt>
                <c:pt idx="2">
                  <c:v>FY26</c:v>
                </c:pt>
                <c:pt idx="3">
                  <c:v>FY27</c:v>
                </c:pt>
                <c:pt idx="4">
                  <c:v>FY28</c:v>
                </c:pt>
                <c:pt idx="5">
                  <c:v>FY29</c:v>
                </c:pt>
                <c:pt idx="6">
                  <c:v>FY30</c:v>
                </c:pt>
                <c:pt idx="7">
                  <c:v>FY31</c:v>
                </c:pt>
                <c:pt idx="8">
                  <c:v>FY32</c:v>
                </c:pt>
                <c:pt idx="9">
                  <c:v>FY33</c:v>
                </c:pt>
                <c:pt idx="10">
                  <c:v>FY34</c:v>
                </c:pt>
                <c:pt idx="11">
                  <c:v>FY35</c:v>
                </c:pt>
                <c:pt idx="12">
                  <c:v>FY36</c:v>
                </c:pt>
                <c:pt idx="13">
                  <c:v>FY37</c:v>
                </c:pt>
                <c:pt idx="14">
                  <c:v>FY38</c:v>
                </c:pt>
                <c:pt idx="15">
                  <c:v>FY39</c:v>
                </c:pt>
                <c:pt idx="16">
                  <c:v>FY40</c:v>
                </c:pt>
                <c:pt idx="17">
                  <c:v>FY41</c:v>
                </c:pt>
                <c:pt idx="18">
                  <c:v>FY42</c:v>
                </c:pt>
                <c:pt idx="19">
                  <c:v>FY43</c:v>
                </c:pt>
                <c:pt idx="20">
                  <c:v>FY44</c:v>
                </c:pt>
                <c:pt idx="21">
                  <c:v>FY45</c:v>
                </c:pt>
                <c:pt idx="22">
                  <c:v>FY46</c:v>
                </c:pt>
                <c:pt idx="23">
                  <c:v>FY47</c:v>
                </c:pt>
                <c:pt idx="24">
                  <c:v>FY48</c:v>
                </c:pt>
              </c:strCache>
            </c:strRef>
          </c:cat>
          <c:val>
            <c:numRef>
              <c:f>'Debt Srv'!$I$194:$AG$194</c:f>
              <c:numCache>
                <c:formatCode>_("$"* #,##0_);_("$"* \(#,##0\);_("$"* "-"??_);_(@_)</c:formatCode>
                <c:ptCount val="25"/>
                <c:pt idx="0">
                  <c:v>606639.14</c:v>
                </c:pt>
                <c:pt idx="1">
                  <c:v>606373.24</c:v>
                </c:pt>
                <c:pt idx="2">
                  <c:v>606098.89</c:v>
                </c:pt>
                <c:pt idx="3">
                  <c:v>605815.79999999993</c:v>
                </c:pt>
                <c:pt idx="4">
                  <c:v>605523.71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4B9-4FB7-82A3-F57F997CC20A}"/>
            </c:ext>
          </c:extLst>
        </c:ser>
        <c:ser>
          <c:idx val="4"/>
          <c:order val="4"/>
          <c:tx>
            <c:strRef>
              <c:f>'Debt Srv'!$H$195</c:f>
              <c:strCache>
                <c:ptCount val="1"/>
                <c:pt idx="0">
                  <c:v>Western Alliance - Water</c:v>
                </c:pt>
              </c:strCache>
            </c:strRef>
          </c:tx>
          <c:spPr>
            <a:pattFill prst="wdUpDiag">
              <a:fgClr>
                <a:srgbClr val="002060"/>
              </a:fgClr>
              <a:bgClr>
                <a:schemeClr val="bg1"/>
              </a:bgClr>
            </a:patt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'Debt Srv'!$I$190:$AG$190</c:f>
              <c:strCache>
                <c:ptCount val="25"/>
                <c:pt idx="0">
                  <c:v>FY24</c:v>
                </c:pt>
                <c:pt idx="1">
                  <c:v>FY25</c:v>
                </c:pt>
                <c:pt idx="2">
                  <c:v>FY26</c:v>
                </c:pt>
                <c:pt idx="3">
                  <c:v>FY27</c:v>
                </c:pt>
                <c:pt idx="4">
                  <c:v>FY28</c:v>
                </c:pt>
                <c:pt idx="5">
                  <c:v>FY29</c:v>
                </c:pt>
                <c:pt idx="6">
                  <c:v>FY30</c:v>
                </c:pt>
                <c:pt idx="7">
                  <c:v>FY31</c:v>
                </c:pt>
                <c:pt idx="8">
                  <c:v>FY32</c:v>
                </c:pt>
                <c:pt idx="9">
                  <c:v>FY33</c:v>
                </c:pt>
                <c:pt idx="10">
                  <c:v>FY34</c:v>
                </c:pt>
                <c:pt idx="11">
                  <c:v>FY35</c:v>
                </c:pt>
                <c:pt idx="12">
                  <c:v>FY36</c:v>
                </c:pt>
                <c:pt idx="13">
                  <c:v>FY37</c:v>
                </c:pt>
                <c:pt idx="14">
                  <c:v>FY38</c:v>
                </c:pt>
                <c:pt idx="15">
                  <c:v>FY39</c:v>
                </c:pt>
                <c:pt idx="16">
                  <c:v>FY40</c:v>
                </c:pt>
                <c:pt idx="17">
                  <c:v>FY41</c:v>
                </c:pt>
                <c:pt idx="18">
                  <c:v>FY42</c:v>
                </c:pt>
                <c:pt idx="19">
                  <c:v>FY43</c:v>
                </c:pt>
                <c:pt idx="20">
                  <c:v>FY44</c:v>
                </c:pt>
                <c:pt idx="21">
                  <c:v>FY45</c:v>
                </c:pt>
                <c:pt idx="22">
                  <c:v>FY46</c:v>
                </c:pt>
                <c:pt idx="23">
                  <c:v>FY47</c:v>
                </c:pt>
                <c:pt idx="24">
                  <c:v>FY48</c:v>
                </c:pt>
              </c:strCache>
            </c:strRef>
          </c:cat>
          <c:val>
            <c:numRef>
              <c:f>'Debt Srv'!$I$195:$AG$195</c:f>
              <c:numCache>
                <c:formatCode>_("$"* #,##0_);_("$"* \(#,##0\);_("$"* "-"??_);_(@_)</c:formatCode>
                <c:ptCount val="25"/>
                <c:pt idx="0">
                  <c:v>718307.42999999993</c:v>
                </c:pt>
                <c:pt idx="1">
                  <c:v>718307.41999999993</c:v>
                </c:pt>
                <c:pt idx="2">
                  <c:v>718307.42</c:v>
                </c:pt>
                <c:pt idx="3">
                  <c:v>718307.41999999993</c:v>
                </c:pt>
                <c:pt idx="4">
                  <c:v>718307.42999999993</c:v>
                </c:pt>
                <c:pt idx="5">
                  <c:v>718307.42999999993</c:v>
                </c:pt>
                <c:pt idx="6">
                  <c:v>718307.42</c:v>
                </c:pt>
                <c:pt idx="7">
                  <c:v>718307.42</c:v>
                </c:pt>
                <c:pt idx="8">
                  <c:v>718307.42999999993</c:v>
                </c:pt>
                <c:pt idx="9">
                  <c:v>718307.41999999993</c:v>
                </c:pt>
                <c:pt idx="10">
                  <c:v>718307.41</c:v>
                </c:pt>
                <c:pt idx="11">
                  <c:v>718307.41999999993</c:v>
                </c:pt>
                <c:pt idx="12">
                  <c:v>718307.42999999993</c:v>
                </c:pt>
                <c:pt idx="13">
                  <c:v>718307.41999999993</c:v>
                </c:pt>
                <c:pt idx="14">
                  <c:v>718307.41999999993</c:v>
                </c:pt>
                <c:pt idx="15">
                  <c:v>718307.41999999993</c:v>
                </c:pt>
                <c:pt idx="16">
                  <c:v>718307.42</c:v>
                </c:pt>
                <c:pt idx="17">
                  <c:v>718307.41</c:v>
                </c:pt>
                <c:pt idx="18">
                  <c:v>718307.42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4B9-4FB7-82A3-F57F997CC20A}"/>
            </c:ext>
          </c:extLst>
        </c:ser>
        <c:ser>
          <c:idx val="6"/>
          <c:order val="5"/>
          <c:tx>
            <c:strRef>
              <c:f>'Debt Srv'!$H$196</c:f>
              <c:strCache>
                <c:ptCount val="1"/>
                <c:pt idx="0">
                  <c:v>New Debt - Water (2024)</c:v>
                </c:pt>
              </c:strCache>
            </c:strRef>
          </c:tx>
          <c:spPr>
            <a:pattFill prst="ltHorz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'Debt Srv'!$I$190:$AG$190</c:f>
              <c:strCache>
                <c:ptCount val="25"/>
                <c:pt idx="0">
                  <c:v>FY24</c:v>
                </c:pt>
                <c:pt idx="1">
                  <c:v>FY25</c:v>
                </c:pt>
                <c:pt idx="2">
                  <c:v>FY26</c:v>
                </c:pt>
                <c:pt idx="3">
                  <c:v>FY27</c:v>
                </c:pt>
                <c:pt idx="4">
                  <c:v>FY28</c:v>
                </c:pt>
                <c:pt idx="5">
                  <c:v>FY29</c:v>
                </c:pt>
                <c:pt idx="6">
                  <c:v>FY30</c:v>
                </c:pt>
                <c:pt idx="7">
                  <c:v>FY31</c:v>
                </c:pt>
                <c:pt idx="8">
                  <c:v>FY32</c:v>
                </c:pt>
                <c:pt idx="9">
                  <c:v>FY33</c:v>
                </c:pt>
                <c:pt idx="10">
                  <c:v>FY34</c:v>
                </c:pt>
                <c:pt idx="11">
                  <c:v>FY35</c:v>
                </c:pt>
                <c:pt idx="12">
                  <c:v>FY36</c:v>
                </c:pt>
                <c:pt idx="13">
                  <c:v>FY37</c:v>
                </c:pt>
                <c:pt idx="14">
                  <c:v>FY38</c:v>
                </c:pt>
                <c:pt idx="15">
                  <c:v>FY39</c:v>
                </c:pt>
                <c:pt idx="16">
                  <c:v>FY40</c:v>
                </c:pt>
                <c:pt idx="17">
                  <c:v>FY41</c:v>
                </c:pt>
                <c:pt idx="18">
                  <c:v>FY42</c:v>
                </c:pt>
                <c:pt idx="19">
                  <c:v>FY43</c:v>
                </c:pt>
                <c:pt idx="20">
                  <c:v>FY44</c:v>
                </c:pt>
                <c:pt idx="21">
                  <c:v>FY45</c:v>
                </c:pt>
                <c:pt idx="22">
                  <c:v>FY46</c:v>
                </c:pt>
                <c:pt idx="23">
                  <c:v>FY47</c:v>
                </c:pt>
                <c:pt idx="24">
                  <c:v>FY48</c:v>
                </c:pt>
              </c:strCache>
            </c:strRef>
          </c:cat>
          <c:val>
            <c:numRef>
              <c:f>'Debt Srv'!$I$196:$AG$196</c:f>
              <c:numCache>
                <c:formatCode>_("$"* #,##0_);_("$"* \(#,##0\);_("$"* "-"??_);_(@_)</c:formatCode>
                <c:ptCount val="25"/>
                <c:pt idx="0">
                  <c:v>0</c:v>
                </c:pt>
                <c:pt idx="1">
                  <c:v>1276246.0209086922</c:v>
                </c:pt>
                <c:pt idx="2">
                  <c:v>1276246.0209086922</c:v>
                </c:pt>
                <c:pt idx="3">
                  <c:v>1276246.0209086922</c:v>
                </c:pt>
                <c:pt idx="4">
                  <c:v>1276246.0209086922</c:v>
                </c:pt>
                <c:pt idx="5">
                  <c:v>1276246.0209086922</c:v>
                </c:pt>
                <c:pt idx="6">
                  <c:v>1276246.0209086922</c:v>
                </c:pt>
                <c:pt idx="7">
                  <c:v>1276246.0209086922</c:v>
                </c:pt>
                <c:pt idx="8">
                  <c:v>1276246.0209086919</c:v>
                </c:pt>
                <c:pt idx="9">
                  <c:v>1276246.0209086922</c:v>
                </c:pt>
                <c:pt idx="10">
                  <c:v>1276246.0209086922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4B9-4FB7-82A3-F57F997CC20A}"/>
            </c:ext>
          </c:extLst>
        </c:ser>
        <c:ser>
          <c:idx val="5"/>
          <c:order val="6"/>
          <c:tx>
            <c:strRef>
              <c:f>'Debt Srv'!$H$197</c:f>
              <c:strCache>
                <c:ptCount val="1"/>
                <c:pt idx="0">
                  <c:v>New Debt - Water (2028)</c:v>
                </c:pt>
              </c:strCache>
            </c:strRef>
          </c:tx>
          <c:spPr>
            <a:pattFill prst="dkVert">
              <a:fgClr>
                <a:srgbClr val="00B0F0"/>
              </a:fgClr>
              <a:bgClr>
                <a:schemeClr val="bg1"/>
              </a:bgClr>
            </a:patt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'Debt Srv'!$I$190:$AG$190</c:f>
              <c:strCache>
                <c:ptCount val="25"/>
                <c:pt idx="0">
                  <c:v>FY24</c:v>
                </c:pt>
                <c:pt idx="1">
                  <c:v>FY25</c:v>
                </c:pt>
                <c:pt idx="2">
                  <c:v>FY26</c:v>
                </c:pt>
                <c:pt idx="3">
                  <c:v>FY27</c:v>
                </c:pt>
                <c:pt idx="4">
                  <c:v>FY28</c:v>
                </c:pt>
                <c:pt idx="5">
                  <c:v>FY29</c:v>
                </c:pt>
                <c:pt idx="6">
                  <c:v>FY30</c:v>
                </c:pt>
                <c:pt idx="7">
                  <c:v>FY31</c:v>
                </c:pt>
                <c:pt idx="8">
                  <c:v>FY32</c:v>
                </c:pt>
                <c:pt idx="9">
                  <c:v>FY33</c:v>
                </c:pt>
                <c:pt idx="10">
                  <c:v>FY34</c:v>
                </c:pt>
                <c:pt idx="11">
                  <c:v>FY35</c:v>
                </c:pt>
                <c:pt idx="12">
                  <c:v>FY36</c:v>
                </c:pt>
                <c:pt idx="13">
                  <c:v>FY37</c:v>
                </c:pt>
                <c:pt idx="14">
                  <c:v>FY38</c:v>
                </c:pt>
                <c:pt idx="15">
                  <c:v>FY39</c:v>
                </c:pt>
                <c:pt idx="16">
                  <c:v>FY40</c:v>
                </c:pt>
                <c:pt idx="17">
                  <c:v>FY41</c:v>
                </c:pt>
                <c:pt idx="18">
                  <c:v>FY42</c:v>
                </c:pt>
                <c:pt idx="19">
                  <c:v>FY43</c:v>
                </c:pt>
                <c:pt idx="20">
                  <c:v>FY44</c:v>
                </c:pt>
                <c:pt idx="21">
                  <c:v>FY45</c:v>
                </c:pt>
                <c:pt idx="22">
                  <c:v>FY46</c:v>
                </c:pt>
                <c:pt idx="23">
                  <c:v>FY47</c:v>
                </c:pt>
                <c:pt idx="24">
                  <c:v>FY48</c:v>
                </c:pt>
              </c:strCache>
            </c:strRef>
          </c:cat>
          <c:val>
            <c:numRef>
              <c:f>'Debt Srv'!$I$197:$AG$197</c:f>
              <c:numCache>
                <c:formatCode>_("$"* #,##0_);_("$"* \(#,##0\);_("$"* "-"??_);_(@_)</c:formatCode>
                <c:ptCount val="2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940761.07338910259</c:v>
                </c:pt>
                <c:pt idx="6">
                  <c:v>940761.07338910259</c:v>
                </c:pt>
                <c:pt idx="7">
                  <c:v>940761.07338910259</c:v>
                </c:pt>
                <c:pt idx="8">
                  <c:v>940761.07338910259</c:v>
                </c:pt>
                <c:pt idx="9">
                  <c:v>940761.07338910259</c:v>
                </c:pt>
                <c:pt idx="10">
                  <c:v>940761.07338910259</c:v>
                </c:pt>
                <c:pt idx="11">
                  <c:v>940761.0733891027</c:v>
                </c:pt>
                <c:pt idx="12">
                  <c:v>940761.07338910259</c:v>
                </c:pt>
                <c:pt idx="13">
                  <c:v>940761.07338910259</c:v>
                </c:pt>
                <c:pt idx="14">
                  <c:v>940761.07338910259</c:v>
                </c:pt>
                <c:pt idx="15">
                  <c:v>940761.07338910259</c:v>
                </c:pt>
                <c:pt idx="16">
                  <c:v>940761.07338910259</c:v>
                </c:pt>
                <c:pt idx="17">
                  <c:v>940761.07338910259</c:v>
                </c:pt>
                <c:pt idx="18">
                  <c:v>940761.07338910259</c:v>
                </c:pt>
                <c:pt idx="19">
                  <c:v>940761.07338910259</c:v>
                </c:pt>
                <c:pt idx="20">
                  <c:v>940761.07338910259</c:v>
                </c:pt>
                <c:pt idx="21">
                  <c:v>940761.0733891027</c:v>
                </c:pt>
                <c:pt idx="22">
                  <c:v>940761.07338910247</c:v>
                </c:pt>
                <c:pt idx="23">
                  <c:v>940761.07338910259</c:v>
                </c:pt>
                <c:pt idx="24">
                  <c:v>940761.07338910259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4B9-4FB7-82A3-F57F997CC20A}"/>
            </c:ext>
          </c:extLst>
        </c:ser>
        <c:ser>
          <c:idx val="7"/>
          <c:order val="7"/>
          <c:tx>
            <c:strRef>
              <c:f>'Debt Srv'!$H$198</c:f>
              <c:strCache>
                <c:ptCount val="1"/>
                <c:pt idx="0">
                  <c:v>First American -Wastewater</c:v>
                </c:pt>
              </c:strCache>
            </c:strRef>
          </c:tx>
          <c:spPr>
            <a:pattFill prst="wdDnDiag">
              <a:fgClr>
                <a:srgbClr val="92D050"/>
              </a:fgClr>
              <a:bgClr>
                <a:schemeClr val="bg1"/>
              </a:bgClr>
            </a:patt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'Debt Srv'!$I$190:$AG$190</c:f>
              <c:strCache>
                <c:ptCount val="25"/>
                <c:pt idx="0">
                  <c:v>FY24</c:v>
                </c:pt>
                <c:pt idx="1">
                  <c:v>FY25</c:v>
                </c:pt>
                <c:pt idx="2">
                  <c:v>FY26</c:v>
                </c:pt>
                <c:pt idx="3">
                  <c:v>FY27</c:v>
                </c:pt>
                <c:pt idx="4">
                  <c:v>FY28</c:v>
                </c:pt>
                <c:pt idx="5">
                  <c:v>FY29</c:v>
                </c:pt>
                <c:pt idx="6">
                  <c:v>FY30</c:v>
                </c:pt>
                <c:pt idx="7">
                  <c:v>FY31</c:v>
                </c:pt>
                <c:pt idx="8">
                  <c:v>FY32</c:v>
                </c:pt>
                <c:pt idx="9">
                  <c:v>FY33</c:v>
                </c:pt>
                <c:pt idx="10">
                  <c:v>FY34</c:v>
                </c:pt>
                <c:pt idx="11">
                  <c:v>FY35</c:v>
                </c:pt>
                <c:pt idx="12">
                  <c:v>FY36</c:v>
                </c:pt>
                <c:pt idx="13">
                  <c:v>FY37</c:v>
                </c:pt>
                <c:pt idx="14">
                  <c:v>FY38</c:v>
                </c:pt>
                <c:pt idx="15">
                  <c:v>FY39</c:v>
                </c:pt>
                <c:pt idx="16">
                  <c:v>FY40</c:v>
                </c:pt>
                <c:pt idx="17">
                  <c:v>FY41</c:v>
                </c:pt>
                <c:pt idx="18">
                  <c:v>FY42</c:v>
                </c:pt>
                <c:pt idx="19">
                  <c:v>FY43</c:v>
                </c:pt>
                <c:pt idx="20">
                  <c:v>FY44</c:v>
                </c:pt>
                <c:pt idx="21">
                  <c:v>FY45</c:v>
                </c:pt>
                <c:pt idx="22">
                  <c:v>FY46</c:v>
                </c:pt>
                <c:pt idx="23">
                  <c:v>FY47</c:v>
                </c:pt>
                <c:pt idx="24">
                  <c:v>FY48</c:v>
                </c:pt>
              </c:strCache>
            </c:strRef>
          </c:cat>
          <c:val>
            <c:numRef>
              <c:f>'Debt Srv'!$I$198:$AG$198</c:f>
              <c:numCache>
                <c:formatCode>_("$"* #,##0_);_("$"* \(#,##0\);_("$"* "-"??_);_(@_)</c:formatCode>
                <c:ptCount val="25"/>
                <c:pt idx="0">
                  <c:v>663020.76</c:v>
                </c:pt>
                <c:pt idx="1">
                  <c:v>663020.76</c:v>
                </c:pt>
                <c:pt idx="2">
                  <c:v>663020.76</c:v>
                </c:pt>
                <c:pt idx="3">
                  <c:v>663020.76</c:v>
                </c:pt>
                <c:pt idx="4">
                  <c:v>663020.76</c:v>
                </c:pt>
                <c:pt idx="5">
                  <c:v>663020.76</c:v>
                </c:pt>
                <c:pt idx="6">
                  <c:v>663020.76</c:v>
                </c:pt>
                <c:pt idx="7">
                  <c:v>663020.76</c:v>
                </c:pt>
                <c:pt idx="8">
                  <c:v>663020.76</c:v>
                </c:pt>
                <c:pt idx="9">
                  <c:v>663020.76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54B9-4FB7-82A3-F57F997CC20A}"/>
            </c:ext>
          </c:extLst>
        </c:ser>
        <c:ser>
          <c:idx val="8"/>
          <c:order val="8"/>
          <c:tx>
            <c:strRef>
              <c:f>'Debt Srv'!$H$199</c:f>
              <c:strCache>
                <c:ptCount val="1"/>
                <c:pt idx="0">
                  <c:v>New Debt - Sewer (2028)</c:v>
                </c:pt>
              </c:strCache>
            </c:strRef>
          </c:tx>
          <c:spPr>
            <a:pattFill prst="dkHorz">
              <a:fgClr>
                <a:srgbClr val="00B050"/>
              </a:fgClr>
              <a:bgClr>
                <a:schemeClr val="bg1"/>
              </a:bgClr>
            </a:patt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'Debt Srv'!$I$190:$AG$190</c:f>
              <c:strCache>
                <c:ptCount val="25"/>
                <c:pt idx="0">
                  <c:v>FY24</c:v>
                </c:pt>
                <c:pt idx="1">
                  <c:v>FY25</c:v>
                </c:pt>
                <c:pt idx="2">
                  <c:v>FY26</c:v>
                </c:pt>
                <c:pt idx="3">
                  <c:v>FY27</c:v>
                </c:pt>
                <c:pt idx="4">
                  <c:v>FY28</c:v>
                </c:pt>
                <c:pt idx="5">
                  <c:v>FY29</c:v>
                </c:pt>
                <c:pt idx="6">
                  <c:v>FY30</c:v>
                </c:pt>
                <c:pt idx="7">
                  <c:v>FY31</c:v>
                </c:pt>
                <c:pt idx="8">
                  <c:v>FY32</c:v>
                </c:pt>
                <c:pt idx="9">
                  <c:v>FY33</c:v>
                </c:pt>
                <c:pt idx="10">
                  <c:v>FY34</c:v>
                </c:pt>
                <c:pt idx="11">
                  <c:v>FY35</c:v>
                </c:pt>
                <c:pt idx="12">
                  <c:v>FY36</c:v>
                </c:pt>
                <c:pt idx="13">
                  <c:v>FY37</c:v>
                </c:pt>
                <c:pt idx="14">
                  <c:v>FY38</c:v>
                </c:pt>
                <c:pt idx="15">
                  <c:v>FY39</c:v>
                </c:pt>
                <c:pt idx="16">
                  <c:v>FY40</c:v>
                </c:pt>
                <c:pt idx="17">
                  <c:v>FY41</c:v>
                </c:pt>
                <c:pt idx="18">
                  <c:v>FY42</c:v>
                </c:pt>
                <c:pt idx="19">
                  <c:v>FY43</c:v>
                </c:pt>
                <c:pt idx="20">
                  <c:v>FY44</c:v>
                </c:pt>
                <c:pt idx="21">
                  <c:v>FY45</c:v>
                </c:pt>
                <c:pt idx="22">
                  <c:v>FY46</c:v>
                </c:pt>
                <c:pt idx="23">
                  <c:v>FY47</c:v>
                </c:pt>
                <c:pt idx="24">
                  <c:v>FY48</c:v>
                </c:pt>
              </c:strCache>
            </c:strRef>
          </c:cat>
          <c:val>
            <c:numRef>
              <c:f>'Debt Srv'!$I$199:$AG$199</c:f>
              <c:numCache>
                <c:formatCode>_("$"* #,##0_);_("$"* \(#,##0\);_("$"* "-"??_);_(@_)</c:formatCode>
                <c:ptCount val="2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903294.69580756442</c:v>
                </c:pt>
                <c:pt idx="6">
                  <c:v>903294.69580756442</c:v>
                </c:pt>
                <c:pt idx="7">
                  <c:v>903294.69580756442</c:v>
                </c:pt>
                <c:pt idx="8">
                  <c:v>903294.69580756442</c:v>
                </c:pt>
                <c:pt idx="9">
                  <c:v>903294.69580756442</c:v>
                </c:pt>
                <c:pt idx="10">
                  <c:v>903294.69580756442</c:v>
                </c:pt>
                <c:pt idx="11">
                  <c:v>903294.69580756442</c:v>
                </c:pt>
                <c:pt idx="12">
                  <c:v>903294.69580756442</c:v>
                </c:pt>
                <c:pt idx="13">
                  <c:v>903294.69580756454</c:v>
                </c:pt>
                <c:pt idx="14">
                  <c:v>903294.69580756431</c:v>
                </c:pt>
                <c:pt idx="15">
                  <c:v>903294.69580756431</c:v>
                </c:pt>
                <c:pt idx="16">
                  <c:v>903294.69580756431</c:v>
                </c:pt>
                <c:pt idx="17">
                  <c:v>903294.69580756442</c:v>
                </c:pt>
                <c:pt idx="18">
                  <c:v>903294.69580756442</c:v>
                </c:pt>
                <c:pt idx="19">
                  <c:v>903294.69580756442</c:v>
                </c:pt>
                <c:pt idx="20">
                  <c:v>903294.69580756442</c:v>
                </c:pt>
                <c:pt idx="21">
                  <c:v>903294.69580756442</c:v>
                </c:pt>
                <c:pt idx="22">
                  <c:v>903294.69580756442</c:v>
                </c:pt>
                <c:pt idx="23">
                  <c:v>903294.69580756442</c:v>
                </c:pt>
                <c:pt idx="24">
                  <c:v>903294.69580756442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4B9-4FB7-82A3-F57F997CC2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16873311"/>
        <c:axId val="716879071"/>
      </c:barChart>
      <c:catAx>
        <c:axId val="7168733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16879071"/>
        <c:crosses val="autoZero"/>
        <c:auto val="1"/>
        <c:lblAlgn val="ctr"/>
        <c:lblOffset val="100"/>
        <c:noMultiLvlLbl val="0"/>
      </c:catAx>
      <c:valAx>
        <c:axId val="71687907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_(&quot;$&quot;* #,##0_);_(&quot;$&quot;* \(#,##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168733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 sz="1200" b="1"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dirty="0"/>
              <a:t>CalPERS Liability Payment Projections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'Debt Srv'!$G$259</c:f>
              <c:strCache>
                <c:ptCount val="1"/>
                <c:pt idx="0">
                  <c:v>Current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'Debt Srv'!$H$258:$AC$258</c:f>
              <c:strCache>
                <c:ptCount val="22"/>
                <c:pt idx="0">
                  <c:v>FY24</c:v>
                </c:pt>
                <c:pt idx="1">
                  <c:v>FY25</c:v>
                </c:pt>
                <c:pt idx="2">
                  <c:v>FY26</c:v>
                </c:pt>
                <c:pt idx="3">
                  <c:v>FY27</c:v>
                </c:pt>
                <c:pt idx="4">
                  <c:v>FY28</c:v>
                </c:pt>
                <c:pt idx="5">
                  <c:v>FY29</c:v>
                </c:pt>
                <c:pt idx="6">
                  <c:v>FY30</c:v>
                </c:pt>
                <c:pt idx="7">
                  <c:v>FY31</c:v>
                </c:pt>
                <c:pt idx="8">
                  <c:v>FY32</c:v>
                </c:pt>
                <c:pt idx="9">
                  <c:v>FY33</c:v>
                </c:pt>
                <c:pt idx="10">
                  <c:v>FY34</c:v>
                </c:pt>
                <c:pt idx="11">
                  <c:v>FY35</c:v>
                </c:pt>
                <c:pt idx="12">
                  <c:v>FY36</c:v>
                </c:pt>
                <c:pt idx="13">
                  <c:v>FY37</c:v>
                </c:pt>
                <c:pt idx="14">
                  <c:v>FY38</c:v>
                </c:pt>
                <c:pt idx="15">
                  <c:v>FY39</c:v>
                </c:pt>
                <c:pt idx="16">
                  <c:v>FY40</c:v>
                </c:pt>
                <c:pt idx="17">
                  <c:v>FY41</c:v>
                </c:pt>
                <c:pt idx="18">
                  <c:v>FY42</c:v>
                </c:pt>
                <c:pt idx="19">
                  <c:v>FY43</c:v>
                </c:pt>
                <c:pt idx="20">
                  <c:v>FY44</c:v>
                </c:pt>
                <c:pt idx="21">
                  <c:v>FY45</c:v>
                </c:pt>
              </c:strCache>
            </c:strRef>
          </c:cat>
          <c:val>
            <c:numRef>
              <c:f>'Debt Srv'!$H$259:$AC$259</c:f>
              <c:numCache>
                <c:formatCode>_("$"* #,##0_);_("$"* \(#,##0\);_("$"* "-"??_);_(@_)</c:formatCode>
                <c:ptCount val="22"/>
                <c:pt idx="0">
                  <c:v>674356</c:v>
                </c:pt>
                <c:pt idx="1">
                  <c:v>822243</c:v>
                </c:pt>
                <c:pt idx="2">
                  <c:v>898000</c:v>
                </c:pt>
                <c:pt idx="3">
                  <c:v>971000</c:v>
                </c:pt>
                <c:pt idx="4">
                  <c:v>1031000</c:v>
                </c:pt>
                <c:pt idx="5">
                  <c:v>1166000</c:v>
                </c:pt>
                <c:pt idx="6">
                  <c:v>1194000</c:v>
                </c:pt>
                <c:pt idx="7">
                  <c:v>1217000</c:v>
                </c:pt>
                <c:pt idx="8">
                  <c:v>1241000</c:v>
                </c:pt>
                <c:pt idx="9">
                  <c:v>1234000</c:v>
                </c:pt>
                <c:pt idx="10">
                  <c:v>1226000</c:v>
                </c:pt>
                <c:pt idx="11">
                  <c:v>1203000</c:v>
                </c:pt>
                <c:pt idx="12">
                  <c:v>1162000</c:v>
                </c:pt>
                <c:pt idx="13">
                  <c:v>775000</c:v>
                </c:pt>
                <c:pt idx="14">
                  <c:v>721000</c:v>
                </c:pt>
                <c:pt idx="15">
                  <c:v>663000</c:v>
                </c:pt>
                <c:pt idx="16">
                  <c:v>617000</c:v>
                </c:pt>
                <c:pt idx="17">
                  <c:v>586000</c:v>
                </c:pt>
                <c:pt idx="18">
                  <c:v>507000</c:v>
                </c:pt>
                <c:pt idx="19">
                  <c:v>416000</c:v>
                </c:pt>
                <c:pt idx="20">
                  <c:v>754000</c:v>
                </c:pt>
                <c:pt idx="21">
                  <c:v>59000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09-4C83-9160-7AA72BD0031D}"/>
            </c:ext>
          </c:extLst>
        </c:ser>
        <c:ser>
          <c:idx val="1"/>
          <c:order val="1"/>
          <c:tx>
            <c:strRef>
              <c:f>'Debt Srv'!$G$260</c:f>
              <c:strCache>
                <c:ptCount val="1"/>
                <c:pt idx="0">
                  <c:v>Accelerated Funding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'Debt Srv'!$H$258:$AC$258</c:f>
              <c:strCache>
                <c:ptCount val="22"/>
                <c:pt idx="0">
                  <c:v>FY24</c:v>
                </c:pt>
                <c:pt idx="1">
                  <c:v>FY25</c:v>
                </c:pt>
                <c:pt idx="2">
                  <c:v>FY26</c:v>
                </c:pt>
                <c:pt idx="3">
                  <c:v>FY27</c:v>
                </c:pt>
                <c:pt idx="4">
                  <c:v>FY28</c:v>
                </c:pt>
                <c:pt idx="5">
                  <c:v>FY29</c:v>
                </c:pt>
                <c:pt idx="6">
                  <c:v>FY30</c:v>
                </c:pt>
                <c:pt idx="7">
                  <c:v>FY31</c:v>
                </c:pt>
                <c:pt idx="8">
                  <c:v>FY32</c:v>
                </c:pt>
                <c:pt idx="9">
                  <c:v>FY33</c:v>
                </c:pt>
                <c:pt idx="10">
                  <c:v>FY34</c:v>
                </c:pt>
                <c:pt idx="11">
                  <c:v>FY35</c:v>
                </c:pt>
                <c:pt idx="12">
                  <c:v>FY36</c:v>
                </c:pt>
                <c:pt idx="13">
                  <c:v>FY37</c:v>
                </c:pt>
                <c:pt idx="14">
                  <c:v>FY38</c:v>
                </c:pt>
                <c:pt idx="15">
                  <c:v>FY39</c:v>
                </c:pt>
                <c:pt idx="16">
                  <c:v>FY40</c:v>
                </c:pt>
                <c:pt idx="17">
                  <c:v>FY41</c:v>
                </c:pt>
                <c:pt idx="18">
                  <c:v>FY42</c:v>
                </c:pt>
                <c:pt idx="19">
                  <c:v>FY43</c:v>
                </c:pt>
                <c:pt idx="20">
                  <c:v>FY44</c:v>
                </c:pt>
                <c:pt idx="21">
                  <c:v>FY45</c:v>
                </c:pt>
              </c:strCache>
            </c:strRef>
          </c:cat>
          <c:val>
            <c:numRef>
              <c:f>'Debt Srv'!$H$260:$AC$260</c:f>
              <c:numCache>
                <c:formatCode>_("$"* #,##0_);_("$"* \(#,##0\);_("$"* "-"??_);_(@_)</c:formatCode>
                <c:ptCount val="22"/>
                <c:pt idx="0">
                  <c:v>674356</c:v>
                </c:pt>
                <c:pt idx="1">
                  <c:v>1250000</c:v>
                </c:pt>
                <c:pt idx="2">
                  <c:v>1300000</c:v>
                </c:pt>
                <c:pt idx="3">
                  <c:v>1352000.0000000002</c:v>
                </c:pt>
                <c:pt idx="4">
                  <c:v>1406080</c:v>
                </c:pt>
                <c:pt idx="5">
                  <c:v>1462323.2000000002</c:v>
                </c:pt>
                <c:pt idx="6">
                  <c:v>1520816.1280000005</c:v>
                </c:pt>
                <c:pt idx="7">
                  <c:v>1581648.7731200005</c:v>
                </c:pt>
                <c:pt idx="8">
                  <c:v>1644914.7240448003</c:v>
                </c:pt>
                <c:pt idx="9">
                  <c:v>1710711.3130065927</c:v>
                </c:pt>
                <c:pt idx="10">
                  <c:v>1779139.7655268565</c:v>
                </c:pt>
                <c:pt idx="11">
                  <c:v>140000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809-4C83-9160-7AA72BD003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2056598384"/>
        <c:axId val="2056594544"/>
      </c:barChart>
      <c:catAx>
        <c:axId val="2056598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56594544"/>
        <c:crosses val="autoZero"/>
        <c:auto val="1"/>
        <c:lblAlgn val="ctr"/>
        <c:lblOffset val="100"/>
        <c:noMultiLvlLbl val="0"/>
      </c:catAx>
      <c:valAx>
        <c:axId val="20565945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_(&quot;$&quot;* #,##0_);_(&quot;$&quot;* \(#,##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565983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 sz="1100" b="1"/>
      </a:pPr>
      <a:endParaRPr lang="en-US"/>
    </a:p>
  </c:txPr>
  <c:externalData r:id="rId3">
    <c:autoUpdate val="0"/>
  </c:externalData>
  <c:userShapes r:id="rId4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dirty="0"/>
              <a:t>Reserve Targets (Current vs Proposed)</a:t>
            </a:r>
          </a:p>
          <a:p>
            <a:pPr>
              <a:defRPr/>
            </a:pPr>
            <a:r>
              <a:rPr lang="en-US" dirty="0"/>
              <a:t>In $ Millions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'Reserve Target Balances'!$K$4</c:f>
              <c:strCache>
                <c:ptCount val="1"/>
                <c:pt idx="0">
                  <c:v>Operating Reserve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6F80-4D33-B745-382C7A828A1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'Reserve Target Balances'!$P$3:$Q$3</c:f>
              <c:strCache>
                <c:ptCount val="2"/>
                <c:pt idx="0">
                  <c:v>Current</c:v>
                </c:pt>
                <c:pt idx="1">
                  <c:v>Proposed</c:v>
                </c:pt>
              </c:strCache>
            </c:strRef>
          </c:cat>
          <c:val>
            <c:numRef>
              <c:f>'Reserve Target Balances'!$P$4:$Q$4</c:f>
              <c:numCache>
                <c:formatCode>_("$"* #,##0.0_);_("$"* \(#,##0.0\);_("$"* "-"??_);_(@_)</c:formatCode>
                <c:ptCount val="2"/>
                <c:pt idx="0">
                  <c:v>4.2843918333333342</c:v>
                </c:pt>
                <c:pt idx="1">
                  <c:v>10.567568250000001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F80-4D33-B745-382C7A828A1B}"/>
            </c:ext>
          </c:extLst>
        </c:ser>
        <c:ser>
          <c:idx val="1"/>
          <c:order val="1"/>
          <c:tx>
            <c:strRef>
              <c:f>'Reserve Target Balances'!$K$5</c:f>
              <c:strCache>
                <c:ptCount val="1"/>
                <c:pt idx="0">
                  <c:v>Debt Service (unrestricted)</c:v>
                </c:pt>
              </c:strCache>
            </c:strRef>
          </c:tx>
          <c:spPr>
            <a:solidFill>
              <a:srgbClr val="FF6D6D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'Reserve Target Balances'!$P$3:$Q$3</c:f>
              <c:strCache>
                <c:ptCount val="2"/>
                <c:pt idx="0">
                  <c:v>Current</c:v>
                </c:pt>
                <c:pt idx="1">
                  <c:v>Proposed</c:v>
                </c:pt>
              </c:strCache>
            </c:strRef>
          </c:cat>
          <c:val>
            <c:numRef>
              <c:f>'Reserve Target Balances'!$P$5:$Q$5</c:f>
              <c:numCache>
                <c:formatCode>_("$"* #,##0.0_);_("$"* \(#,##0.0\);_("$"* "-"??_);_(@_)</c:formatCode>
                <c:ptCount val="2"/>
                <c:pt idx="1">
                  <c:v>1.6114782399999996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F80-4D33-B745-382C7A828A1B}"/>
            </c:ext>
          </c:extLst>
        </c:ser>
        <c:ser>
          <c:idx val="2"/>
          <c:order val="2"/>
          <c:tx>
            <c:strRef>
              <c:f>'Reserve Target Balances'!$K$6</c:f>
              <c:strCache>
                <c:ptCount val="1"/>
                <c:pt idx="0">
                  <c:v>Rate Stabilization Reserve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'Reserve Target Balances'!$P$3:$Q$3</c:f>
              <c:strCache>
                <c:ptCount val="2"/>
                <c:pt idx="0">
                  <c:v>Current</c:v>
                </c:pt>
                <c:pt idx="1">
                  <c:v>Proposed</c:v>
                </c:pt>
              </c:strCache>
            </c:strRef>
          </c:cat>
          <c:val>
            <c:numRef>
              <c:f>'Reserve Target Balances'!$P$6:$Q$6</c:f>
              <c:numCache>
                <c:formatCode>_("$"* #,##0.0_);_("$"* \(#,##0.0\);_("$"* "-"??_);_(@_)</c:formatCode>
                <c:ptCount val="2"/>
                <c:pt idx="0">
                  <c:v>4.3353079000000001</c:v>
                </c:pt>
                <c:pt idx="1">
                  <c:v>4.8141079000000007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F80-4D33-B745-382C7A828A1B}"/>
            </c:ext>
          </c:extLst>
        </c:ser>
        <c:ser>
          <c:idx val="3"/>
          <c:order val="3"/>
          <c:tx>
            <c:strRef>
              <c:f>'Reserve Target Balances'!$K$7</c:f>
              <c:strCache>
                <c:ptCount val="1"/>
                <c:pt idx="0">
                  <c:v>Capital Replacement Reserve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'Reserve Target Balances'!$P$3:$Q$3</c:f>
              <c:strCache>
                <c:ptCount val="2"/>
                <c:pt idx="0">
                  <c:v>Current</c:v>
                </c:pt>
                <c:pt idx="1">
                  <c:v>Proposed</c:v>
                </c:pt>
              </c:strCache>
            </c:strRef>
          </c:cat>
          <c:val>
            <c:numRef>
              <c:f>'Reserve Target Balances'!$P$7:$Q$7</c:f>
              <c:numCache>
                <c:formatCode>_("$"* #,##0.0_);_("$"* \(#,##0.0\);_("$"* "-"??_);_(@_)</c:formatCode>
                <c:ptCount val="2"/>
                <c:pt idx="1">
                  <c:v>12.268914832782201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F80-4D33-B745-382C7A828A1B}"/>
            </c:ext>
          </c:extLst>
        </c:ser>
        <c:ser>
          <c:idx val="4"/>
          <c:order val="4"/>
          <c:tx>
            <c:strRef>
              <c:f>'Reserve Target Balances'!$K$8</c:f>
              <c:strCache>
                <c:ptCount val="1"/>
                <c:pt idx="0">
                  <c:v>Emergency/Disaster Reserve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'Reserve Target Balances'!$P$3:$Q$3</c:f>
              <c:strCache>
                <c:ptCount val="2"/>
                <c:pt idx="0">
                  <c:v>Current</c:v>
                </c:pt>
                <c:pt idx="1">
                  <c:v>Proposed</c:v>
                </c:pt>
              </c:strCache>
            </c:strRef>
          </c:cat>
          <c:val>
            <c:numRef>
              <c:f>'Reserve Target Balances'!$P$8:$Q$8</c:f>
              <c:numCache>
                <c:formatCode>_("$"* #,##0.0_);_("$"* \(#,##0.0\);_("$"* "-"??_);_(@_)</c:formatCode>
                <c:ptCount val="2"/>
                <c:pt idx="1">
                  <c:v>12.268914832782201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F80-4D33-B745-382C7A828A1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073127472"/>
        <c:axId val="2073141392"/>
      </c:barChart>
      <c:catAx>
        <c:axId val="2073127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73141392"/>
        <c:crosses val="autoZero"/>
        <c:auto val="1"/>
        <c:lblAlgn val="ctr"/>
        <c:lblOffset val="100"/>
        <c:noMultiLvlLbl val="0"/>
      </c:catAx>
      <c:valAx>
        <c:axId val="2073141392"/>
        <c:scaling>
          <c:orientation val="minMax"/>
          <c:max val="75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_(&quot;$&quot;* #,##0.0_);_(&quot;$&quot;* \(#,##0.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731274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 sz="1200" b="1"/>
      </a:pPr>
      <a:endParaRPr lang="en-US"/>
    </a:p>
  </c:txPr>
  <c:externalData r:id="rId3">
    <c:autoUpdate val="0"/>
  </c:externalData>
  <c:userShapes r:id="rId4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sz="1800" dirty="0"/>
              <a:t>Water &amp; Sewer Financial Projection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areaChart>
        <c:grouping val="standard"/>
        <c:varyColors val="0"/>
        <c:ser>
          <c:idx val="0"/>
          <c:order val="0"/>
          <c:tx>
            <c:strRef>
              <c:f>'Combined Summary (Monthly)'!$D$70</c:f>
              <c:strCache>
                <c:ptCount val="1"/>
                <c:pt idx="0">
                  <c:v>Cash Balance (Unrestricted) 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rgbClr val="92D050"/>
              </a:solidFill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cat>
            <c:numRef>
              <c:f>'Combined Summary (Monthly)'!$E$69:$BP$69</c:f>
              <c:numCache>
                <c:formatCode>mmm\-yy</c:formatCode>
                <c:ptCount val="64"/>
                <c:pt idx="0">
                  <c:v>45352</c:v>
                </c:pt>
                <c:pt idx="1">
                  <c:v>45383</c:v>
                </c:pt>
                <c:pt idx="2">
                  <c:v>45413</c:v>
                </c:pt>
                <c:pt idx="3">
                  <c:v>45444</c:v>
                </c:pt>
                <c:pt idx="4">
                  <c:v>45474</c:v>
                </c:pt>
                <c:pt idx="5">
                  <c:v>45505</c:v>
                </c:pt>
                <c:pt idx="6">
                  <c:v>45536</c:v>
                </c:pt>
                <c:pt idx="7">
                  <c:v>45566</c:v>
                </c:pt>
                <c:pt idx="8">
                  <c:v>45597</c:v>
                </c:pt>
                <c:pt idx="9">
                  <c:v>45627</c:v>
                </c:pt>
                <c:pt idx="10">
                  <c:v>45658</c:v>
                </c:pt>
                <c:pt idx="11">
                  <c:v>45689</c:v>
                </c:pt>
                <c:pt idx="12">
                  <c:v>45717</c:v>
                </c:pt>
                <c:pt idx="13">
                  <c:v>45748</c:v>
                </c:pt>
                <c:pt idx="14">
                  <c:v>45778</c:v>
                </c:pt>
                <c:pt idx="15">
                  <c:v>45809</c:v>
                </c:pt>
                <c:pt idx="16">
                  <c:v>45839</c:v>
                </c:pt>
                <c:pt idx="17">
                  <c:v>45870</c:v>
                </c:pt>
                <c:pt idx="18">
                  <c:v>45901</c:v>
                </c:pt>
                <c:pt idx="19">
                  <c:v>45931</c:v>
                </c:pt>
                <c:pt idx="20">
                  <c:v>45962</c:v>
                </c:pt>
                <c:pt idx="21">
                  <c:v>45992</c:v>
                </c:pt>
                <c:pt idx="22">
                  <c:v>46023</c:v>
                </c:pt>
                <c:pt idx="23">
                  <c:v>46054</c:v>
                </c:pt>
                <c:pt idx="24">
                  <c:v>46082</c:v>
                </c:pt>
                <c:pt idx="25">
                  <c:v>46113</c:v>
                </c:pt>
                <c:pt idx="26">
                  <c:v>46143</c:v>
                </c:pt>
                <c:pt idx="27">
                  <c:v>46174</c:v>
                </c:pt>
                <c:pt idx="28">
                  <c:v>46204</c:v>
                </c:pt>
                <c:pt idx="29">
                  <c:v>46235</c:v>
                </c:pt>
                <c:pt idx="30">
                  <c:v>46266</c:v>
                </c:pt>
                <c:pt idx="31">
                  <c:v>46296</c:v>
                </c:pt>
                <c:pt idx="32">
                  <c:v>46327</c:v>
                </c:pt>
                <c:pt idx="33">
                  <c:v>46357</c:v>
                </c:pt>
                <c:pt idx="34">
                  <c:v>46388</c:v>
                </c:pt>
                <c:pt idx="35">
                  <c:v>46419</c:v>
                </c:pt>
                <c:pt idx="36">
                  <c:v>46447</c:v>
                </c:pt>
                <c:pt idx="37">
                  <c:v>46478</c:v>
                </c:pt>
                <c:pt idx="38">
                  <c:v>46508</c:v>
                </c:pt>
                <c:pt idx="39">
                  <c:v>46539</c:v>
                </c:pt>
                <c:pt idx="40">
                  <c:v>46569</c:v>
                </c:pt>
                <c:pt idx="41">
                  <c:v>46600</c:v>
                </c:pt>
                <c:pt idx="42">
                  <c:v>46631</c:v>
                </c:pt>
                <c:pt idx="43">
                  <c:v>46661</c:v>
                </c:pt>
                <c:pt idx="44">
                  <c:v>46692</c:v>
                </c:pt>
                <c:pt idx="45">
                  <c:v>46722</c:v>
                </c:pt>
                <c:pt idx="46">
                  <c:v>46753</c:v>
                </c:pt>
                <c:pt idx="47">
                  <c:v>46784</c:v>
                </c:pt>
                <c:pt idx="48">
                  <c:v>46813</c:v>
                </c:pt>
                <c:pt idx="49">
                  <c:v>46844</c:v>
                </c:pt>
                <c:pt idx="50">
                  <c:v>46874</c:v>
                </c:pt>
                <c:pt idx="51">
                  <c:v>46905</c:v>
                </c:pt>
                <c:pt idx="52">
                  <c:v>46935</c:v>
                </c:pt>
                <c:pt idx="53">
                  <c:v>46966</c:v>
                </c:pt>
                <c:pt idx="54">
                  <c:v>46997</c:v>
                </c:pt>
                <c:pt idx="55">
                  <c:v>47027</c:v>
                </c:pt>
                <c:pt idx="56">
                  <c:v>47058</c:v>
                </c:pt>
                <c:pt idx="57">
                  <c:v>47088</c:v>
                </c:pt>
                <c:pt idx="58">
                  <c:v>47119</c:v>
                </c:pt>
                <c:pt idx="59">
                  <c:v>47150</c:v>
                </c:pt>
                <c:pt idx="60">
                  <c:v>47178</c:v>
                </c:pt>
                <c:pt idx="61">
                  <c:v>47209</c:v>
                </c:pt>
                <c:pt idx="62">
                  <c:v>47239</c:v>
                </c:pt>
                <c:pt idx="63">
                  <c:v>47270</c:v>
                </c:pt>
              </c:numCache>
            </c:numRef>
          </c:cat>
          <c:val>
            <c:numRef>
              <c:f>'Combined Summary (Monthly)'!$E$70:$BP$70</c:f>
              <c:numCache>
                <c:formatCode>_("$"* #,##0_);_("$"* \(#,##0\);_("$"* "-"??_);_(@_)</c:formatCode>
                <c:ptCount val="64"/>
                <c:pt idx="0">
                  <c:v>13947082.8525385</c:v>
                </c:pt>
                <c:pt idx="1">
                  <c:v>11782844.876957204</c:v>
                </c:pt>
                <c:pt idx="2">
                  <c:v>16878564.928521611</c:v>
                </c:pt>
                <c:pt idx="3">
                  <c:v>14111912.473852674</c:v>
                </c:pt>
                <c:pt idx="4">
                  <c:v>12716355.777906355</c:v>
                </c:pt>
                <c:pt idx="5">
                  <c:v>11844028.70743569</c:v>
                </c:pt>
                <c:pt idx="6">
                  <c:v>12214655.280693036</c:v>
                </c:pt>
                <c:pt idx="7">
                  <c:v>12372793.396951519</c:v>
                </c:pt>
                <c:pt idx="8">
                  <c:v>8666398.0144980513</c:v>
                </c:pt>
                <c:pt idx="9">
                  <c:v>8702750.6587010492</c:v>
                </c:pt>
                <c:pt idx="10">
                  <c:v>9587085.4944613241</c:v>
                </c:pt>
                <c:pt idx="11">
                  <c:v>10024094.147327155</c:v>
                </c:pt>
                <c:pt idx="12">
                  <c:v>10197244.964174241</c:v>
                </c:pt>
                <c:pt idx="13">
                  <c:v>10149475.699026203</c:v>
                </c:pt>
                <c:pt idx="14">
                  <c:v>10882556.180008836</c:v>
                </c:pt>
                <c:pt idx="15">
                  <c:v>9609612.6726606451</c:v>
                </c:pt>
                <c:pt idx="16">
                  <c:v>7828844.1856350917</c:v>
                </c:pt>
                <c:pt idx="17">
                  <c:v>7020968.0733070476</c:v>
                </c:pt>
                <c:pt idx="18">
                  <c:v>6926475.4057142921</c:v>
                </c:pt>
                <c:pt idx="19">
                  <c:v>7456618.1114916261</c:v>
                </c:pt>
                <c:pt idx="20">
                  <c:v>6383554.5677507808</c:v>
                </c:pt>
                <c:pt idx="21">
                  <c:v>8854236.0478408784</c:v>
                </c:pt>
                <c:pt idx="22">
                  <c:v>12698432.838482343</c:v>
                </c:pt>
                <c:pt idx="23">
                  <c:v>15427707.44574219</c:v>
                </c:pt>
                <c:pt idx="24">
                  <c:v>17338712.014880318</c:v>
                </c:pt>
                <c:pt idx="25">
                  <c:v>18183071.777340572</c:v>
                </c:pt>
                <c:pt idx="26">
                  <c:v>18347478.768963512</c:v>
                </c:pt>
                <c:pt idx="27">
                  <c:v>16045179.515014604</c:v>
                </c:pt>
                <c:pt idx="28">
                  <c:v>13933087.365614036</c:v>
                </c:pt>
                <c:pt idx="29">
                  <c:v>12848343.608857522</c:v>
                </c:pt>
                <c:pt idx="30">
                  <c:v>12469081.879596556</c:v>
                </c:pt>
                <c:pt idx="31">
                  <c:v>12712613.623426434</c:v>
                </c:pt>
                <c:pt idx="32">
                  <c:v>11439720.12948974</c:v>
                </c:pt>
                <c:pt idx="33">
                  <c:v>13693682.514117064</c:v>
                </c:pt>
                <c:pt idx="34">
                  <c:v>17340645.756981436</c:v>
                </c:pt>
                <c:pt idx="35">
                  <c:v>19834892.570586786</c:v>
                </c:pt>
                <c:pt idx="36">
                  <c:v>21485519.96489872</c:v>
                </c:pt>
                <c:pt idx="37">
                  <c:v>22067590.541479841</c:v>
                </c:pt>
                <c:pt idx="38">
                  <c:v>21914819.594259657</c:v>
                </c:pt>
                <c:pt idx="39">
                  <c:v>29271586.430129658</c:v>
                </c:pt>
                <c:pt idx="40">
                  <c:v>25841356.200446129</c:v>
                </c:pt>
                <c:pt idx="41">
                  <c:v>23482919.156676218</c:v>
                </c:pt>
                <c:pt idx="42">
                  <c:v>21829403.578589387</c:v>
                </c:pt>
                <c:pt idx="43">
                  <c:v>20793625.960300557</c:v>
                </c:pt>
                <c:pt idx="44">
                  <c:v>18320739.499562845</c:v>
                </c:pt>
                <c:pt idx="45">
                  <c:v>19358471.632645752</c:v>
                </c:pt>
                <c:pt idx="46">
                  <c:v>21805817.912687808</c:v>
                </c:pt>
                <c:pt idx="47">
                  <c:v>47592662.080040328</c:v>
                </c:pt>
                <c:pt idx="48">
                  <c:v>48052644.156927451</c:v>
                </c:pt>
                <c:pt idx="49">
                  <c:v>47424047.479658149</c:v>
                </c:pt>
                <c:pt idx="50">
                  <c:v>46015459.871780112</c:v>
                </c:pt>
                <c:pt idx="51">
                  <c:v>42104593.636815861</c:v>
                </c:pt>
                <c:pt idx="52">
                  <c:v>38635908.785693854</c:v>
                </c:pt>
                <c:pt idx="53">
                  <c:v>36222062.842492133</c:v>
                </c:pt>
                <c:pt idx="54">
                  <c:v>35217937.997054622</c:v>
                </c:pt>
                <c:pt idx="55">
                  <c:v>34832912.446355678</c:v>
                </c:pt>
                <c:pt idx="56">
                  <c:v>33078035.060536437</c:v>
                </c:pt>
                <c:pt idx="57">
                  <c:v>34850763.131287262</c:v>
                </c:pt>
                <c:pt idx="58">
                  <c:v>37537149.274440683</c:v>
                </c:pt>
                <c:pt idx="59">
                  <c:v>39508046.170980819</c:v>
                </c:pt>
                <c:pt idx="60">
                  <c:v>40581232.734769672</c:v>
                </c:pt>
                <c:pt idx="61">
                  <c:v>40623864.632201962</c:v>
                </c:pt>
                <c:pt idx="62">
                  <c:v>39773287.053913981</c:v>
                </c:pt>
                <c:pt idx="63">
                  <c:v>37668234.033186838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F22-404F-93B4-EE1B872C6A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70541408"/>
        <c:axId val="1170553888"/>
      </c:areaChart>
      <c:barChart>
        <c:barDir val="col"/>
        <c:grouping val="stacked"/>
        <c:varyColors val="0"/>
        <c:ser>
          <c:idx val="2"/>
          <c:order val="2"/>
          <c:tx>
            <c:strRef>
              <c:f>'Combined Summary (Monthly)'!$D$72</c:f>
              <c:strCache>
                <c:ptCount val="1"/>
                <c:pt idx="0">
                  <c:v>Total Operating Expenses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numRef>
              <c:f>'Combined Summary (Monthly)'!$E$69:$BP$69</c:f>
              <c:numCache>
                <c:formatCode>mmm\-yy</c:formatCode>
                <c:ptCount val="64"/>
                <c:pt idx="0">
                  <c:v>45352</c:v>
                </c:pt>
                <c:pt idx="1">
                  <c:v>45383</c:v>
                </c:pt>
                <c:pt idx="2">
                  <c:v>45413</c:v>
                </c:pt>
                <c:pt idx="3">
                  <c:v>45444</c:v>
                </c:pt>
                <c:pt idx="4">
                  <c:v>45474</c:v>
                </c:pt>
                <c:pt idx="5">
                  <c:v>45505</c:v>
                </c:pt>
                <c:pt idx="6">
                  <c:v>45536</c:v>
                </c:pt>
                <c:pt idx="7">
                  <c:v>45566</c:v>
                </c:pt>
                <c:pt idx="8">
                  <c:v>45597</c:v>
                </c:pt>
                <c:pt idx="9">
                  <c:v>45627</c:v>
                </c:pt>
                <c:pt idx="10">
                  <c:v>45658</c:v>
                </c:pt>
                <c:pt idx="11">
                  <c:v>45689</c:v>
                </c:pt>
                <c:pt idx="12">
                  <c:v>45717</c:v>
                </c:pt>
                <c:pt idx="13">
                  <c:v>45748</c:v>
                </c:pt>
                <c:pt idx="14">
                  <c:v>45778</c:v>
                </c:pt>
                <c:pt idx="15">
                  <c:v>45809</c:v>
                </c:pt>
                <c:pt idx="16">
                  <c:v>45839</c:v>
                </c:pt>
                <c:pt idx="17">
                  <c:v>45870</c:v>
                </c:pt>
                <c:pt idx="18">
                  <c:v>45901</c:v>
                </c:pt>
                <c:pt idx="19">
                  <c:v>45931</c:v>
                </c:pt>
                <c:pt idx="20">
                  <c:v>45962</c:v>
                </c:pt>
                <c:pt idx="21">
                  <c:v>45992</c:v>
                </c:pt>
                <c:pt idx="22">
                  <c:v>46023</c:v>
                </c:pt>
                <c:pt idx="23">
                  <c:v>46054</c:v>
                </c:pt>
                <c:pt idx="24">
                  <c:v>46082</c:v>
                </c:pt>
                <c:pt idx="25">
                  <c:v>46113</c:v>
                </c:pt>
                <c:pt idx="26">
                  <c:v>46143</c:v>
                </c:pt>
                <c:pt idx="27">
                  <c:v>46174</c:v>
                </c:pt>
                <c:pt idx="28">
                  <c:v>46204</c:v>
                </c:pt>
                <c:pt idx="29">
                  <c:v>46235</c:v>
                </c:pt>
                <c:pt idx="30">
                  <c:v>46266</c:v>
                </c:pt>
                <c:pt idx="31">
                  <c:v>46296</c:v>
                </c:pt>
                <c:pt idx="32">
                  <c:v>46327</c:v>
                </c:pt>
                <c:pt idx="33">
                  <c:v>46357</c:v>
                </c:pt>
                <c:pt idx="34">
                  <c:v>46388</c:v>
                </c:pt>
                <c:pt idx="35">
                  <c:v>46419</c:v>
                </c:pt>
                <c:pt idx="36">
                  <c:v>46447</c:v>
                </c:pt>
                <c:pt idx="37">
                  <c:v>46478</c:v>
                </c:pt>
                <c:pt idx="38">
                  <c:v>46508</c:v>
                </c:pt>
                <c:pt idx="39">
                  <c:v>46539</c:v>
                </c:pt>
                <c:pt idx="40">
                  <c:v>46569</c:v>
                </c:pt>
                <c:pt idx="41">
                  <c:v>46600</c:v>
                </c:pt>
                <c:pt idx="42">
                  <c:v>46631</c:v>
                </c:pt>
                <c:pt idx="43">
                  <c:v>46661</c:v>
                </c:pt>
                <c:pt idx="44">
                  <c:v>46692</c:v>
                </c:pt>
                <c:pt idx="45">
                  <c:v>46722</c:v>
                </c:pt>
                <c:pt idx="46">
                  <c:v>46753</c:v>
                </c:pt>
                <c:pt idx="47">
                  <c:v>46784</c:v>
                </c:pt>
                <c:pt idx="48">
                  <c:v>46813</c:v>
                </c:pt>
                <c:pt idx="49">
                  <c:v>46844</c:v>
                </c:pt>
                <c:pt idx="50">
                  <c:v>46874</c:v>
                </c:pt>
                <c:pt idx="51">
                  <c:v>46905</c:v>
                </c:pt>
                <c:pt idx="52">
                  <c:v>46935</c:v>
                </c:pt>
                <c:pt idx="53">
                  <c:v>46966</c:v>
                </c:pt>
                <c:pt idx="54">
                  <c:v>46997</c:v>
                </c:pt>
                <c:pt idx="55">
                  <c:v>47027</c:v>
                </c:pt>
                <c:pt idx="56">
                  <c:v>47058</c:v>
                </c:pt>
                <c:pt idx="57">
                  <c:v>47088</c:v>
                </c:pt>
                <c:pt idx="58">
                  <c:v>47119</c:v>
                </c:pt>
                <c:pt idx="59">
                  <c:v>47150</c:v>
                </c:pt>
                <c:pt idx="60">
                  <c:v>47178</c:v>
                </c:pt>
                <c:pt idx="61">
                  <c:v>47209</c:v>
                </c:pt>
                <c:pt idx="62">
                  <c:v>47239</c:v>
                </c:pt>
                <c:pt idx="63">
                  <c:v>47270</c:v>
                </c:pt>
              </c:numCache>
            </c:numRef>
          </c:cat>
          <c:val>
            <c:numRef>
              <c:f>'Combined Summary (Monthly)'!$E$72:$BP$72</c:f>
              <c:numCache>
                <c:formatCode>_("$"* #,##0_);_("$"* \(#,##0\);_("$"* "-"??_);_(@_)</c:formatCode>
                <c:ptCount val="64"/>
                <c:pt idx="0">
                  <c:v>3054019.0882367496</c:v>
                </c:pt>
                <c:pt idx="1">
                  <c:v>3802892.77023069</c:v>
                </c:pt>
                <c:pt idx="2">
                  <c:v>4013068.0720408773</c:v>
                </c:pt>
                <c:pt idx="3">
                  <c:v>4112056.9891937305</c:v>
                </c:pt>
                <c:pt idx="4">
                  <c:v>5428188.0734928576</c:v>
                </c:pt>
                <c:pt idx="5">
                  <c:v>5087343.1936877295</c:v>
                </c:pt>
                <c:pt idx="6">
                  <c:v>4694611.1920771915</c:v>
                </c:pt>
                <c:pt idx="7">
                  <c:v>4892646.8790339883</c:v>
                </c:pt>
                <c:pt idx="8">
                  <c:v>4106720.451338402</c:v>
                </c:pt>
                <c:pt idx="9">
                  <c:v>3415337.509686132</c:v>
                </c:pt>
                <c:pt idx="10">
                  <c:v>2327452.8535731528</c:v>
                </c:pt>
                <c:pt idx="11">
                  <c:v>2625766.2883147309</c:v>
                </c:pt>
                <c:pt idx="12">
                  <c:v>2362220.7525860877</c:v>
                </c:pt>
                <c:pt idx="13">
                  <c:v>3657535.8118022131</c:v>
                </c:pt>
                <c:pt idx="14">
                  <c:v>3165157.6370724617</c:v>
                </c:pt>
                <c:pt idx="15">
                  <c:v>3297873.2589493478</c:v>
                </c:pt>
                <c:pt idx="16">
                  <c:v>4704018.3808630779</c:v>
                </c:pt>
                <c:pt idx="17">
                  <c:v>4180277.8721816214</c:v>
                </c:pt>
                <c:pt idx="18">
                  <c:v>3998503.0655066078</c:v>
                </c:pt>
                <c:pt idx="19">
                  <c:v>4289041.4167380473</c:v>
                </c:pt>
                <c:pt idx="20">
                  <c:v>3425268.8637020099</c:v>
                </c:pt>
                <c:pt idx="21">
                  <c:v>2973477.85788695</c:v>
                </c:pt>
                <c:pt idx="22">
                  <c:v>2427175.5138563006</c:v>
                </c:pt>
                <c:pt idx="23">
                  <c:v>2731434.5233874344</c:v>
                </c:pt>
                <c:pt idx="24">
                  <c:v>2464407.2769215661</c:v>
                </c:pt>
                <c:pt idx="25">
                  <c:v>3745100.6785238762</c:v>
                </c:pt>
                <c:pt idx="26">
                  <c:v>3277342.5184558439</c:v>
                </c:pt>
                <c:pt idx="27">
                  <c:v>3416759.7489500982</c:v>
                </c:pt>
                <c:pt idx="28">
                  <c:v>4834929.1105961613</c:v>
                </c:pt>
                <c:pt idx="29">
                  <c:v>4247723.4794626879</c:v>
                </c:pt>
                <c:pt idx="30">
                  <c:v>4108790.3153076549</c:v>
                </c:pt>
                <c:pt idx="31">
                  <c:v>4422239.041606104</c:v>
                </c:pt>
                <c:pt idx="32">
                  <c:v>3497734.7860615086</c:v>
                </c:pt>
                <c:pt idx="33">
                  <c:v>3084559.8263816941</c:v>
                </c:pt>
                <c:pt idx="34">
                  <c:v>2521826.3284088685</c:v>
                </c:pt>
                <c:pt idx="35">
                  <c:v>2832745.529322756</c:v>
                </c:pt>
                <c:pt idx="36">
                  <c:v>2561063.7788438145</c:v>
                </c:pt>
                <c:pt idx="37">
                  <c:v>3831396.0349504729</c:v>
                </c:pt>
                <c:pt idx="38">
                  <c:v>3376317.636470668</c:v>
                </c:pt>
                <c:pt idx="39">
                  <c:v>3518685.3411439061</c:v>
                </c:pt>
                <c:pt idx="40">
                  <c:v>4971003.9119675215</c:v>
                </c:pt>
                <c:pt idx="41">
                  <c:v>4325726.5272563733</c:v>
                </c:pt>
                <c:pt idx="42">
                  <c:v>4223459.6711359797</c:v>
                </c:pt>
                <c:pt idx="43">
                  <c:v>4560673.1768809054</c:v>
                </c:pt>
                <c:pt idx="44">
                  <c:v>3580883.8548259735</c:v>
                </c:pt>
                <c:pt idx="45">
                  <c:v>3199960.4037827919</c:v>
                </c:pt>
                <c:pt idx="46">
                  <c:v>2620016.0588595602</c:v>
                </c:pt>
                <c:pt idx="47">
                  <c:v>2937859.4964829981</c:v>
                </c:pt>
                <c:pt idx="48">
                  <c:v>2661382.7381370883</c:v>
                </c:pt>
                <c:pt idx="49">
                  <c:v>3936828.1283397302</c:v>
                </c:pt>
                <c:pt idx="50">
                  <c:v>3479075.4918332282</c:v>
                </c:pt>
                <c:pt idx="51">
                  <c:v>3624543.9782153806</c:v>
                </c:pt>
                <c:pt idx="52">
                  <c:v>5119903.1296963003</c:v>
                </c:pt>
                <c:pt idx="53">
                  <c:v>4436131.7400007341</c:v>
                </c:pt>
                <c:pt idx="54">
                  <c:v>4350142.7192390561</c:v>
                </c:pt>
                <c:pt idx="55">
                  <c:v>4712005.9226101199</c:v>
                </c:pt>
                <c:pt idx="56">
                  <c:v>3696561.3162665092</c:v>
                </c:pt>
                <c:pt idx="57">
                  <c:v>3327302.919300762</c:v>
                </c:pt>
                <c:pt idx="58">
                  <c:v>2729329.558149932</c:v>
                </c:pt>
                <c:pt idx="59">
                  <c:v>3054371.639620678</c:v>
                </c:pt>
                <c:pt idx="60">
                  <c:v>2772956.4899781449</c:v>
                </c:pt>
                <c:pt idx="61">
                  <c:v>3981086.4468391649</c:v>
                </c:pt>
                <c:pt idx="62">
                  <c:v>3593214.8830393325</c:v>
                </c:pt>
                <c:pt idx="63">
                  <c:v>3741942.4082752923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F22-404F-93B4-EE1B872C6AEA}"/>
            </c:ext>
          </c:extLst>
        </c:ser>
        <c:ser>
          <c:idx val="3"/>
          <c:order val="3"/>
          <c:tx>
            <c:strRef>
              <c:f>'Combined Summary (Monthly)'!$D$73</c:f>
              <c:strCache>
                <c:ptCount val="1"/>
                <c:pt idx="0">
                  <c:v>Total Non-Operating Expenses (Revenues)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numRef>
              <c:f>'Combined Summary (Monthly)'!$E$69:$BP$69</c:f>
              <c:numCache>
                <c:formatCode>mmm\-yy</c:formatCode>
                <c:ptCount val="64"/>
                <c:pt idx="0">
                  <c:v>45352</c:v>
                </c:pt>
                <c:pt idx="1">
                  <c:v>45383</c:v>
                </c:pt>
                <c:pt idx="2">
                  <c:v>45413</c:v>
                </c:pt>
                <c:pt idx="3">
                  <c:v>45444</c:v>
                </c:pt>
                <c:pt idx="4">
                  <c:v>45474</c:v>
                </c:pt>
                <c:pt idx="5">
                  <c:v>45505</c:v>
                </c:pt>
                <c:pt idx="6">
                  <c:v>45536</c:v>
                </c:pt>
                <c:pt idx="7">
                  <c:v>45566</c:v>
                </c:pt>
                <c:pt idx="8">
                  <c:v>45597</c:v>
                </c:pt>
                <c:pt idx="9">
                  <c:v>45627</c:v>
                </c:pt>
                <c:pt idx="10">
                  <c:v>45658</c:v>
                </c:pt>
                <c:pt idx="11">
                  <c:v>45689</c:v>
                </c:pt>
                <c:pt idx="12">
                  <c:v>45717</c:v>
                </c:pt>
                <c:pt idx="13">
                  <c:v>45748</c:v>
                </c:pt>
                <c:pt idx="14">
                  <c:v>45778</c:v>
                </c:pt>
                <c:pt idx="15">
                  <c:v>45809</c:v>
                </c:pt>
                <c:pt idx="16">
                  <c:v>45839</c:v>
                </c:pt>
                <c:pt idx="17">
                  <c:v>45870</c:v>
                </c:pt>
                <c:pt idx="18">
                  <c:v>45901</c:v>
                </c:pt>
                <c:pt idx="19">
                  <c:v>45931</c:v>
                </c:pt>
                <c:pt idx="20">
                  <c:v>45962</c:v>
                </c:pt>
                <c:pt idx="21">
                  <c:v>45992</c:v>
                </c:pt>
                <c:pt idx="22">
                  <c:v>46023</c:v>
                </c:pt>
                <c:pt idx="23">
                  <c:v>46054</c:v>
                </c:pt>
                <c:pt idx="24">
                  <c:v>46082</c:v>
                </c:pt>
                <c:pt idx="25">
                  <c:v>46113</c:v>
                </c:pt>
                <c:pt idx="26">
                  <c:v>46143</c:v>
                </c:pt>
                <c:pt idx="27">
                  <c:v>46174</c:v>
                </c:pt>
                <c:pt idx="28">
                  <c:v>46204</c:v>
                </c:pt>
                <c:pt idx="29">
                  <c:v>46235</c:v>
                </c:pt>
                <c:pt idx="30">
                  <c:v>46266</c:v>
                </c:pt>
                <c:pt idx="31">
                  <c:v>46296</c:v>
                </c:pt>
                <c:pt idx="32">
                  <c:v>46327</c:v>
                </c:pt>
                <c:pt idx="33">
                  <c:v>46357</c:v>
                </c:pt>
                <c:pt idx="34">
                  <c:v>46388</c:v>
                </c:pt>
                <c:pt idx="35">
                  <c:v>46419</c:v>
                </c:pt>
                <c:pt idx="36">
                  <c:v>46447</c:v>
                </c:pt>
                <c:pt idx="37">
                  <c:v>46478</c:v>
                </c:pt>
                <c:pt idx="38">
                  <c:v>46508</c:v>
                </c:pt>
                <c:pt idx="39">
                  <c:v>46539</c:v>
                </c:pt>
                <c:pt idx="40">
                  <c:v>46569</c:v>
                </c:pt>
                <c:pt idx="41">
                  <c:v>46600</c:v>
                </c:pt>
                <c:pt idx="42">
                  <c:v>46631</c:v>
                </c:pt>
                <c:pt idx="43">
                  <c:v>46661</c:v>
                </c:pt>
                <c:pt idx="44">
                  <c:v>46692</c:v>
                </c:pt>
                <c:pt idx="45">
                  <c:v>46722</c:v>
                </c:pt>
                <c:pt idx="46">
                  <c:v>46753</c:v>
                </c:pt>
                <c:pt idx="47">
                  <c:v>46784</c:v>
                </c:pt>
                <c:pt idx="48">
                  <c:v>46813</c:v>
                </c:pt>
                <c:pt idx="49">
                  <c:v>46844</c:v>
                </c:pt>
                <c:pt idx="50">
                  <c:v>46874</c:v>
                </c:pt>
                <c:pt idx="51">
                  <c:v>46905</c:v>
                </c:pt>
                <c:pt idx="52">
                  <c:v>46935</c:v>
                </c:pt>
                <c:pt idx="53">
                  <c:v>46966</c:v>
                </c:pt>
                <c:pt idx="54">
                  <c:v>46997</c:v>
                </c:pt>
                <c:pt idx="55">
                  <c:v>47027</c:v>
                </c:pt>
                <c:pt idx="56">
                  <c:v>47058</c:v>
                </c:pt>
                <c:pt idx="57">
                  <c:v>47088</c:v>
                </c:pt>
                <c:pt idx="58">
                  <c:v>47119</c:v>
                </c:pt>
                <c:pt idx="59">
                  <c:v>47150</c:v>
                </c:pt>
                <c:pt idx="60">
                  <c:v>47178</c:v>
                </c:pt>
                <c:pt idx="61">
                  <c:v>47209</c:v>
                </c:pt>
                <c:pt idx="62">
                  <c:v>47239</c:v>
                </c:pt>
                <c:pt idx="63">
                  <c:v>47270</c:v>
                </c:pt>
              </c:numCache>
            </c:numRef>
          </c:cat>
          <c:val>
            <c:numRef>
              <c:f>'Combined Summary (Monthly)'!$E$73:$BP$73</c:f>
              <c:numCache>
                <c:formatCode>_("$"* #,##0_);_("$"* \(#,##0\);_("$"* "-"??_);_(@_)</c:formatCode>
                <c:ptCount val="64"/>
                <c:pt idx="0">
                  <c:v>905379.39250000007</c:v>
                </c:pt>
                <c:pt idx="1">
                  <c:v>2037781.3925000001</c:v>
                </c:pt>
                <c:pt idx="2">
                  <c:v>-5067959.0774999997</c:v>
                </c:pt>
                <c:pt idx="3">
                  <c:v>2603607.3124999995</c:v>
                </c:pt>
                <c:pt idx="4">
                  <c:v>1644388.5633333335</c:v>
                </c:pt>
                <c:pt idx="5">
                  <c:v>1349929.8533333333</c:v>
                </c:pt>
                <c:pt idx="6">
                  <c:v>809596.49840905773</c:v>
                </c:pt>
                <c:pt idx="7">
                  <c:v>452118.5884090577</c:v>
                </c:pt>
                <c:pt idx="8">
                  <c:v>4497087.168409057</c:v>
                </c:pt>
                <c:pt idx="9">
                  <c:v>1003452.8784090577</c:v>
                </c:pt>
                <c:pt idx="10">
                  <c:v>404687.16840905772</c:v>
                </c:pt>
                <c:pt idx="11">
                  <c:v>454714.9600757244</c:v>
                </c:pt>
                <c:pt idx="12">
                  <c:v>990544.47007572441</c:v>
                </c:pt>
                <c:pt idx="13">
                  <c:v>454714.9600757244</c:v>
                </c:pt>
                <c:pt idx="14">
                  <c:v>454714.9600757244</c:v>
                </c:pt>
                <c:pt idx="15">
                  <c:v>2233036.1800757246</c:v>
                </c:pt>
                <c:pt idx="16">
                  <c:v>1115235.7200757244</c:v>
                </c:pt>
                <c:pt idx="17">
                  <c:v>452214.96007572435</c:v>
                </c:pt>
                <c:pt idx="18">
                  <c:v>627590.50007572433</c:v>
                </c:pt>
                <c:pt idx="19">
                  <c:v>452214.96007572435</c:v>
                </c:pt>
                <c:pt idx="20">
                  <c:v>3611864.9600757244</c:v>
                </c:pt>
                <c:pt idx="21">
                  <c:v>1015771.5496590578</c:v>
                </c:pt>
                <c:pt idx="22">
                  <c:v>435758.44965905766</c:v>
                </c:pt>
                <c:pt idx="23">
                  <c:v>435758.44965905766</c:v>
                </c:pt>
                <c:pt idx="24">
                  <c:v>978690.32965905755</c:v>
                </c:pt>
                <c:pt idx="25">
                  <c:v>435758.44965905766</c:v>
                </c:pt>
                <c:pt idx="26">
                  <c:v>435758.44965905766</c:v>
                </c:pt>
                <c:pt idx="27">
                  <c:v>2222707.0096590579</c:v>
                </c:pt>
                <c:pt idx="28">
                  <c:v>1539029.2096590577</c:v>
                </c:pt>
                <c:pt idx="29">
                  <c:v>876008.44965905766</c:v>
                </c:pt>
                <c:pt idx="30">
                  <c:v>1043996.1096590576</c:v>
                </c:pt>
                <c:pt idx="31">
                  <c:v>876008.44965905766</c:v>
                </c:pt>
                <c:pt idx="32">
                  <c:v>4035658.4496590574</c:v>
                </c:pt>
                <c:pt idx="33">
                  <c:v>1433296.1109090575</c:v>
                </c:pt>
                <c:pt idx="34">
                  <c:v>862184.98090905766</c:v>
                </c:pt>
                <c:pt idx="35">
                  <c:v>862184.98090905766</c:v>
                </c:pt>
                <c:pt idx="36">
                  <c:v>1412504.7409090577</c:v>
                </c:pt>
                <c:pt idx="37">
                  <c:v>862184.98090905766</c:v>
                </c:pt>
                <c:pt idx="38">
                  <c:v>862184.98090905766</c:v>
                </c:pt>
                <c:pt idx="39">
                  <c:v>-7334062.688540943</c:v>
                </c:pt>
                <c:pt idx="40">
                  <c:v>2983059.9075757246</c:v>
                </c:pt>
                <c:pt idx="41">
                  <c:v>2320039.1475757244</c:v>
                </c:pt>
                <c:pt idx="42">
                  <c:v>2477708.8959090579</c:v>
                </c:pt>
                <c:pt idx="43">
                  <c:v>2317406.1059090579</c:v>
                </c:pt>
                <c:pt idx="44">
                  <c:v>5477056.1059090579</c:v>
                </c:pt>
                <c:pt idx="45">
                  <c:v>2870774.7904923907</c:v>
                </c:pt>
                <c:pt idx="46">
                  <c:v>2308848.7204923909</c:v>
                </c:pt>
                <c:pt idx="47">
                  <c:v>-22226401.279507611</c:v>
                </c:pt>
                <c:pt idx="48">
                  <c:v>2866853.3604923906</c:v>
                </c:pt>
                <c:pt idx="49">
                  <c:v>2308848.7204923909</c:v>
                </c:pt>
                <c:pt idx="50">
                  <c:v>2308848.7204923909</c:v>
                </c:pt>
                <c:pt idx="51">
                  <c:v>4113884.300492391</c:v>
                </c:pt>
                <c:pt idx="52">
                  <c:v>3733063.0387741863</c:v>
                </c:pt>
                <c:pt idx="53">
                  <c:v>2477258.9605481601</c:v>
                </c:pt>
                <c:pt idx="54">
                  <c:v>1944511.8671590576</c:v>
                </c:pt>
                <c:pt idx="55">
                  <c:v>1792202.8871590577</c:v>
                </c:pt>
                <c:pt idx="56">
                  <c:v>4951852.887159057</c:v>
                </c:pt>
                <c:pt idx="57">
                  <c:v>2336094.4317423906</c:v>
                </c:pt>
                <c:pt idx="58">
                  <c:v>2568100.5017423909</c:v>
                </c:pt>
                <c:pt idx="59">
                  <c:v>1783645.5017423909</c:v>
                </c:pt>
                <c:pt idx="60">
                  <c:v>2349643.9517423911</c:v>
                </c:pt>
                <c:pt idx="61">
                  <c:v>1783645.5017423909</c:v>
                </c:pt>
                <c:pt idx="62">
                  <c:v>1783645.5017423909</c:v>
                </c:pt>
                <c:pt idx="63">
                  <c:v>2336094.4317423906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F22-404F-93B4-EE1B872C6A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70541408"/>
        <c:axId val="1170553888"/>
      </c:barChart>
      <c:lineChart>
        <c:grouping val="standard"/>
        <c:varyColors val="0"/>
        <c:ser>
          <c:idx val="1"/>
          <c:order val="1"/>
          <c:tx>
            <c:strRef>
              <c:f>'Combined Summary (Monthly)'!$D$71</c:f>
              <c:strCache>
                <c:ptCount val="1"/>
                <c:pt idx="0">
                  <c:v>Total Operating Revenues</c:v>
                </c:pt>
              </c:strCache>
            </c:strRef>
          </c:tx>
          <c:spPr>
            <a:ln w="34925" cap="rnd">
              <a:solidFill>
                <a:srgbClr val="00B0F0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numRef>
              <c:f>'Combined Summary (Monthly)'!$E$69:$BP$69</c:f>
              <c:numCache>
                <c:formatCode>mmm\-yy</c:formatCode>
                <c:ptCount val="64"/>
                <c:pt idx="0">
                  <c:v>45352</c:v>
                </c:pt>
                <c:pt idx="1">
                  <c:v>45383</c:v>
                </c:pt>
                <c:pt idx="2">
                  <c:v>45413</c:v>
                </c:pt>
                <c:pt idx="3">
                  <c:v>45444</c:v>
                </c:pt>
                <c:pt idx="4">
                  <c:v>45474</c:v>
                </c:pt>
                <c:pt idx="5">
                  <c:v>45505</c:v>
                </c:pt>
                <c:pt idx="6">
                  <c:v>45536</c:v>
                </c:pt>
                <c:pt idx="7">
                  <c:v>45566</c:v>
                </c:pt>
                <c:pt idx="8">
                  <c:v>45597</c:v>
                </c:pt>
                <c:pt idx="9">
                  <c:v>45627</c:v>
                </c:pt>
                <c:pt idx="10">
                  <c:v>45658</c:v>
                </c:pt>
                <c:pt idx="11">
                  <c:v>45689</c:v>
                </c:pt>
                <c:pt idx="12">
                  <c:v>45717</c:v>
                </c:pt>
                <c:pt idx="13">
                  <c:v>45748</c:v>
                </c:pt>
                <c:pt idx="14">
                  <c:v>45778</c:v>
                </c:pt>
                <c:pt idx="15">
                  <c:v>45809</c:v>
                </c:pt>
                <c:pt idx="16">
                  <c:v>45839</c:v>
                </c:pt>
                <c:pt idx="17">
                  <c:v>45870</c:v>
                </c:pt>
                <c:pt idx="18">
                  <c:v>45901</c:v>
                </c:pt>
                <c:pt idx="19">
                  <c:v>45931</c:v>
                </c:pt>
                <c:pt idx="20">
                  <c:v>45962</c:v>
                </c:pt>
                <c:pt idx="21">
                  <c:v>45992</c:v>
                </c:pt>
                <c:pt idx="22">
                  <c:v>46023</c:v>
                </c:pt>
                <c:pt idx="23">
                  <c:v>46054</c:v>
                </c:pt>
                <c:pt idx="24">
                  <c:v>46082</c:v>
                </c:pt>
                <c:pt idx="25">
                  <c:v>46113</c:v>
                </c:pt>
                <c:pt idx="26">
                  <c:v>46143</c:v>
                </c:pt>
                <c:pt idx="27">
                  <c:v>46174</c:v>
                </c:pt>
                <c:pt idx="28">
                  <c:v>46204</c:v>
                </c:pt>
                <c:pt idx="29">
                  <c:v>46235</c:v>
                </c:pt>
                <c:pt idx="30">
                  <c:v>46266</c:v>
                </c:pt>
                <c:pt idx="31">
                  <c:v>46296</c:v>
                </c:pt>
                <c:pt idx="32">
                  <c:v>46327</c:v>
                </c:pt>
                <c:pt idx="33">
                  <c:v>46357</c:v>
                </c:pt>
                <c:pt idx="34">
                  <c:v>46388</c:v>
                </c:pt>
                <c:pt idx="35">
                  <c:v>46419</c:v>
                </c:pt>
                <c:pt idx="36">
                  <c:v>46447</c:v>
                </c:pt>
                <c:pt idx="37">
                  <c:v>46478</c:v>
                </c:pt>
                <c:pt idx="38">
                  <c:v>46508</c:v>
                </c:pt>
                <c:pt idx="39">
                  <c:v>46539</c:v>
                </c:pt>
                <c:pt idx="40">
                  <c:v>46569</c:v>
                </c:pt>
                <c:pt idx="41">
                  <c:v>46600</c:v>
                </c:pt>
                <c:pt idx="42">
                  <c:v>46631</c:v>
                </c:pt>
                <c:pt idx="43">
                  <c:v>46661</c:v>
                </c:pt>
                <c:pt idx="44">
                  <c:v>46692</c:v>
                </c:pt>
                <c:pt idx="45">
                  <c:v>46722</c:v>
                </c:pt>
                <c:pt idx="46">
                  <c:v>46753</c:v>
                </c:pt>
                <c:pt idx="47">
                  <c:v>46784</c:v>
                </c:pt>
                <c:pt idx="48">
                  <c:v>46813</c:v>
                </c:pt>
                <c:pt idx="49">
                  <c:v>46844</c:v>
                </c:pt>
                <c:pt idx="50">
                  <c:v>46874</c:v>
                </c:pt>
                <c:pt idx="51">
                  <c:v>46905</c:v>
                </c:pt>
                <c:pt idx="52">
                  <c:v>46935</c:v>
                </c:pt>
                <c:pt idx="53">
                  <c:v>46966</c:v>
                </c:pt>
                <c:pt idx="54">
                  <c:v>46997</c:v>
                </c:pt>
                <c:pt idx="55">
                  <c:v>47027</c:v>
                </c:pt>
                <c:pt idx="56">
                  <c:v>47058</c:v>
                </c:pt>
                <c:pt idx="57">
                  <c:v>47088</c:v>
                </c:pt>
                <c:pt idx="58">
                  <c:v>47119</c:v>
                </c:pt>
                <c:pt idx="59">
                  <c:v>47150</c:v>
                </c:pt>
                <c:pt idx="60">
                  <c:v>47178</c:v>
                </c:pt>
                <c:pt idx="61">
                  <c:v>47209</c:v>
                </c:pt>
                <c:pt idx="62">
                  <c:v>47239</c:v>
                </c:pt>
                <c:pt idx="63">
                  <c:v>47270</c:v>
                </c:pt>
              </c:numCache>
            </c:numRef>
          </c:cat>
          <c:val>
            <c:numRef>
              <c:f>'Combined Summary (Monthly)'!$E$71:$BP$71</c:f>
              <c:numCache>
                <c:formatCode>_("$"* #,##0_);_("$"* \(#,##0\);_("$"* "-"??_);_(@_)</c:formatCode>
                <c:ptCount val="64"/>
                <c:pt idx="0">
                  <c:v>3249726.0732752555</c:v>
                </c:pt>
                <c:pt idx="1">
                  <c:v>3607797.2371493946</c:v>
                </c:pt>
                <c:pt idx="2">
                  <c:v>3972190.0961052831</c:v>
                </c:pt>
                <c:pt idx="3">
                  <c:v>4320925.8970247945</c:v>
                </c:pt>
                <c:pt idx="4">
                  <c:v>5419246.5446965396</c:v>
                </c:pt>
                <c:pt idx="5">
                  <c:v>5607121.6699670618</c:v>
                </c:pt>
                <c:pt idx="6">
                  <c:v>5898809.9571602633</c:v>
                </c:pt>
                <c:pt idx="7">
                  <c:v>5202529.6451181956</c:v>
                </c:pt>
                <c:pt idx="8">
                  <c:v>4820641.5811106572</c:v>
                </c:pt>
                <c:pt idx="9">
                  <c:v>4381648.3761148546</c:v>
                </c:pt>
                <c:pt idx="10">
                  <c:v>3655773.5511591504</c:v>
                </c:pt>
                <c:pt idx="11">
                  <c:v>3474616.0014729528</c:v>
                </c:pt>
                <c:pt idx="12">
                  <c:v>3568091.7329255664</c:v>
                </c:pt>
                <c:pt idx="13">
                  <c:v>3961360.8061465654</c:v>
                </c:pt>
                <c:pt idx="14">
                  <c:v>4396278.6995474854</c:v>
                </c:pt>
                <c:pt idx="15">
                  <c:v>4732016.5530935479</c:v>
                </c:pt>
                <c:pt idx="16">
                  <c:v>3553262.6953284158</c:v>
                </c:pt>
                <c:pt idx="17">
                  <c:v>3651305.1545284684</c:v>
                </c:pt>
                <c:pt idx="18">
                  <c:v>4339361.3325887443</c:v>
                </c:pt>
                <c:pt idx="19">
                  <c:v>4741871.5999102732</c:v>
                </c:pt>
                <c:pt idx="20">
                  <c:v>5667054.5110520553</c:v>
                </c:pt>
                <c:pt idx="21">
                  <c:v>6166322.1586512737</c:v>
                </c:pt>
                <c:pt idx="22">
                  <c:v>6530862.8087559892</c:v>
                </c:pt>
                <c:pt idx="23">
                  <c:v>5634704.4379775068</c:v>
                </c:pt>
                <c:pt idx="24">
                  <c:v>5180790.6103179185</c:v>
                </c:pt>
                <c:pt idx="25">
                  <c:v>4700834.7754823547</c:v>
                </c:pt>
                <c:pt idx="26">
                  <c:v>3705392.3194570085</c:v>
                </c:pt>
                <c:pt idx="27">
                  <c:v>3595383.7443794119</c:v>
                </c:pt>
                <c:pt idx="28">
                  <c:v>3757697.2852056348</c:v>
                </c:pt>
                <c:pt idx="29">
                  <c:v>3859170.6800275701</c:v>
                </c:pt>
                <c:pt idx="30">
                  <c:v>4574022.0833680891</c:v>
                </c:pt>
                <c:pt idx="31">
                  <c:v>4991533.6027861796</c:v>
                </c:pt>
                <c:pt idx="32">
                  <c:v>5952029.8777188547</c:v>
                </c:pt>
                <c:pt idx="33">
                  <c:v>6466891.7794530587</c:v>
                </c:pt>
                <c:pt idx="34">
                  <c:v>6848118.8386446387</c:v>
                </c:pt>
                <c:pt idx="35">
                  <c:v>5917370.1914943857</c:v>
                </c:pt>
                <c:pt idx="36">
                  <c:v>5444378.4217271497</c:v>
                </c:pt>
                <c:pt idx="37">
                  <c:v>4938755.0623525931</c:v>
                </c:pt>
                <c:pt idx="38">
                  <c:v>3907157.9399466799</c:v>
                </c:pt>
                <c:pt idx="39">
                  <c:v>3792738.793460106</c:v>
                </c:pt>
                <c:pt idx="40">
                  <c:v>3999966.3491193242</c:v>
                </c:pt>
                <c:pt idx="41">
                  <c:v>4100749.6970856045</c:v>
                </c:pt>
                <c:pt idx="42">
                  <c:v>4840601.5301816296</c:v>
                </c:pt>
                <c:pt idx="43">
                  <c:v>5270514.6072345069</c:v>
                </c:pt>
                <c:pt idx="44">
                  <c:v>6264676.0994242821</c:v>
                </c:pt>
                <c:pt idx="45">
                  <c:v>6791774.9812490558</c:v>
                </c:pt>
                <c:pt idx="46">
                  <c:v>7186509.5176494271</c:v>
                </c:pt>
                <c:pt idx="47">
                  <c:v>6216054.2247460028</c:v>
                </c:pt>
                <c:pt idx="48">
                  <c:v>5801639.2415400259</c:v>
                </c:pt>
                <c:pt idx="49">
                  <c:v>5267176.1806058241</c:v>
                </c:pt>
                <c:pt idx="50">
                  <c:v>4194051.1830807989</c:v>
                </c:pt>
                <c:pt idx="51">
                  <c:v>4071774.4589847256</c:v>
                </c:pt>
                <c:pt idx="52">
                  <c:v>4201013.6969238296</c:v>
                </c:pt>
                <c:pt idx="53">
                  <c:v>4305938.7866388457</c:v>
                </c:pt>
                <c:pt idx="54">
                  <c:v>5075632.3444602787</c:v>
                </c:pt>
                <c:pt idx="55">
                  <c:v>5524998.7252658643</c:v>
                </c:pt>
                <c:pt idx="56">
                  <c:v>6560780.4416376958</c:v>
                </c:pt>
                <c:pt idx="57">
                  <c:v>7107201.5024679024</c:v>
                </c:pt>
                <c:pt idx="58">
                  <c:v>7522625.6053843005</c:v>
                </c:pt>
                <c:pt idx="59">
                  <c:v>6515812.0725653451</c:v>
                </c:pt>
                <c:pt idx="60">
                  <c:v>6002181.0348010706</c:v>
                </c:pt>
                <c:pt idx="61">
                  <c:v>5443937.7011714941</c:v>
                </c:pt>
                <c:pt idx="62">
                  <c:v>4334022.0888996115</c:v>
                </c:pt>
                <c:pt idx="63">
                  <c:v>4209778.7317687254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F22-404F-93B4-EE1B872C6AEA}"/>
            </c:ext>
          </c:extLst>
        </c:ser>
        <c:ser>
          <c:idx val="4"/>
          <c:order val="4"/>
          <c:tx>
            <c:strRef>
              <c:f>'Combined Summary (Monthly)'!$D$74</c:f>
              <c:strCache>
                <c:ptCount val="1"/>
                <c:pt idx="0">
                  <c:v>Minimum Reserve Target</c:v>
                </c:pt>
              </c:strCache>
            </c:strRef>
          </c:tx>
          <c:spPr>
            <a:ln w="34925" cap="rnd">
              <a:solidFill>
                <a:srgbClr val="FF0000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numRef>
              <c:f>'Combined Summary (Monthly)'!$E$69:$BP$69</c:f>
              <c:numCache>
                <c:formatCode>mmm\-yy</c:formatCode>
                <c:ptCount val="64"/>
                <c:pt idx="0">
                  <c:v>45352</c:v>
                </c:pt>
                <c:pt idx="1">
                  <c:v>45383</c:v>
                </c:pt>
                <c:pt idx="2">
                  <c:v>45413</c:v>
                </c:pt>
                <c:pt idx="3">
                  <c:v>45444</c:v>
                </c:pt>
                <c:pt idx="4">
                  <c:v>45474</c:v>
                </c:pt>
                <c:pt idx="5">
                  <c:v>45505</c:v>
                </c:pt>
                <c:pt idx="6">
                  <c:v>45536</c:v>
                </c:pt>
                <c:pt idx="7">
                  <c:v>45566</c:v>
                </c:pt>
                <c:pt idx="8">
                  <c:v>45597</c:v>
                </c:pt>
                <c:pt idx="9">
                  <c:v>45627</c:v>
                </c:pt>
                <c:pt idx="10">
                  <c:v>45658</c:v>
                </c:pt>
                <c:pt idx="11">
                  <c:v>45689</c:v>
                </c:pt>
                <c:pt idx="12">
                  <c:v>45717</c:v>
                </c:pt>
                <c:pt idx="13">
                  <c:v>45748</c:v>
                </c:pt>
                <c:pt idx="14">
                  <c:v>45778</c:v>
                </c:pt>
                <c:pt idx="15">
                  <c:v>45809</c:v>
                </c:pt>
                <c:pt idx="16">
                  <c:v>45839</c:v>
                </c:pt>
                <c:pt idx="17">
                  <c:v>45870</c:v>
                </c:pt>
                <c:pt idx="18">
                  <c:v>45901</c:v>
                </c:pt>
                <c:pt idx="19">
                  <c:v>45931</c:v>
                </c:pt>
                <c:pt idx="20">
                  <c:v>45962</c:v>
                </c:pt>
                <c:pt idx="21">
                  <c:v>45992</c:v>
                </c:pt>
                <c:pt idx="22">
                  <c:v>46023</c:v>
                </c:pt>
                <c:pt idx="23">
                  <c:v>46054</c:v>
                </c:pt>
                <c:pt idx="24">
                  <c:v>46082</c:v>
                </c:pt>
                <c:pt idx="25">
                  <c:v>46113</c:v>
                </c:pt>
                <c:pt idx="26">
                  <c:v>46143</c:v>
                </c:pt>
                <c:pt idx="27">
                  <c:v>46174</c:v>
                </c:pt>
                <c:pt idx="28">
                  <c:v>46204</c:v>
                </c:pt>
                <c:pt idx="29">
                  <c:v>46235</c:v>
                </c:pt>
                <c:pt idx="30">
                  <c:v>46266</c:v>
                </c:pt>
                <c:pt idx="31">
                  <c:v>46296</c:v>
                </c:pt>
                <c:pt idx="32">
                  <c:v>46327</c:v>
                </c:pt>
                <c:pt idx="33">
                  <c:v>46357</c:v>
                </c:pt>
                <c:pt idx="34">
                  <c:v>46388</c:v>
                </c:pt>
                <c:pt idx="35">
                  <c:v>46419</c:v>
                </c:pt>
                <c:pt idx="36">
                  <c:v>46447</c:v>
                </c:pt>
                <c:pt idx="37">
                  <c:v>46478</c:v>
                </c:pt>
                <c:pt idx="38">
                  <c:v>46508</c:v>
                </c:pt>
                <c:pt idx="39">
                  <c:v>46539</c:v>
                </c:pt>
                <c:pt idx="40">
                  <c:v>46569</c:v>
                </c:pt>
                <c:pt idx="41">
                  <c:v>46600</c:v>
                </c:pt>
                <c:pt idx="42">
                  <c:v>46631</c:v>
                </c:pt>
                <c:pt idx="43">
                  <c:v>46661</c:v>
                </c:pt>
                <c:pt idx="44">
                  <c:v>46692</c:v>
                </c:pt>
                <c:pt idx="45">
                  <c:v>46722</c:v>
                </c:pt>
                <c:pt idx="46">
                  <c:v>46753</c:v>
                </c:pt>
                <c:pt idx="47">
                  <c:v>46784</c:v>
                </c:pt>
                <c:pt idx="48">
                  <c:v>46813</c:v>
                </c:pt>
                <c:pt idx="49">
                  <c:v>46844</c:v>
                </c:pt>
                <c:pt idx="50">
                  <c:v>46874</c:v>
                </c:pt>
                <c:pt idx="51">
                  <c:v>46905</c:v>
                </c:pt>
                <c:pt idx="52">
                  <c:v>46935</c:v>
                </c:pt>
                <c:pt idx="53">
                  <c:v>46966</c:v>
                </c:pt>
                <c:pt idx="54">
                  <c:v>46997</c:v>
                </c:pt>
                <c:pt idx="55">
                  <c:v>47027</c:v>
                </c:pt>
                <c:pt idx="56">
                  <c:v>47058</c:v>
                </c:pt>
                <c:pt idx="57">
                  <c:v>47088</c:v>
                </c:pt>
                <c:pt idx="58">
                  <c:v>47119</c:v>
                </c:pt>
                <c:pt idx="59">
                  <c:v>47150</c:v>
                </c:pt>
                <c:pt idx="60">
                  <c:v>47178</c:v>
                </c:pt>
                <c:pt idx="61">
                  <c:v>47209</c:v>
                </c:pt>
                <c:pt idx="62">
                  <c:v>47239</c:v>
                </c:pt>
                <c:pt idx="63">
                  <c:v>47270</c:v>
                </c:pt>
              </c:numCache>
            </c:numRef>
          </c:cat>
          <c:val>
            <c:numRef>
              <c:f>'Combined Summary (Monthly)'!$E$74:$BP$74</c:f>
              <c:numCache>
                <c:formatCode>_("$"* #,##0_);_("$"* \(#,##0\);_("$"* "-"??_);_(@_)</c:formatCode>
                <c:ptCount val="64"/>
                <c:pt idx="0">
                  <c:v>12179046.49</c:v>
                </c:pt>
                <c:pt idx="1">
                  <c:v>12179046.49</c:v>
                </c:pt>
                <c:pt idx="2">
                  <c:v>12179046.49</c:v>
                </c:pt>
                <c:pt idx="3">
                  <c:v>13166200.393562265</c:v>
                </c:pt>
                <c:pt idx="4">
                  <c:v>13166200.393562265</c:v>
                </c:pt>
                <c:pt idx="5">
                  <c:v>13166200.393562265</c:v>
                </c:pt>
                <c:pt idx="6">
                  <c:v>13166200.393562265</c:v>
                </c:pt>
                <c:pt idx="7">
                  <c:v>13166200.393562265</c:v>
                </c:pt>
                <c:pt idx="8">
                  <c:v>13166200.393562265</c:v>
                </c:pt>
                <c:pt idx="9">
                  <c:v>13166200.393562265</c:v>
                </c:pt>
                <c:pt idx="10">
                  <c:v>13166200.393562265</c:v>
                </c:pt>
                <c:pt idx="11">
                  <c:v>13166200.393562265</c:v>
                </c:pt>
                <c:pt idx="12">
                  <c:v>13166200.393562265</c:v>
                </c:pt>
                <c:pt idx="13">
                  <c:v>13166200.393562265</c:v>
                </c:pt>
                <c:pt idx="14">
                  <c:v>13166200.393562265</c:v>
                </c:pt>
                <c:pt idx="15">
                  <c:v>13166200.393562265</c:v>
                </c:pt>
                <c:pt idx="16">
                  <c:v>12272770.51417955</c:v>
                </c:pt>
                <c:pt idx="17">
                  <c:v>12272770.51417955</c:v>
                </c:pt>
                <c:pt idx="18">
                  <c:v>12272770.51417955</c:v>
                </c:pt>
                <c:pt idx="19">
                  <c:v>12272770.51417955</c:v>
                </c:pt>
                <c:pt idx="20">
                  <c:v>12272770.51417955</c:v>
                </c:pt>
                <c:pt idx="21">
                  <c:v>12272770.51417955</c:v>
                </c:pt>
                <c:pt idx="22">
                  <c:v>12272770.51417955</c:v>
                </c:pt>
                <c:pt idx="23">
                  <c:v>12272770.51417955</c:v>
                </c:pt>
                <c:pt idx="24">
                  <c:v>12272770.51417955</c:v>
                </c:pt>
                <c:pt idx="25">
                  <c:v>12272770.51417955</c:v>
                </c:pt>
                <c:pt idx="26">
                  <c:v>12272770.51417955</c:v>
                </c:pt>
                <c:pt idx="27">
                  <c:v>12272770.51417955</c:v>
                </c:pt>
                <c:pt idx="28">
                  <c:v>12536272.39453649</c:v>
                </c:pt>
                <c:pt idx="29">
                  <c:v>12536272.39453649</c:v>
                </c:pt>
                <c:pt idx="30">
                  <c:v>12536272.39453649</c:v>
                </c:pt>
                <c:pt idx="31">
                  <c:v>12536272.39453649</c:v>
                </c:pt>
                <c:pt idx="32">
                  <c:v>12536272.39453649</c:v>
                </c:pt>
                <c:pt idx="33">
                  <c:v>12536272.39453649</c:v>
                </c:pt>
                <c:pt idx="34">
                  <c:v>12536272.39453649</c:v>
                </c:pt>
                <c:pt idx="35">
                  <c:v>12536272.39453649</c:v>
                </c:pt>
                <c:pt idx="36">
                  <c:v>12536272.39453649</c:v>
                </c:pt>
                <c:pt idx="37">
                  <c:v>12536272.39453649</c:v>
                </c:pt>
                <c:pt idx="38">
                  <c:v>12536272.39453649</c:v>
                </c:pt>
                <c:pt idx="39">
                  <c:v>12536272.39453649</c:v>
                </c:pt>
                <c:pt idx="40">
                  <c:v>12817892.558008479</c:v>
                </c:pt>
                <c:pt idx="41">
                  <c:v>12817892.558008479</c:v>
                </c:pt>
                <c:pt idx="42">
                  <c:v>12817892.558008479</c:v>
                </c:pt>
                <c:pt idx="43">
                  <c:v>12817892.558008479</c:v>
                </c:pt>
                <c:pt idx="44">
                  <c:v>12817892.558008479</c:v>
                </c:pt>
                <c:pt idx="45">
                  <c:v>12817892.558008479</c:v>
                </c:pt>
                <c:pt idx="46">
                  <c:v>12817892.558008479</c:v>
                </c:pt>
                <c:pt idx="47">
                  <c:v>12817892.558008479</c:v>
                </c:pt>
                <c:pt idx="48">
                  <c:v>12817892.558008479</c:v>
                </c:pt>
                <c:pt idx="49">
                  <c:v>12817892.558008479</c:v>
                </c:pt>
                <c:pt idx="50">
                  <c:v>12817892.558008479</c:v>
                </c:pt>
                <c:pt idx="51">
                  <c:v>12817892.558008479</c:v>
                </c:pt>
                <c:pt idx="52">
                  <c:v>12814034.040885314</c:v>
                </c:pt>
                <c:pt idx="53">
                  <c:v>12814034.040885314</c:v>
                </c:pt>
                <c:pt idx="54">
                  <c:v>12814034.040885314</c:v>
                </c:pt>
                <c:pt idx="55">
                  <c:v>12814034.040885314</c:v>
                </c:pt>
                <c:pt idx="56">
                  <c:v>12814034.040885314</c:v>
                </c:pt>
                <c:pt idx="57">
                  <c:v>12814034.040885314</c:v>
                </c:pt>
                <c:pt idx="58">
                  <c:v>12814034.040885314</c:v>
                </c:pt>
                <c:pt idx="59">
                  <c:v>12814034.040885314</c:v>
                </c:pt>
                <c:pt idx="60">
                  <c:v>12814034.040885314</c:v>
                </c:pt>
                <c:pt idx="61">
                  <c:v>12814034.040885314</c:v>
                </c:pt>
                <c:pt idx="62">
                  <c:v>12814034.040885314</c:v>
                </c:pt>
                <c:pt idx="63">
                  <c:v>12814034.040885314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DF22-404F-93B4-EE1B872C6AEA}"/>
            </c:ext>
          </c:extLst>
        </c:ser>
        <c:ser>
          <c:idx val="5"/>
          <c:order val="5"/>
          <c:tx>
            <c:strRef>
              <c:f>'Combined Summary (Monthly)'!$D$75</c:f>
              <c:strCache>
                <c:ptCount val="1"/>
                <c:pt idx="0">
                  <c:v>Target Reserve Level</c:v>
                </c:pt>
              </c:strCache>
            </c:strRef>
          </c:tx>
          <c:spPr>
            <a:ln w="34925" cap="rnd">
              <a:solidFill>
                <a:srgbClr val="FFFF00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numRef>
              <c:f>'Combined Summary (Monthly)'!$E$69:$BP$69</c:f>
              <c:numCache>
                <c:formatCode>mmm\-yy</c:formatCode>
                <c:ptCount val="64"/>
                <c:pt idx="0">
                  <c:v>45352</c:v>
                </c:pt>
                <c:pt idx="1">
                  <c:v>45383</c:v>
                </c:pt>
                <c:pt idx="2">
                  <c:v>45413</c:v>
                </c:pt>
                <c:pt idx="3">
                  <c:v>45444</c:v>
                </c:pt>
                <c:pt idx="4">
                  <c:v>45474</c:v>
                </c:pt>
                <c:pt idx="5">
                  <c:v>45505</c:v>
                </c:pt>
                <c:pt idx="6">
                  <c:v>45536</c:v>
                </c:pt>
                <c:pt idx="7">
                  <c:v>45566</c:v>
                </c:pt>
                <c:pt idx="8">
                  <c:v>45597</c:v>
                </c:pt>
                <c:pt idx="9">
                  <c:v>45627</c:v>
                </c:pt>
                <c:pt idx="10">
                  <c:v>45658</c:v>
                </c:pt>
                <c:pt idx="11">
                  <c:v>45689</c:v>
                </c:pt>
                <c:pt idx="12">
                  <c:v>45717</c:v>
                </c:pt>
                <c:pt idx="13">
                  <c:v>45748</c:v>
                </c:pt>
                <c:pt idx="14">
                  <c:v>45778</c:v>
                </c:pt>
                <c:pt idx="15">
                  <c:v>45809</c:v>
                </c:pt>
                <c:pt idx="16">
                  <c:v>45839</c:v>
                </c:pt>
                <c:pt idx="17">
                  <c:v>45870</c:v>
                </c:pt>
                <c:pt idx="18">
                  <c:v>45901</c:v>
                </c:pt>
                <c:pt idx="19">
                  <c:v>45931</c:v>
                </c:pt>
                <c:pt idx="20">
                  <c:v>45962</c:v>
                </c:pt>
                <c:pt idx="21">
                  <c:v>45992</c:v>
                </c:pt>
                <c:pt idx="22">
                  <c:v>46023</c:v>
                </c:pt>
                <c:pt idx="23">
                  <c:v>46054</c:v>
                </c:pt>
                <c:pt idx="24">
                  <c:v>46082</c:v>
                </c:pt>
                <c:pt idx="25">
                  <c:v>46113</c:v>
                </c:pt>
                <c:pt idx="26">
                  <c:v>46143</c:v>
                </c:pt>
                <c:pt idx="27">
                  <c:v>46174</c:v>
                </c:pt>
                <c:pt idx="28">
                  <c:v>46204</c:v>
                </c:pt>
                <c:pt idx="29">
                  <c:v>46235</c:v>
                </c:pt>
                <c:pt idx="30">
                  <c:v>46266</c:v>
                </c:pt>
                <c:pt idx="31">
                  <c:v>46296</c:v>
                </c:pt>
                <c:pt idx="32">
                  <c:v>46327</c:v>
                </c:pt>
                <c:pt idx="33">
                  <c:v>46357</c:v>
                </c:pt>
                <c:pt idx="34">
                  <c:v>46388</c:v>
                </c:pt>
                <c:pt idx="35">
                  <c:v>46419</c:v>
                </c:pt>
                <c:pt idx="36">
                  <c:v>46447</c:v>
                </c:pt>
                <c:pt idx="37">
                  <c:v>46478</c:v>
                </c:pt>
                <c:pt idx="38">
                  <c:v>46508</c:v>
                </c:pt>
                <c:pt idx="39">
                  <c:v>46539</c:v>
                </c:pt>
                <c:pt idx="40">
                  <c:v>46569</c:v>
                </c:pt>
                <c:pt idx="41">
                  <c:v>46600</c:v>
                </c:pt>
                <c:pt idx="42">
                  <c:v>46631</c:v>
                </c:pt>
                <c:pt idx="43">
                  <c:v>46661</c:v>
                </c:pt>
                <c:pt idx="44">
                  <c:v>46692</c:v>
                </c:pt>
                <c:pt idx="45">
                  <c:v>46722</c:v>
                </c:pt>
                <c:pt idx="46">
                  <c:v>46753</c:v>
                </c:pt>
                <c:pt idx="47">
                  <c:v>46784</c:v>
                </c:pt>
                <c:pt idx="48">
                  <c:v>46813</c:v>
                </c:pt>
                <c:pt idx="49">
                  <c:v>46844</c:v>
                </c:pt>
                <c:pt idx="50">
                  <c:v>46874</c:v>
                </c:pt>
                <c:pt idx="51">
                  <c:v>46905</c:v>
                </c:pt>
                <c:pt idx="52">
                  <c:v>46935</c:v>
                </c:pt>
                <c:pt idx="53">
                  <c:v>46966</c:v>
                </c:pt>
                <c:pt idx="54">
                  <c:v>46997</c:v>
                </c:pt>
                <c:pt idx="55">
                  <c:v>47027</c:v>
                </c:pt>
                <c:pt idx="56">
                  <c:v>47058</c:v>
                </c:pt>
                <c:pt idx="57">
                  <c:v>47088</c:v>
                </c:pt>
                <c:pt idx="58">
                  <c:v>47119</c:v>
                </c:pt>
                <c:pt idx="59">
                  <c:v>47150</c:v>
                </c:pt>
                <c:pt idx="60">
                  <c:v>47178</c:v>
                </c:pt>
                <c:pt idx="61">
                  <c:v>47209</c:v>
                </c:pt>
                <c:pt idx="62">
                  <c:v>47239</c:v>
                </c:pt>
                <c:pt idx="63">
                  <c:v>47270</c:v>
                </c:pt>
              </c:numCache>
            </c:numRef>
          </c:cat>
          <c:val>
            <c:numRef>
              <c:f>'Combined Summary (Monthly)'!$E$75:$BP$75</c:f>
              <c:numCache>
                <c:formatCode>_("$"* #,##0_);_("$"* \(#,##0\);_("$"* "-"??_);_(@_)</c:formatCode>
                <c:ptCount val="64"/>
                <c:pt idx="0">
                  <c:v>29262069.222782202</c:v>
                </c:pt>
                <c:pt idx="1">
                  <c:v>29262069.222782202</c:v>
                </c:pt>
                <c:pt idx="2">
                  <c:v>29262069.222782202</c:v>
                </c:pt>
                <c:pt idx="3">
                  <c:v>31387837.468588993</c:v>
                </c:pt>
                <c:pt idx="4">
                  <c:v>31387837.468588993</c:v>
                </c:pt>
                <c:pt idx="5">
                  <c:v>31387837.468588993</c:v>
                </c:pt>
                <c:pt idx="6">
                  <c:v>31387837.468588993</c:v>
                </c:pt>
                <c:pt idx="7">
                  <c:v>31387837.468588993</c:v>
                </c:pt>
                <c:pt idx="8">
                  <c:v>31387837.468588993</c:v>
                </c:pt>
                <c:pt idx="9">
                  <c:v>31387837.468588993</c:v>
                </c:pt>
                <c:pt idx="10">
                  <c:v>31387837.468588993</c:v>
                </c:pt>
                <c:pt idx="11">
                  <c:v>31387837.468588993</c:v>
                </c:pt>
                <c:pt idx="12">
                  <c:v>31387837.468588993</c:v>
                </c:pt>
                <c:pt idx="13">
                  <c:v>31387837.468588993</c:v>
                </c:pt>
                <c:pt idx="14">
                  <c:v>31387837.468588993</c:v>
                </c:pt>
                <c:pt idx="15">
                  <c:v>31387837.468588993</c:v>
                </c:pt>
                <c:pt idx="16">
                  <c:v>31270482.695507891</c:v>
                </c:pt>
                <c:pt idx="17">
                  <c:v>31270482.695507891</c:v>
                </c:pt>
                <c:pt idx="18">
                  <c:v>31270482.695507891</c:v>
                </c:pt>
                <c:pt idx="19">
                  <c:v>31270482.695507891</c:v>
                </c:pt>
                <c:pt idx="20">
                  <c:v>31270482.695507891</c:v>
                </c:pt>
                <c:pt idx="21">
                  <c:v>31270482.695507891</c:v>
                </c:pt>
                <c:pt idx="22">
                  <c:v>31270482.695507891</c:v>
                </c:pt>
                <c:pt idx="23">
                  <c:v>31270482.695507891</c:v>
                </c:pt>
                <c:pt idx="24">
                  <c:v>31270482.695507891</c:v>
                </c:pt>
                <c:pt idx="25">
                  <c:v>31270482.695507891</c:v>
                </c:pt>
                <c:pt idx="26">
                  <c:v>31270482.695507891</c:v>
                </c:pt>
                <c:pt idx="27">
                  <c:v>31270482.695507891</c:v>
                </c:pt>
                <c:pt idx="28">
                  <c:v>32396460.510147266</c:v>
                </c:pt>
                <c:pt idx="29">
                  <c:v>32396460.510147266</c:v>
                </c:pt>
                <c:pt idx="30">
                  <c:v>32396460.510147266</c:v>
                </c:pt>
                <c:pt idx="31">
                  <c:v>32396460.510147266</c:v>
                </c:pt>
                <c:pt idx="32">
                  <c:v>32396460.510147266</c:v>
                </c:pt>
                <c:pt idx="33">
                  <c:v>32396460.510147266</c:v>
                </c:pt>
                <c:pt idx="34">
                  <c:v>32396460.510147266</c:v>
                </c:pt>
                <c:pt idx="35">
                  <c:v>32396460.510147266</c:v>
                </c:pt>
                <c:pt idx="36">
                  <c:v>32396460.510147266</c:v>
                </c:pt>
                <c:pt idx="37">
                  <c:v>32396460.510147266</c:v>
                </c:pt>
                <c:pt idx="38">
                  <c:v>32396460.510147266</c:v>
                </c:pt>
                <c:pt idx="39">
                  <c:v>32396460.510147266</c:v>
                </c:pt>
                <c:pt idx="40">
                  <c:v>33621856.893479742</c:v>
                </c:pt>
                <c:pt idx="41">
                  <c:v>33621856.893479742</c:v>
                </c:pt>
                <c:pt idx="42">
                  <c:v>33621856.893479742</c:v>
                </c:pt>
                <c:pt idx="43">
                  <c:v>33621856.893479742</c:v>
                </c:pt>
                <c:pt idx="44">
                  <c:v>33621856.893479742</c:v>
                </c:pt>
                <c:pt idx="45">
                  <c:v>33621856.893479742</c:v>
                </c:pt>
                <c:pt idx="46">
                  <c:v>33621856.893479742</c:v>
                </c:pt>
                <c:pt idx="47">
                  <c:v>33621856.893479742</c:v>
                </c:pt>
                <c:pt idx="48">
                  <c:v>33621856.893479742</c:v>
                </c:pt>
                <c:pt idx="49">
                  <c:v>33621856.893479742</c:v>
                </c:pt>
                <c:pt idx="50">
                  <c:v>33621856.893479742</c:v>
                </c:pt>
                <c:pt idx="51">
                  <c:v>33621856.893479742</c:v>
                </c:pt>
                <c:pt idx="52">
                  <c:v>34511086.83419551</c:v>
                </c:pt>
                <c:pt idx="53">
                  <c:v>34511086.83419551</c:v>
                </c:pt>
                <c:pt idx="54">
                  <c:v>34511086.83419551</c:v>
                </c:pt>
                <c:pt idx="55">
                  <c:v>34511086.83419551</c:v>
                </c:pt>
                <c:pt idx="56">
                  <c:v>34511086.83419551</c:v>
                </c:pt>
                <c:pt idx="57">
                  <c:v>34511086.83419551</c:v>
                </c:pt>
                <c:pt idx="58">
                  <c:v>34511086.83419551</c:v>
                </c:pt>
                <c:pt idx="59">
                  <c:v>34511086.83419551</c:v>
                </c:pt>
                <c:pt idx="60">
                  <c:v>34511086.83419551</c:v>
                </c:pt>
                <c:pt idx="61">
                  <c:v>34511086.83419551</c:v>
                </c:pt>
                <c:pt idx="62">
                  <c:v>34511086.83419551</c:v>
                </c:pt>
                <c:pt idx="63">
                  <c:v>34511086.83419551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DF22-404F-93B4-EE1B872C6AEA}"/>
            </c:ext>
          </c:extLst>
        </c:ser>
        <c:ser>
          <c:idx val="6"/>
          <c:order val="6"/>
          <c:tx>
            <c:strRef>
              <c:f>'Combined Summary (Monthly)'!$D$76</c:f>
              <c:strCache>
                <c:ptCount val="1"/>
                <c:pt idx="0">
                  <c:v>Maximum Reserve Levels</c:v>
                </c:pt>
              </c:strCache>
            </c:strRef>
          </c:tx>
          <c:spPr>
            <a:ln w="34925" cap="rnd">
              <a:solidFill>
                <a:srgbClr val="00B050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numRef>
              <c:f>'Combined Summary (Monthly)'!$E$69:$BP$69</c:f>
              <c:numCache>
                <c:formatCode>mmm\-yy</c:formatCode>
                <c:ptCount val="64"/>
                <c:pt idx="0">
                  <c:v>45352</c:v>
                </c:pt>
                <c:pt idx="1">
                  <c:v>45383</c:v>
                </c:pt>
                <c:pt idx="2">
                  <c:v>45413</c:v>
                </c:pt>
                <c:pt idx="3">
                  <c:v>45444</c:v>
                </c:pt>
                <c:pt idx="4">
                  <c:v>45474</c:v>
                </c:pt>
                <c:pt idx="5">
                  <c:v>45505</c:v>
                </c:pt>
                <c:pt idx="6">
                  <c:v>45536</c:v>
                </c:pt>
                <c:pt idx="7">
                  <c:v>45566</c:v>
                </c:pt>
                <c:pt idx="8">
                  <c:v>45597</c:v>
                </c:pt>
                <c:pt idx="9">
                  <c:v>45627</c:v>
                </c:pt>
                <c:pt idx="10">
                  <c:v>45658</c:v>
                </c:pt>
                <c:pt idx="11">
                  <c:v>45689</c:v>
                </c:pt>
                <c:pt idx="12">
                  <c:v>45717</c:v>
                </c:pt>
                <c:pt idx="13">
                  <c:v>45748</c:v>
                </c:pt>
                <c:pt idx="14">
                  <c:v>45778</c:v>
                </c:pt>
                <c:pt idx="15">
                  <c:v>45809</c:v>
                </c:pt>
                <c:pt idx="16">
                  <c:v>45839</c:v>
                </c:pt>
                <c:pt idx="17">
                  <c:v>45870</c:v>
                </c:pt>
                <c:pt idx="18">
                  <c:v>45901</c:v>
                </c:pt>
                <c:pt idx="19">
                  <c:v>45931</c:v>
                </c:pt>
                <c:pt idx="20">
                  <c:v>45962</c:v>
                </c:pt>
                <c:pt idx="21">
                  <c:v>45992</c:v>
                </c:pt>
                <c:pt idx="22">
                  <c:v>46023</c:v>
                </c:pt>
                <c:pt idx="23">
                  <c:v>46054</c:v>
                </c:pt>
                <c:pt idx="24">
                  <c:v>46082</c:v>
                </c:pt>
                <c:pt idx="25">
                  <c:v>46113</c:v>
                </c:pt>
                <c:pt idx="26">
                  <c:v>46143</c:v>
                </c:pt>
                <c:pt idx="27">
                  <c:v>46174</c:v>
                </c:pt>
                <c:pt idx="28">
                  <c:v>46204</c:v>
                </c:pt>
                <c:pt idx="29">
                  <c:v>46235</c:v>
                </c:pt>
                <c:pt idx="30">
                  <c:v>46266</c:v>
                </c:pt>
                <c:pt idx="31">
                  <c:v>46296</c:v>
                </c:pt>
                <c:pt idx="32">
                  <c:v>46327</c:v>
                </c:pt>
                <c:pt idx="33">
                  <c:v>46357</c:v>
                </c:pt>
                <c:pt idx="34">
                  <c:v>46388</c:v>
                </c:pt>
                <c:pt idx="35">
                  <c:v>46419</c:v>
                </c:pt>
                <c:pt idx="36">
                  <c:v>46447</c:v>
                </c:pt>
                <c:pt idx="37">
                  <c:v>46478</c:v>
                </c:pt>
                <c:pt idx="38">
                  <c:v>46508</c:v>
                </c:pt>
                <c:pt idx="39">
                  <c:v>46539</c:v>
                </c:pt>
                <c:pt idx="40">
                  <c:v>46569</c:v>
                </c:pt>
                <c:pt idx="41">
                  <c:v>46600</c:v>
                </c:pt>
                <c:pt idx="42">
                  <c:v>46631</c:v>
                </c:pt>
                <c:pt idx="43">
                  <c:v>46661</c:v>
                </c:pt>
                <c:pt idx="44">
                  <c:v>46692</c:v>
                </c:pt>
                <c:pt idx="45">
                  <c:v>46722</c:v>
                </c:pt>
                <c:pt idx="46">
                  <c:v>46753</c:v>
                </c:pt>
                <c:pt idx="47">
                  <c:v>46784</c:v>
                </c:pt>
                <c:pt idx="48">
                  <c:v>46813</c:v>
                </c:pt>
                <c:pt idx="49">
                  <c:v>46844</c:v>
                </c:pt>
                <c:pt idx="50">
                  <c:v>46874</c:v>
                </c:pt>
                <c:pt idx="51">
                  <c:v>46905</c:v>
                </c:pt>
                <c:pt idx="52">
                  <c:v>46935</c:v>
                </c:pt>
                <c:pt idx="53">
                  <c:v>46966</c:v>
                </c:pt>
                <c:pt idx="54">
                  <c:v>46997</c:v>
                </c:pt>
                <c:pt idx="55">
                  <c:v>47027</c:v>
                </c:pt>
                <c:pt idx="56">
                  <c:v>47058</c:v>
                </c:pt>
                <c:pt idx="57">
                  <c:v>47088</c:v>
                </c:pt>
                <c:pt idx="58">
                  <c:v>47119</c:v>
                </c:pt>
                <c:pt idx="59">
                  <c:v>47150</c:v>
                </c:pt>
                <c:pt idx="60">
                  <c:v>47178</c:v>
                </c:pt>
                <c:pt idx="61">
                  <c:v>47209</c:v>
                </c:pt>
                <c:pt idx="62">
                  <c:v>47239</c:v>
                </c:pt>
                <c:pt idx="63">
                  <c:v>47270</c:v>
                </c:pt>
              </c:numCache>
            </c:numRef>
          </c:cat>
          <c:val>
            <c:numRef>
              <c:f>'Combined Summary (Monthly)'!$E$76:$BP$76</c:f>
              <c:numCache>
                <c:formatCode>_("$"* #,##0_);_("$"* \(#,##0\);_("$"* "-"??_);_(@_)</c:formatCode>
                <c:ptCount val="64"/>
                <c:pt idx="0">
                  <c:v>41530984.055564404</c:v>
                </c:pt>
                <c:pt idx="1">
                  <c:v>41530984.055564404</c:v>
                </c:pt>
                <c:pt idx="2">
                  <c:v>41530984.055564404</c:v>
                </c:pt>
                <c:pt idx="3">
                  <c:v>44178181.181764431</c:v>
                </c:pt>
                <c:pt idx="4">
                  <c:v>44178181.181764431</c:v>
                </c:pt>
                <c:pt idx="5">
                  <c:v>44178181.181764431</c:v>
                </c:pt>
                <c:pt idx="6">
                  <c:v>44178181.181764431</c:v>
                </c:pt>
                <c:pt idx="7">
                  <c:v>44178181.181764431</c:v>
                </c:pt>
                <c:pt idx="8">
                  <c:v>44178181.181764431</c:v>
                </c:pt>
                <c:pt idx="9">
                  <c:v>44178181.181764431</c:v>
                </c:pt>
                <c:pt idx="10">
                  <c:v>44178181.181764431</c:v>
                </c:pt>
                <c:pt idx="11">
                  <c:v>44178181.181764431</c:v>
                </c:pt>
                <c:pt idx="12">
                  <c:v>44178181.181764431</c:v>
                </c:pt>
                <c:pt idx="13">
                  <c:v>44178181.181764431</c:v>
                </c:pt>
                <c:pt idx="14">
                  <c:v>44178181.181764431</c:v>
                </c:pt>
                <c:pt idx="15">
                  <c:v>44178181.181764431</c:v>
                </c:pt>
                <c:pt idx="16">
                  <c:v>44604416.016493291</c:v>
                </c:pt>
                <c:pt idx="17">
                  <c:v>44604416.016493291</c:v>
                </c:pt>
                <c:pt idx="18">
                  <c:v>44604416.016493291</c:v>
                </c:pt>
                <c:pt idx="19">
                  <c:v>44604416.016493291</c:v>
                </c:pt>
                <c:pt idx="20">
                  <c:v>44604416.016493291</c:v>
                </c:pt>
                <c:pt idx="21">
                  <c:v>44604416.016493291</c:v>
                </c:pt>
                <c:pt idx="22">
                  <c:v>44604416.016493291</c:v>
                </c:pt>
                <c:pt idx="23">
                  <c:v>44604416.016493291</c:v>
                </c:pt>
                <c:pt idx="24">
                  <c:v>44604416.016493291</c:v>
                </c:pt>
                <c:pt idx="25">
                  <c:v>44604416.016493291</c:v>
                </c:pt>
                <c:pt idx="26">
                  <c:v>44604416.016493291</c:v>
                </c:pt>
                <c:pt idx="27">
                  <c:v>44604416.016493291</c:v>
                </c:pt>
                <c:pt idx="28">
                  <c:v>46297085.997274548</c:v>
                </c:pt>
                <c:pt idx="29">
                  <c:v>46297085.997274548</c:v>
                </c:pt>
                <c:pt idx="30">
                  <c:v>46297085.997274548</c:v>
                </c:pt>
                <c:pt idx="31">
                  <c:v>46297085.997274548</c:v>
                </c:pt>
                <c:pt idx="32">
                  <c:v>46297085.997274548</c:v>
                </c:pt>
                <c:pt idx="33">
                  <c:v>46297085.997274548</c:v>
                </c:pt>
                <c:pt idx="34">
                  <c:v>46297085.997274548</c:v>
                </c:pt>
                <c:pt idx="35">
                  <c:v>46297085.997274548</c:v>
                </c:pt>
                <c:pt idx="36">
                  <c:v>46297085.997274548</c:v>
                </c:pt>
                <c:pt idx="37">
                  <c:v>46297085.997274548</c:v>
                </c:pt>
                <c:pt idx="38">
                  <c:v>46297085.997274548</c:v>
                </c:pt>
                <c:pt idx="39">
                  <c:v>46297085.997274548</c:v>
                </c:pt>
                <c:pt idx="40">
                  <c:v>48113258.96380993</c:v>
                </c:pt>
                <c:pt idx="41">
                  <c:v>48113258.96380993</c:v>
                </c:pt>
                <c:pt idx="42">
                  <c:v>48113258.96380993</c:v>
                </c:pt>
                <c:pt idx="43">
                  <c:v>48113258.96380993</c:v>
                </c:pt>
                <c:pt idx="44">
                  <c:v>48113258.96380993</c:v>
                </c:pt>
                <c:pt idx="45">
                  <c:v>48113258.96380993</c:v>
                </c:pt>
                <c:pt idx="46">
                  <c:v>48113258.96380993</c:v>
                </c:pt>
                <c:pt idx="47">
                  <c:v>48113258.96380993</c:v>
                </c:pt>
                <c:pt idx="48">
                  <c:v>48113258.96380993</c:v>
                </c:pt>
                <c:pt idx="49">
                  <c:v>48113258.96380993</c:v>
                </c:pt>
                <c:pt idx="50">
                  <c:v>48113258.96380993</c:v>
                </c:pt>
                <c:pt idx="51">
                  <c:v>48113258.96380993</c:v>
                </c:pt>
                <c:pt idx="52">
                  <c:v>49618373.492514737</c:v>
                </c:pt>
                <c:pt idx="53">
                  <c:v>49618373.492514737</c:v>
                </c:pt>
                <c:pt idx="54">
                  <c:v>49618373.492514737</c:v>
                </c:pt>
                <c:pt idx="55">
                  <c:v>49618373.492514737</c:v>
                </c:pt>
                <c:pt idx="56">
                  <c:v>49618373.492514737</c:v>
                </c:pt>
                <c:pt idx="57">
                  <c:v>49618373.492514737</c:v>
                </c:pt>
                <c:pt idx="58">
                  <c:v>49618373.492514737</c:v>
                </c:pt>
                <c:pt idx="59">
                  <c:v>49618373.492514737</c:v>
                </c:pt>
                <c:pt idx="60">
                  <c:v>49618373.492514737</c:v>
                </c:pt>
                <c:pt idx="61">
                  <c:v>49618373.492514737</c:v>
                </c:pt>
                <c:pt idx="62">
                  <c:v>49618373.492514737</c:v>
                </c:pt>
                <c:pt idx="63">
                  <c:v>49618373.492514737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DF22-404F-93B4-EE1B872C6A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70541408"/>
        <c:axId val="1170553888"/>
      </c:lineChart>
      <c:dateAx>
        <c:axId val="1170541408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70553888"/>
        <c:crosses val="autoZero"/>
        <c:auto val="1"/>
        <c:lblOffset val="100"/>
        <c:baseTimeUnit val="months"/>
      </c:dateAx>
      <c:valAx>
        <c:axId val="11705538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_(&quot;$&quot;* #,##0_);_(&quot;$&quot;* \(#,##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705414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 sz="1200" b="1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28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gradFill>
        <a:gsLst>
          <a:gs pos="100000">
            <a:schemeClr val="dk1">
              <a:lumMod val="95000"/>
              <a:lumOff val="5000"/>
            </a:schemeClr>
          </a:gs>
          <a:gs pos="0">
            <a:schemeClr val="dk1">
              <a:lumMod val="75000"/>
              <a:lumOff val="25000"/>
            </a:schemeClr>
          </a:gs>
        </a:gsLst>
        <a:path path="circle">
          <a:fillToRect l="50000" t="50000" r="50000" b="50000"/>
        </a:path>
      </a:gradFill>
      <a:ln w="9525">
        <a:solidFill>
          <a:schemeClr val="dk1">
            <a:lumMod val="75000"/>
            <a:lumOff val="2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gradFill>
        <a:gsLst>
          <a:gs pos="100000">
            <a:schemeClr val="lt1">
              <a:lumMod val="85000"/>
            </a:schemeClr>
          </a:gs>
          <a:gs pos="0">
            <a:schemeClr val="lt1"/>
          </a:gs>
        </a:gsLst>
        <a:path path="circle">
          <a:fillToRect l="50000" t="50000" r="50000" b="50000"/>
        </a:path>
      </a:gradFill>
      <a:ln w="9525" cap="flat" cmpd="sng" algn="ctr">
        <a:solidFill>
          <a:schemeClr val="lt1"/>
        </a:solidFill>
        <a:round/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328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gradFill>
        <a:gsLst>
          <a:gs pos="100000">
            <a:schemeClr val="dk1">
              <a:lumMod val="95000"/>
              <a:lumOff val="5000"/>
            </a:schemeClr>
          </a:gs>
          <a:gs pos="0">
            <a:schemeClr val="dk1">
              <a:lumMod val="75000"/>
              <a:lumOff val="25000"/>
            </a:schemeClr>
          </a:gs>
        </a:gsLst>
        <a:path path="circle">
          <a:fillToRect l="50000" t="50000" r="50000" b="50000"/>
        </a:path>
      </a:gradFill>
      <a:ln w="9525">
        <a:solidFill>
          <a:schemeClr val="dk1">
            <a:lumMod val="75000"/>
            <a:lumOff val="2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gradFill>
        <a:gsLst>
          <a:gs pos="100000">
            <a:schemeClr val="lt1">
              <a:lumMod val="85000"/>
            </a:schemeClr>
          </a:gs>
          <a:gs pos="0">
            <a:schemeClr val="lt1"/>
          </a:gs>
        </a:gsLst>
        <a:path path="circle">
          <a:fillToRect l="50000" t="50000" r="50000" b="50000"/>
        </a:path>
      </a:gradFill>
      <a:ln w="9525" cap="flat" cmpd="sng" algn="ctr">
        <a:solidFill>
          <a:schemeClr val="lt1"/>
        </a:solidFill>
        <a:round/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328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gradFill>
        <a:gsLst>
          <a:gs pos="100000">
            <a:schemeClr val="dk1">
              <a:lumMod val="95000"/>
              <a:lumOff val="5000"/>
            </a:schemeClr>
          </a:gs>
          <a:gs pos="0">
            <a:schemeClr val="dk1">
              <a:lumMod val="75000"/>
              <a:lumOff val="25000"/>
            </a:schemeClr>
          </a:gs>
        </a:gsLst>
        <a:path path="circle">
          <a:fillToRect l="50000" t="50000" r="50000" b="50000"/>
        </a:path>
      </a:gradFill>
      <a:ln w="9525">
        <a:solidFill>
          <a:schemeClr val="dk1">
            <a:lumMod val="75000"/>
            <a:lumOff val="2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gradFill>
        <a:gsLst>
          <a:gs pos="100000">
            <a:schemeClr val="lt1">
              <a:lumMod val="85000"/>
            </a:schemeClr>
          </a:gs>
          <a:gs pos="0">
            <a:schemeClr val="lt1"/>
          </a:gs>
        </a:gsLst>
        <a:path path="circle">
          <a:fillToRect l="50000" t="50000" r="50000" b="50000"/>
        </a:path>
      </a:gradFill>
      <a:ln w="9525" cap="flat" cmpd="sng" algn="ctr">
        <a:solidFill>
          <a:schemeClr val="lt1"/>
        </a:solidFill>
        <a:round/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257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28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gradFill>
        <a:gsLst>
          <a:gs pos="100000">
            <a:schemeClr val="dk1">
              <a:lumMod val="95000"/>
              <a:lumOff val="5000"/>
            </a:schemeClr>
          </a:gs>
          <a:gs pos="0">
            <a:schemeClr val="dk1">
              <a:lumMod val="75000"/>
              <a:lumOff val="25000"/>
            </a:schemeClr>
          </a:gs>
        </a:gsLst>
        <a:path path="circle">
          <a:fillToRect l="50000" t="50000" r="50000" b="50000"/>
        </a:path>
      </a:gradFill>
      <a:ln w="9525">
        <a:solidFill>
          <a:schemeClr val="dk1">
            <a:lumMod val="75000"/>
            <a:lumOff val="2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gradFill>
        <a:gsLst>
          <a:gs pos="100000">
            <a:schemeClr val="lt1">
              <a:lumMod val="85000"/>
            </a:schemeClr>
          </a:gs>
          <a:gs pos="0">
            <a:schemeClr val="lt1"/>
          </a:gs>
        </a:gsLst>
        <a:path path="circle">
          <a:fillToRect l="50000" t="50000" r="50000" b="50000"/>
        </a:path>
      </a:gradFill>
      <a:ln w="9525" cap="flat" cmpd="sng" algn="ctr">
        <a:solidFill>
          <a:schemeClr val="lt1"/>
        </a:solidFill>
        <a:round/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28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gradFill>
        <a:gsLst>
          <a:gs pos="100000">
            <a:schemeClr val="dk1">
              <a:lumMod val="95000"/>
              <a:lumOff val="5000"/>
            </a:schemeClr>
          </a:gs>
          <a:gs pos="0">
            <a:schemeClr val="dk1">
              <a:lumMod val="75000"/>
              <a:lumOff val="25000"/>
            </a:schemeClr>
          </a:gs>
        </a:gsLst>
        <a:path path="circle">
          <a:fillToRect l="50000" t="50000" r="50000" b="50000"/>
        </a:path>
      </a:gradFill>
      <a:ln w="9525">
        <a:solidFill>
          <a:schemeClr val="dk1">
            <a:lumMod val="75000"/>
            <a:lumOff val="2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gradFill>
        <a:gsLst>
          <a:gs pos="100000">
            <a:schemeClr val="lt1">
              <a:lumMod val="85000"/>
            </a:schemeClr>
          </a:gs>
          <a:gs pos="0">
            <a:schemeClr val="lt1"/>
          </a:gs>
        </a:gsLst>
        <a:path path="circle">
          <a:fillToRect l="50000" t="50000" r="50000" b="50000"/>
        </a:path>
      </a:gradFill>
      <a:ln w="9525" cap="flat" cmpd="sng" algn="ctr">
        <a:solidFill>
          <a:schemeClr val="lt1"/>
        </a:solidFill>
        <a:round/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04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304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304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304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328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gradFill>
        <a:gsLst>
          <a:gs pos="100000">
            <a:schemeClr val="dk1">
              <a:lumMod val="95000"/>
              <a:lumOff val="5000"/>
            </a:schemeClr>
          </a:gs>
          <a:gs pos="0">
            <a:schemeClr val="dk1">
              <a:lumMod val="75000"/>
              <a:lumOff val="25000"/>
            </a:schemeClr>
          </a:gs>
        </a:gsLst>
        <a:path path="circle">
          <a:fillToRect l="50000" t="50000" r="50000" b="50000"/>
        </a:path>
      </a:gradFill>
      <a:ln w="9525">
        <a:solidFill>
          <a:schemeClr val="dk1">
            <a:lumMod val="75000"/>
            <a:lumOff val="2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gradFill>
        <a:gsLst>
          <a:gs pos="100000">
            <a:schemeClr val="lt1">
              <a:lumMod val="85000"/>
            </a:schemeClr>
          </a:gs>
          <a:gs pos="0">
            <a:schemeClr val="lt1"/>
          </a:gs>
        </a:gsLst>
        <a:path path="circle">
          <a:fillToRect l="50000" t="50000" r="50000" b="50000"/>
        </a:path>
      </a:gradFill>
      <a:ln w="9525" cap="flat" cmpd="sng" algn="ctr">
        <a:solidFill>
          <a:schemeClr val="lt1"/>
        </a:solidFill>
        <a:round/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D7DB42-C76B-4A84-A91D-B26DFE6487EC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F80F6F1-71A6-4DD6-8A69-24E86B6C7A75}">
      <dgm:prSet phldrT="[Text]" custT="1"/>
      <dgm:spPr>
        <a:solidFill>
          <a:srgbClr val="FF0000"/>
        </a:solidFill>
      </dgm:spPr>
      <dgm:t>
        <a:bodyPr/>
        <a:lstStyle/>
        <a:p>
          <a:r>
            <a:rPr lang="en-US" sz="2000" dirty="0">
              <a:latin typeface="Helvetica" panose="020B0604020202020204" pitchFamily="34" charset="0"/>
              <a:cs typeface="Helvetica" panose="020B0604020202020204" pitchFamily="34" charset="0"/>
            </a:rPr>
            <a:t>Liquidity - (Minimum Target)</a:t>
          </a:r>
        </a:p>
      </dgm:t>
    </dgm:pt>
    <dgm:pt modelId="{2AC3839A-EB9E-45CD-A7FA-4DC437778D61}" type="parTrans" cxnId="{9418F68D-B83D-474E-872E-267BBB48AF08}">
      <dgm:prSet/>
      <dgm:spPr/>
      <dgm:t>
        <a:bodyPr/>
        <a:lstStyle/>
        <a:p>
          <a:endParaRPr lang="en-US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837384BF-2492-419A-820B-3492758785CB}" type="sibTrans" cxnId="{9418F68D-B83D-474E-872E-267BBB48AF08}">
      <dgm:prSet/>
      <dgm:spPr/>
      <dgm:t>
        <a:bodyPr/>
        <a:lstStyle/>
        <a:p>
          <a:endParaRPr lang="en-US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864FC8D3-3148-4A49-9532-D29EB97EAE01}">
      <dgm:prSet phldrT="[Text]"/>
      <dgm:spPr/>
      <dgm:t>
        <a:bodyPr/>
        <a:lstStyle/>
        <a:p>
          <a:pPr>
            <a:buFont typeface="+mj-lt"/>
            <a:buAutoNum type="arabicPeriod"/>
          </a:pPr>
          <a:r>
            <a:rPr lang="en-US" dirty="0">
              <a:latin typeface="Helvetica" panose="020B0604020202020204" pitchFamily="34" charset="0"/>
              <a:cs typeface="Helvetica" panose="020B0604020202020204" pitchFamily="34" charset="0"/>
            </a:rPr>
            <a:t> Debt Service Reserve</a:t>
          </a:r>
        </a:p>
      </dgm:t>
    </dgm:pt>
    <dgm:pt modelId="{C4DD588C-E093-4556-8798-7FE33EBA87AA}" type="parTrans" cxnId="{8F5AA175-1B98-4692-98DA-8927F3777EEC}">
      <dgm:prSet/>
      <dgm:spPr/>
      <dgm:t>
        <a:bodyPr/>
        <a:lstStyle/>
        <a:p>
          <a:endParaRPr lang="en-US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2EEC67DE-5B2C-46A3-A99E-8D5C8F3F73B1}" type="sibTrans" cxnId="{8F5AA175-1B98-4692-98DA-8927F3777EEC}">
      <dgm:prSet/>
      <dgm:spPr/>
      <dgm:t>
        <a:bodyPr/>
        <a:lstStyle/>
        <a:p>
          <a:endParaRPr lang="en-US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4239335B-AB48-4A27-BEBE-C4E2DA3FB7DC}">
      <dgm:prSet phldrT="[Text]" custT="1"/>
      <dgm:spPr>
        <a:solidFill>
          <a:srgbClr val="FFFF00"/>
        </a:solidFill>
      </dgm:spPr>
      <dgm:t>
        <a:bodyPr/>
        <a:lstStyle/>
        <a:p>
          <a:r>
            <a:rPr lang="en-US" sz="200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rPr>
            <a:t>Stabilization - (Target Level)</a:t>
          </a:r>
        </a:p>
      </dgm:t>
    </dgm:pt>
    <dgm:pt modelId="{FD470A82-5571-4C1A-B0FA-8C96B06868AC}" type="parTrans" cxnId="{4209289F-98F4-4823-8405-FF59291D6290}">
      <dgm:prSet/>
      <dgm:spPr/>
      <dgm:t>
        <a:bodyPr/>
        <a:lstStyle/>
        <a:p>
          <a:endParaRPr lang="en-US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7F2D710B-6226-45B3-AA18-BDCB940C29B6}" type="sibTrans" cxnId="{4209289F-98F4-4823-8405-FF59291D6290}">
      <dgm:prSet/>
      <dgm:spPr/>
      <dgm:t>
        <a:bodyPr/>
        <a:lstStyle/>
        <a:p>
          <a:endParaRPr lang="en-US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175ED884-C087-417F-BCCB-90C27D5533A6}">
      <dgm:prSet phldrT="[Text]"/>
      <dgm:spPr/>
      <dgm:t>
        <a:bodyPr/>
        <a:lstStyle/>
        <a:p>
          <a:pPr>
            <a:buFont typeface="+mj-lt"/>
            <a:buNone/>
          </a:pPr>
          <a:r>
            <a:rPr lang="en-US" dirty="0">
              <a:latin typeface="Helvetica" panose="020B0604020202020204" pitchFamily="34" charset="0"/>
              <a:cs typeface="Helvetica" panose="020B0604020202020204" pitchFamily="34" charset="0"/>
            </a:rPr>
            <a:t>3. Capital Replacement</a:t>
          </a:r>
        </a:p>
      </dgm:t>
    </dgm:pt>
    <dgm:pt modelId="{D81F7D66-2BE9-4514-877D-997A586081FA}" type="parTrans" cxnId="{8BF467CF-EFA2-4275-AAB7-4BA380E1B86C}">
      <dgm:prSet/>
      <dgm:spPr/>
      <dgm:t>
        <a:bodyPr/>
        <a:lstStyle/>
        <a:p>
          <a:endParaRPr lang="en-US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45C8DD07-21EB-4ACD-B4E2-E58911FCC43D}" type="sibTrans" cxnId="{8BF467CF-EFA2-4275-AAB7-4BA380E1B86C}">
      <dgm:prSet/>
      <dgm:spPr/>
      <dgm:t>
        <a:bodyPr/>
        <a:lstStyle/>
        <a:p>
          <a:endParaRPr lang="en-US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210FBC83-C341-47CE-8E32-70FC3D71558E}">
      <dgm:prSet phldrT="[Text]" custT="1"/>
      <dgm:spPr>
        <a:solidFill>
          <a:srgbClr val="92D050"/>
        </a:solidFill>
      </dgm:spPr>
      <dgm:t>
        <a:bodyPr/>
        <a:lstStyle/>
        <a:p>
          <a:r>
            <a:rPr lang="en-US" sz="2000" dirty="0">
              <a:latin typeface="Helvetica" panose="020B0604020202020204" pitchFamily="34" charset="0"/>
              <a:cs typeface="Helvetica" panose="020B0604020202020204" pitchFamily="34" charset="0"/>
            </a:rPr>
            <a:t>Contingency - (Maximum Target)</a:t>
          </a:r>
        </a:p>
      </dgm:t>
    </dgm:pt>
    <dgm:pt modelId="{BB5C37E7-CF88-49EE-AFD0-5D251F15DDDF}" type="parTrans" cxnId="{8AADA842-0BC5-44C5-B82A-F328EB053503}">
      <dgm:prSet/>
      <dgm:spPr/>
      <dgm:t>
        <a:bodyPr/>
        <a:lstStyle/>
        <a:p>
          <a:endParaRPr lang="en-US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BC279EA0-15DA-459C-AAC4-1C9AC7A3522D}" type="sibTrans" cxnId="{8AADA842-0BC5-44C5-B82A-F328EB053503}">
      <dgm:prSet/>
      <dgm:spPr/>
      <dgm:t>
        <a:bodyPr/>
        <a:lstStyle/>
        <a:p>
          <a:endParaRPr lang="en-US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5F9CEAF8-F670-46E0-9181-48A678DADCB3}">
      <dgm:prSet phldrT="[Text]"/>
      <dgm:spPr/>
      <dgm:t>
        <a:bodyPr/>
        <a:lstStyle/>
        <a:p>
          <a:pPr>
            <a:buFont typeface="+mj-lt"/>
            <a:buNone/>
          </a:pPr>
          <a:r>
            <a:rPr lang="en-US" dirty="0">
              <a:latin typeface="Helvetica" panose="020B0604020202020204" pitchFamily="34" charset="0"/>
              <a:cs typeface="Helvetica" panose="020B0604020202020204" pitchFamily="34" charset="0"/>
            </a:rPr>
            <a:t>5. Emergency/Disaster (i.e. Earthquakes, etc.)</a:t>
          </a:r>
        </a:p>
      </dgm:t>
    </dgm:pt>
    <dgm:pt modelId="{FA2A244D-893F-46D7-AC3A-E0B9FF1366A0}" type="parTrans" cxnId="{F1A50950-069B-404D-946D-2CE53E85C4B2}">
      <dgm:prSet/>
      <dgm:spPr/>
      <dgm:t>
        <a:bodyPr/>
        <a:lstStyle/>
        <a:p>
          <a:endParaRPr lang="en-US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1719DAD8-3266-4CE2-A583-C973A7F13F74}" type="sibTrans" cxnId="{F1A50950-069B-404D-946D-2CE53E85C4B2}">
      <dgm:prSet/>
      <dgm:spPr/>
      <dgm:t>
        <a:bodyPr/>
        <a:lstStyle/>
        <a:p>
          <a:endParaRPr lang="en-US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777D3986-BB87-420F-B9C5-0FE513CCAB4A}">
      <dgm:prSet phldrT="[Text]"/>
      <dgm:spPr/>
      <dgm:t>
        <a:bodyPr/>
        <a:lstStyle/>
        <a:p>
          <a:pPr>
            <a:buNone/>
          </a:pPr>
          <a:r>
            <a:rPr lang="en-US" b="1" i="1" dirty="0">
              <a:latin typeface="Helvetica" panose="020B0604020202020204" pitchFamily="34" charset="0"/>
              <a:cs typeface="Helvetica" panose="020B0604020202020204" pitchFamily="34" charset="0"/>
            </a:rPr>
            <a:t>Essential to the basic financial functioning of the District</a:t>
          </a:r>
        </a:p>
      </dgm:t>
    </dgm:pt>
    <dgm:pt modelId="{F40CE823-35DA-4A6D-B230-DAC6C2496C21}" type="parTrans" cxnId="{AF55E4C4-AC66-4329-B4DB-085648CF5E26}">
      <dgm:prSet/>
      <dgm:spPr/>
      <dgm:t>
        <a:bodyPr/>
        <a:lstStyle/>
        <a:p>
          <a:endParaRPr lang="en-US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67C58FE8-BD85-4816-BB3F-5602ABF12F64}" type="sibTrans" cxnId="{AF55E4C4-AC66-4329-B4DB-085648CF5E26}">
      <dgm:prSet/>
      <dgm:spPr/>
      <dgm:t>
        <a:bodyPr/>
        <a:lstStyle/>
        <a:p>
          <a:endParaRPr lang="en-US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89EFED7B-0234-460F-B8CC-5D7D3A23360E}">
      <dgm:prSet phldrT="[Text]"/>
      <dgm:spPr/>
      <dgm:t>
        <a:bodyPr/>
        <a:lstStyle/>
        <a:p>
          <a:pPr>
            <a:buNone/>
          </a:pPr>
          <a:r>
            <a:rPr lang="en-US" b="1" i="1" dirty="0">
              <a:latin typeface="Helvetica" panose="020B0604020202020204" pitchFamily="34" charset="0"/>
              <a:cs typeface="Helvetica" panose="020B0604020202020204" pitchFamily="34" charset="0"/>
            </a:rPr>
            <a:t>Addresses certain and frequent risks to stabilize rates</a:t>
          </a:r>
        </a:p>
      </dgm:t>
    </dgm:pt>
    <dgm:pt modelId="{9704CE8A-6F7E-4A05-89B8-A918B7F5ECE7}" type="parTrans" cxnId="{15C07C1E-D519-4964-92E1-FBF46900B53B}">
      <dgm:prSet/>
      <dgm:spPr/>
      <dgm:t>
        <a:bodyPr/>
        <a:lstStyle/>
        <a:p>
          <a:endParaRPr lang="en-US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79A7814B-F1B4-413B-97B7-55B720611DAC}" type="sibTrans" cxnId="{15C07C1E-D519-4964-92E1-FBF46900B53B}">
      <dgm:prSet/>
      <dgm:spPr/>
      <dgm:t>
        <a:bodyPr/>
        <a:lstStyle/>
        <a:p>
          <a:endParaRPr lang="en-US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E4150C90-93C8-4031-BD08-E443817924F2}">
      <dgm:prSet phldrT="[Text]"/>
      <dgm:spPr/>
      <dgm:t>
        <a:bodyPr/>
        <a:lstStyle/>
        <a:p>
          <a:pPr>
            <a:buNone/>
          </a:pPr>
          <a:r>
            <a:rPr lang="en-US" b="1" i="1" u="none" dirty="0">
              <a:latin typeface="Helvetica" panose="020B0604020202020204" pitchFamily="34" charset="0"/>
              <a:cs typeface="Helvetica" panose="020B0604020202020204" pitchFamily="34" charset="0"/>
            </a:rPr>
            <a:t>Provides for known but less frequent or impactful risks</a:t>
          </a:r>
        </a:p>
      </dgm:t>
    </dgm:pt>
    <dgm:pt modelId="{D02F2058-9581-42D2-BCA8-525A83E34502}" type="parTrans" cxnId="{9F58C54E-F6DD-409C-BE67-9FDF90E924A3}">
      <dgm:prSet/>
      <dgm:spPr/>
      <dgm:t>
        <a:bodyPr/>
        <a:lstStyle/>
        <a:p>
          <a:endParaRPr lang="en-US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CD313C72-47AF-47BC-9321-49774EF15E08}" type="sibTrans" cxnId="{9F58C54E-F6DD-409C-BE67-9FDF90E924A3}">
      <dgm:prSet/>
      <dgm:spPr/>
      <dgm:t>
        <a:bodyPr/>
        <a:lstStyle/>
        <a:p>
          <a:endParaRPr lang="en-US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9CF3F878-A369-4D5A-9832-D3827786F929}">
      <dgm:prSet phldrT="[Text]"/>
      <dgm:spPr/>
      <dgm:t>
        <a:bodyPr/>
        <a:lstStyle/>
        <a:p>
          <a:pPr>
            <a:buFont typeface="+mj-lt"/>
            <a:buAutoNum type="arabicPeriod"/>
          </a:pPr>
          <a:r>
            <a:rPr lang="en-US" dirty="0">
              <a:latin typeface="Helvetica" panose="020B0604020202020204" pitchFamily="34" charset="0"/>
              <a:cs typeface="Helvetica" panose="020B0604020202020204" pitchFamily="34" charset="0"/>
            </a:rPr>
            <a:t> Working Capital</a:t>
          </a:r>
        </a:p>
      </dgm:t>
    </dgm:pt>
    <dgm:pt modelId="{23FF32FD-D088-4179-B03E-E794A1296D62}" type="sibTrans" cxnId="{0FD2321B-065E-4C56-AB5A-9F659391CB4C}">
      <dgm:prSet/>
      <dgm:spPr/>
      <dgm:t>
        <a:bodyPr/>
        <a:lstStyle/>
        <a:p>
          <a:endParaRPr lang="en-US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585ED925-C938-4BCD-ABF7-C71BD60389DF}" type="parTrans" cxnId="{0FD2321B-065E-4C56-AB5A-9F659391CB4C}">
      <dgm:prSet/>
      <dgm:spPr/>
      <dgm:t>
        <a:bodyPr/>
        <a:lstStyle/>
        <a:p>
          <a:endParaRPr lang="en-US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4A2BD1E4-9157-4907-AB9E-57AF50193A96}">
      <dgm:prSet phldrT="[Text]"/>
      <dgm:spPr/>
      <dgm:t>
        <a:bodyPr/>
        <a:lstStyle/>
        <a:p>
          <a:pPr>
            <a:buFont typeface="+mj-lt"/>
            <a:buNone/>
          </a:pPr>
          <a:r>
            <a:rPr lang="en-US" dirty="0">
              <a:latin typeface="Helvetica" panose="020B0604020202020204" pitchFamily="34" charset="0"/>
              <a:cs typeface="Helvetica" panose="020B0604020202020204" pitchFamily="34" charset="0"/>
            </a:rPr>
            <a:t>4. Rate Stabilization</a:t>
          </a:r>
        </a:p>
      </dgm:t>
    </dgm:pt>
    <dgm:pt modelId="{F7F7DEDF-8A62-4C09-BB45-1B3AAC3FD6DE}" type="parTrans" cxnId="{4A88DAA7-CCFD-4B42-849E-19E841CE4889}">
      <dgm:prSet/>
      <dgm:spPr/>
      <dgm:t>
        <a:bodyPr/>
        <a:lstStyle/>
        <a:p>
          <a:endParaRPr lang="en-US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99AB80EC-8540-46EB-8BB8-D540A9AC2B94}" type="sibTrans" cxnId="{4A88DAA7-CCFD-4B42-849E-19E841CE4889}">
      <dgm:prSet/>
      <dgm:spPr/>
      <dgm:t>
        <a:bodyPr/>
        <a:lstStyle/>
        <a:p>
          <a:endParaRPr lang="en-US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AE3FA780-CF7F-43F4-9DFA-701FCF3DDE1B}">
      <dgm:prSet phldrT="[Text]"/>
      <dgm:spPr/>
      <dgm:t>
        <a:bodyPr/>
        <a:lstStyle/>
        <a:p>
          <a:pPr>
            <a:buFontTx/>
            <a:buNone/>
          </a:pPr>
          <a:r>
            <a:rPr lang="en-US" dirty="0">
              <a:latin typeface="Helvetica" panose="020B0604020202020204" pitchFamily="34" charset="0"/>
              <a:cs typeface="Helvetica" panose="020B0604020202020204" pitchFamily="34" charset="0"/>
            </a:rPr>
            <a:t>8. Major Future CIP/Special Project (Pay-go)</a:t>
          </a:r>
        </a:p>
      </dgm:t>
    </dgm:pt>
    <dgm:pt modelId="{60DCE3F0-7617-4745-875F-72F13D00CB96}" type="parTrans" cxnId="{8E16BDC9-F529-4C57-9433-ABA7A2682037}">
      <dgm:prSet/>
      <dgm:spPr/>
      <dgm:t>
        <a:bodyPr/>
        <a:lstStyle/>
        <a:p>
          <a:endParaRPr lang="en-US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5AEA469C-3B6C-4E93-AAFB-F0E25D3005FA}" type="sibTrans" cxnId="{8E16BDC9-F529-4C57-9433-ABA7A2682037}">
      <dgm:prSet/>
      <dgm:spPr/>
      <dgm:t>
        <a:bodyPr/>
        <a:lstStyle/>
        <a:p>
          <a:endParaRPr lang="en-US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59A0D069-5279-496C-B279-44583FB1F1C9}" type="pres">
      <dgm:prSet presAssocID="{87D7DB42-C76B-4A84-A91D-B26DFE6487EC}" presName="linear" presStyleCnt="0">
        <dgm:presLayoutVars>
          <dgm:dir/>
          <dgm:animLvl val="lvl"/>
          <dgm:resizeHandles val="exact"/>
        </dgm:presLayoutVars>
      </dgm:prSet>
      <dgm:spPr/>
    </dgm:pt>
    <dgm:pt modelId="{98715D78-4D54-4626-83DC-29F03B38002F}" type="pres">
      <dgm:prSet presAssocID="{DF80F6F1-71A6-4DD6-8A69-24E86B6C7A75}" presName="parentLin" presStyleCnt="0"/>
      <dgm:spPr/>
    </dgm:pt>
    <dgm:pt modelId="{DCFCC026-0547-4D65-AB54-D1D4135D312D}" type="pres">
      <dgm:prSet presAssocID="{DF80F6F1-71A6-4DD6-8A69-24E86B6C7A75}" presName="parentLeftMargin" presStyleLbl="node1" presStyleIdx="0" presStyleCnt="3"/>
      <dgm:spPr/>
    </dgm:pt>
    <dgm:pt modelId="{7D75A0C7-15F0-4F0D-8FF1-16EF9D7E8AC5}" type="pres">
      <dgm:prSet presAssocID="{DF80F6F1-71A6-4DD6-8A69-24E86B6C7A75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B72205D6-60CA-43F2-A1CF-80A6E83F88B0}" type="pres">
      <dgm:prSet presAssocID="{DF80F6F1-71A6-4DD6-8A69-24E86B6C7A75}" presName="negativeSpace" presStyleCnt="0"/>
      <dgm:spPr/>
    </dgm:pt>
    <dgm:pt modelId="{4057A7FC-348B-4894-9457-6CB0F0CD9DE7}" type="pres">
      <dgm:prSet presAssocID="{DF80F6F1-71A6-4DD6-8A69-24E86B6C7A75}" presName="childText" presStyleLbl="conFgAcc1" presStyleIdx="0" presStyleCnt="3" custLinFactNeighborY="-9314">
        <dgm:presLayoutVars>
          <dgm:bulletEnabled val="1"/>
        </dgm:presLayoutVars>
      </dgm:prSet>
      <dgm:spPr/>
    </dgm:pt>
    <dgm:pt modelId="{F33107EA-E429-4D13-9BD9-45D146088339}" type="pres">
      <dgm:prSet presAssocID="{837384BF-2492-419A-820B-3492758785CB}" presName="spaceBetweenRectangles" presStyleCnt="0"/>
      <dgm:spPr/>
    </dgm:pt>
    <dgm:pt modelId="{4709F8C0-0C2F-4C25-8E56-7496B7A0EA92}" type="pres">
      <dgm:prSet presAssocID="{4239335B-AB48-4A27-BEBE-C4E2DA3FB7DC}" presName="parentLin" presStyleCnt="0"/>
      <dgm:spPr/>
    </dgm:pt>
    <dgm:pt modelId="{69C7AA7C-4C70-4922-8C90-502065702A41}" type="pres">
      <dgm:prSet presAssocID="{4239335B-AB48-4A27-BEBE-C4E2DA3FB7DC}" presName="parentLeftMargin" presStyleLbl="node1" presStyleIdx="0" presStyleCnt="3"/>
      <dgm:spPr/>
    </dgm:pt>
    <dgm:pt modelId="{9CEE8887-A5F4-4B7C-99B1-C8B5786BA5A7}" type="pres">
      <dgm:prSet presAssocID="{4239335B-AB48-4A27-BEBE-C4E2DA3FB7DC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0AF06B0F-B99C-4CEB-B091-D40392C66A4F}" type="pres">
      <dgm:prSet presAssocID="{4239335B-AB48-4A27-BEBE-C4E2DA3FB7DC}" presName="negativeSpace" presStyleCnt="0"/>
      <dgm:spPr/>
    </dgm:pt>
    <dgm:pt modelId="{79609E82-C7D7-42D8-AF5E-91FF39A80BE2}" type="pres">
      <dgm:prSet presAssocID="{4239335B-AB48-4A27-BEBE-C4E2DA3FB7DC}" presName="childText" presStyleLbl="conFgAcc1" presStyleIdx="1" presStyleCnt="3">
        <dgm:presLayoutVars>
          <dgm:bulletEnabled val="1"/>
        </dgm:presLayoutVars>
      </dgm:prSet>
      <dgm:spPr/>
    </dgm:pt>
    <dgm:pt modelId="{7A29ADA3-05AD-4D57-BF60-67DE4450176A}" type="pres">
      <dgm:prSet presAssocID="{7F2D710B-6226-45B3-AA18-BDCB940C29B6}" presName="spaceBetweenRectangles" presStyleCnt="0"/>
      <dgm:spPr/>
    </dgm:pt>
    <dgm:pt modelId="{3BC866E1-20C0-4FC1-95CC-3141AEB9D0EE}" type="pres">
      <dgm:prSet presAssocID="{210FBC83-C341-47CE-8E32-70FC3D71558E}" presName="parentLin" presStyleCnt="0"/>
      <dgm:spPr/>
    </dgm:pt>
    <dgm:pt modelId="{F0467DCC-1C6A-47C8-85F0-309F78FCD0A1}" type="pres">
      <dgm:prSet presAssocID="{210FBC83-C341-47CE-8E32-70FC3D71558E}" presName="parentLeftMargin" presStyleLbl="node1" presStyleIdx="1" presStyleCnt="3"/>
      <dgm:spPr/>
    </dgm:pt>
    <dgm:pt modelId="{2C56E742-08C9-44A0-856C-2410155D264E}" type="pres">
      <dgm:prSet presAssocID="{210FBC83-C341-47CE-8E32-70FC3D71558E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DE7EFA91-ADDC-46DE-B2B0-60C756F1E55A}" type="pres">
      <dgm:prSet presAssocID="{210FBC83-C341-47CE-8E32-70FC3D71558E}" presName="negativeSpace" presStyleCnt="0"/>
      <dgm:spPr/>
    </dgm:pt>
    <dgm:pt modelId="{FBA175C6-86E8-47E3-AE8C-BE752D6A5C96}" type="pres">
      <dgm:prSet presAssocID="{210FBC83-C341-47CE-8E32-70FC3D71558E}" presName="childText" presStyleLbl="conFgAcc1" presStyleIdx="2" presStyleCnt="3" custLinFactNeighborX="-405" custLinFactNeighborY="-5693">
        <dgm:presLayoutVars>
          <dgm:bulletEnabled val="1"/>
        </dgm:presLayoutVars>
      </dgm:prSet>
      <dgm:spPr/>
    </dgm:pt>
  </dgm:ptLst>
  <dgm:cxnLst>
    <dgm:cxn modelId="{0FD2321B-065E-4C56-AB5A-9F659391CB4C}" srcId="{DF80F6F1-71A6-4DD6-8A69-24E86B6C7A75}" destId="{9CF3F878-A369-4D5A-9832-D3827786F929}" srcOrd="1" destOrd="0" parTransId="{585ED925-C938-4BCD-ABF7-C71BD60389DF}" sibTransId="{23FF32FD-D088-4179-B03E-E794A1296D62}"/>
    <dgm:cxn modelId="{15C07C1E-D519-4964-92E1-FBF46900B53B}" srcId="{4239335B-AB48-4A27-BEBE-C4E2DA3FB7DC}" destId="{89EFED7B-0234-460F-B8CC-5D7D3A23360E}" srcOrd="0" destOrd="0" parTransId="{9704CE8A-6F7E-4A05-89B8-A918B7F5ECE7}" sibTransId="{79A7814B-F1B4-413B-97B7-55B720611DAC}"/>
    <dgm:cxn modelId="{82089C21-6439-4946-BA79-94D77588A278}" type="presOf" srcId="{9CF3F878-A369-4D5A-9832-D3827786F929}" destId="{4057A7FC-348B-4894-9457-6CB0F0CD9DE7}" srcOrd="0" destOrd="1" presId="urn:microsoft.com/office/officeart/2005/8/layout/list1"/>
    <dgm:cxn modelId="{21BEB430-AC71-441B-8909-F5FBC7C88CC5}" type="presOf" srcId="{4239335B-AB48-4A27-BEBE-C4E2DA3FB7DC}" destId="{69C7AA7C-4C70-4922-8C90-502065702A41}" srcOrd="0" destOrd="0" presId="urn:microsoft.com/office/officeart/2005/8/layout/list1"/>
    <dgm:cxn modelId="{583F3935-BB6D-459C-BCDB-2936801556C1}" type="presOf" srcId="{4239335B-AB48-4A27-BEBE-C4E2DA3FB7DC}" destId="{9CEE8887-A5F4-4B7C-99B1-C8B5786BA5A7}" srcOrd="1" destOrd="0" presId="urn:microsoft.com/office/officeart/2005/8/layout/list1"/>
    <dgm:cxn modelId="{8AADA842-0BC5-44C5-B82A-F328EB053503}" srcId="{87D7DB42-C76B-4A84-A91D-B26DFE6487EC}" destId="{210FBC83-C341-47CE-8E32-70FC3D71558E}" srcOrd="2" destOrd="0" parTransId="{BB5C37E7-CF88-49EE-AFD0-5D251F15DDDF}" sibTransId="{BC279EA0-15DA-459C-AAC4-1C9AC7A3522D}"/>
    <dgm:cxn modelId="{5D943964-9244-4923-B226-C53502EE5C0C}" type="presOf" srcId="{864FC8D3-3148-4A49-9532-D29EB97EAE01}" destId="{4057A7FC-348B-4894-9457-6CB0F0CD9DE7}" srcOrd="0" destOrd="2" presId="urn:microsoft.com/office/officeart/2005/8/layout/list1"/>
    <dgm:cxn modelId="{83187448-67E5-443C-80D3-B65FC4BF2748}" type="presOf" srcId="{5F9CEAF8-F670-46E0-9181-48A678DADCB3}" destId="{FBA175C6-86E8-47E3-AE8C-BE752D6A5C96}" srcOrd="0" destOrd="1" presId="urn:microsoft.com/office/officeart/2005/8/layout/list1"/>
    <dgm:cxn modelId="{AC39EC48-0805-4A3B-96A0-1928A0383A1C}" type="presOf" srcId="{210FBC83-C341-47CE-8E32-70FC3D71558E}" destId="{F0467DCC-1C6A-47C8-85F0-309F78FCD0A1}" srcOrd="0" destOrd="0" presId="urn:microsoft.com/office/officeart/2005/8/layout/list1"/>
    <dgm:cxn modelId="{9F58C54E-F6DD-409C-BE67-9FDF90E924A3}" srcId="{210FBC83-C341-47CE-8E32-70FC3D71558E}" destId="{E4150C90-93C8-4031-BD08-E443817924F2}" srcOrd="0" destOrd="0" parTransId="{D02F2058-9581-42D2-BCA8-525A83E34502}" sibTransId="{CD313C72-47AF-47BC-9321-49774EF15E08}"/>
    <dgm:cxn modelId="{F645216F-1E3F-408B-8969-670129CA54B4}" type="presOf" srcId="{DF80F6F1-71A6-4DD6-8A69-24E86B6C7A75}" destId="{7D75A0C7-15F0-4F0D-8FF1-16EF9D7E8AC5}" srcOrd="1" destOrd="0" presId="urn:microsoft.com/office/officeart/2005/8/layout/list1"/>
    <dgm:cxn modelId="{F1A50950-069B-404D-946D-2CE53E85C4B2}" srcId="{210FBC83-C341-47CE-8E32-70FC3D71558E}" destId="{5F9CEAF8-F670-46E0-9181-48A678DADCB3}" srcOrd="1" destOrd="0" parTransId="{FA2A244D-893F-46D7-AC3A-E0B9FF1366A0}" sibTransId="{1719DAD8-3266-4CE2-A583-C973A7F13F74}"/>
    <dgm:cxn modelId="{E5A7B574-F554-4026-B00A-4B288A4CD8C8}" type="presOf" srcId="{175ED884-C087-417F-BCCB-90C27D5533A6}" destId="{79609E82-C7D7-42D8-AF5E-91FF39A80BE2}" srcOrd="0" destOrd="1" presId="urn:microsoft.com/office/officeart/2005/8/layout/list1"/>
    <dgm:cxn modelId="{8F5AA175-1B98-4692-98DA-8927F3777EEC}" srcId="{DF80F6F1-71A6-4DD6-8A69-24E86B6C7A75}" destId="{864FC8D3-3148-4A49-9532-D29EB97EAE01}" srcOrd="2" destOrd="0" parTransId="{C4DD588C-E093-4556-8798-7FE33EBA87AA}" sibTransId="{2EEC67DE-5B2C-46A3-A99E-8D5C8F3F73B1}"/>
    <dgm:cxn modelId="{17E2DB79-0AAB-42E5-8402-1FC0FDFB8F74}" type="presOf" srcId="{DF80F6F1-71A6-4DD6-8A69-24E86B6C7A75}" destId="{DCFCC026-0547-4D65-AB54-D1D4135D312D}" srcOrd="0" destOrd="0" presId="urn:microsoft.com/office/officeart/2005/8/layout/list1"/>
    <dgm:cxn modelId="{9418F68D-B83D-474E-872E-267BBB48AF08}" srcId="{87D7DB42-C76B-4A84-A91D-B26DFE6487EC}" destId="{DF80F6F1-71A6-4DD6-8A69-24E86B6C7A75}" srcOrd="0" destOrd="0" parTransId="{2AC3839A-EB9E-45CD-A7FA-4DC437778D61}" sibTransId="{837384BF-2492-419A-820B-3492758785CB}"/>
    <dgm:cxn modelId="{4209289F-98F4-4823-8405-FF59291D6290}" srcId="{87D7DB42-C76B-4A84-A91D-B26DFE6487EC}" destId="{4239335B-AB48-4A27-BEBE-C4E2DA3FB7DC}" srcOrd="1" destOrd="0" parTransId="{FD470A82-5571-4C1A-B0FA-8C96B06868AC}" sibTransId="{7F2D710B-6226-45B3-AA18-BDCB940C29B6}"/>
    <dgm:cxn modelId="{5887E4A0-5667-4585-B87B-7DD44FB232F2}" type="presOf" srcId="{E4150C90-93C8-4031-BD08-E443817924F2}" destId="{FBA175C6-86E8-47E3-AE8C-BE752D6A5C96}" srcOrd="0" destOrd="0" presId="urn:microsoft.com/office/officeart/2005/8/layout/list1"/>
    <dgm:cxn modelId="{ACD020A5-7901-45B2-B8B6-80E75E0305A8}" type="presOf" srcId="{89EFED7B-0234-460F-B8CC-5D7D3A23360E}" destId="{79609E82-C7D7-42D8-AF5E-91FF39A80BE2}" srcOrd="0" destOrd="0" presId="urn:microsoft.com/office/officeart/2005/8/layout/list1"/>
    <dgm:cxn modelId="{4A88DAA7-CCFD-4B42-849E-19E841CE4889}" srcId="{4239335B-AB48-4A27-BEBE-C4E2DA3FB7DC}" destId="{4A2BD1E4-9157-4907-AB9E-57AF50193A96}" srcOrd="2" destOrd="0" parTransId="{F7F7DEDF-8A62-4C09-BB45-1B3AAC3FD6DE}" sibTransId="{99AB80EC-8540-46EB-8BB8-D540A9AC2B94}"/>
    <dgm:cxn modelId="{BF711EAD-73B7-478A-A0C3-043072A37AD8}" type="presOf" srcId="{4A2BD1E4-9157-4907-AB9E-57AF50193A96}" destId="{79609E82-C7D7-42D8-AF5E-91FF39A80BE2}" srcOrd="0" destOrd="2" presId="urn:microsoft.com/office/officeart/2005/8/layout/list1"/>
    <dgm:cxn modelId="{5E4CA5B0-00ED-41B8-9BA3-FCB3C463EF26}" type="presOf" srcId="{AE3FA780-CF7F-43F4-9DFA-701FCF3DDE1B}" destId="{FBA175C6-86E8-47E3-AE8C-BE752D6A5C96}" srcOrd="0" destOrd="2" presId="urn:microsoft.com/office/officeart/2005/8/layout/list1"/>
    <dgm:cxn modelId="{A152E9B9-4777-41EA-8A5E-BAC3F65E0468}" type="presOf" srcId="{777D3986-BB87-420F-B9C5-0FE513CCAB4A}" destId="{4057A7FC-348B-4894-9457-6CB0F0CD9DE7}" srcOrd="0" destOrd="0" presId="urn:microsoft.com/office/officeart/2005/8/layout/list1"/>
    <dgm:cxn modelId="{AF55E4C4-AC66-4329-B4DB-085648CF5E26}" srcId="{DF80F6F1-71A6-4DD6-8A69-24E86B6C7A75}" destId="{777D3986-BB87-420F-B9C5-0FE513CCAB4A}" srcOrd="0" destOrd="0" parTransId="{F40CE823-35DA-4A6D-B230-DAC6C2496C21}" sibTransId="{67C58FE8-BD85-4816-BB3F-5602ABF12F64}"/>
    <dgm:cxn modelId="{8E16BDC9-F529-4C57-9433-ABA7A2682037}" srcId="{210FBC83-C341-47CE-8E32-70FC3D71558E}" destId="{AE3FA780-CF7F-43F4-9DFA-701FCF3DDE1B}" srcOrd="2" destOrd="0" parTransId="{60DCE3F0-7617-4745-875F-72F13D00CB96}" sibTransId="{5AEA469C-3B6C-4E93-AAFB-F0E25D3005FA}"/>
    <dgm:cxn modelId="{8BF467CF-EFA2-4275-AAB7-4BA380E1B86C}" srcId="{4239335B-AB48-4A27-BEBE-C4E2DA3FB7DC}" destId="{175ED884-C087-417F-BCCB-90C27D5533A6}" srcOrd="1" destOrd="0" parTransId="{D81F7D66-2BE9-4514-877D-997A586081FA}" sibTransId="{45C8DD07-21EB-4ACD-B4E2-E58911FCC43D}"/>
    <dgm:cxn modelId="{E41149D0-BAD0-42B6-933E-2B4C7AA98C62}" type="presOf" srcId="{210FBC83-C341-47CE-8E32-70FC3D71558E}" destId="{2C56E742-08C9-44A0-856C-2410155D264E}" srcOrd="1" destOrd="0" presId="urn:microsoft.com/office/officeart/2005/8/layout/list1"/>
    <dgm:cxn modelId="{2039A3E7-0E71-4AA8-ABB1-F0C6E9C11F8A}" type="presOf" srcId="{87D7DB42-C76B-4A84-A91D-B26DFE6487EC}" destId="{59A0D069-5279-496C-B279-44583FB1F1C9}" srcOrd="0" destOrd="0" presId="urn:microsoft.com/office/officeart/2005/8/layout/list1"/>
    <dgm:cxn modelId="{40EC3A49-7A97-48E6-B95C-3A00149A15B2}" type="presParOf" srcId="{59A0D069-5279-496C-B279-44583FB1F1C9}" destId="{98715D78-4D54-4626-83DC-29F03B38002F}" srcOrd="0" destOrd="0" presId="urn:microsoft.com/office/officeart/2005/8/layout/list1"/>
    <dgm:cxn modelId="{96CA0EA1-1EB9-4991-985B-C3CD6A1EDC61}" type="presParOf" srcId="{98715D78-4D54-4626-83DC-29F03B38002F}" destId="{DCFCC026-0547-4D65-AB54-D1D4135D312D}" srcOrd="0" destOrd="0" presId="urn:microsoft.com/office/officeart/2005/8/layout/list1"/>
    <dgm:cxn modelId="{7474ACC1-D1BF-432F-A45E-B7454DEB3686}" type="presParOf" srcId="{98715D78-4D54-4626-83DC-29F03B38002F}" destId="{7D75A0C7-15F0-4F0D-8FF1-16EF9D7E8AC5}" srcOrd="1" destOrd="0" presId="urn:microsoft.com/office/officeart/2005/8/layout/list1"/>
    <dgm:cxn modelId="{3BF6BFFA-9732-4ADF-9A5F-2722F1246FC3}" type="presParOf" srcId="{59A0D069-5279-496C-B279-44583FB1F1C9}" destId="{B72205D6-60CA-43F2-A1CF-80A6E83F88B0}" srcOrd="1" destOrd="0" presId="urn:microsoft.com/office/officeart/2005/8/layout/list1"/>
    <dgm:cxn modelId="{FF03FCDF-0380-41F8-9273-FD1C2910E1C3}" type="presParOf" srcId="{59A0D069-5279-496C-B279-44583FB1F1C9}" destId="{4057A7FC-348B-4894-9457-6CB0F0CD9DE7}" srcOrd="2" destOrd="0" presId="urn:microsoft.com/office/officeart/2005/8/layout/list1"/>
    <dgm:cxn modelId="{A18F8D81-ED3B-41B8-A898-D4B3D794410B}" type="presParOf" srcId="{59A0D069-5279-496C-B279-44583FB1F1C9}" destId="{F33107EA-E429-4D13-9BD9-45D146088339}" srcOrd="3" destOrd="0" presId="urn:microsoft.com/office/officeart/2005/8/layout/list1"/>
    <dgm:cxn modelId="{499CAA41-331C-4BA9-A3AC-0B9CA3D2AB3F}" type="presParOf" srcId="{59A0D069-5279-496C-B279-44583FB1F1C9}" destId="{4709F8C0-0C2F-4C25-8E56-7496B7A0EA92}" srcOrd="4" destOrd="0" presId="urn:microsoft.com/office/officeart/2005/8/layout/list1"/>
    <dgm:cxn modelId="{A34EC944-3738-4F4E-8F55-3B3DA9F85F03}" type="presParOf" srcId="{4709F8C0-0C2F-4C25-8E56-7496B7A0EA92}" destId="{69C7AA7C-4C70-4922-8C90-502065702A41}" srcOrd="0" destOrd="0" presId="urn:microsoft.com/office/officeart/2005/8/layout/list1"/>
    <dgm:cxn modelId="{87479D0E-31D5-4454-BAF1-30996955CA59}" type="presParOf" srcId="{4709F8C0-0C2F-4C25-8E56-7496B7A0EA92}" destId="{9CEE8887-A5F4-4B7C-99B1-C8B5786BA5A7}" srcOrd="1" destOrd="0" presId="urn:microsoft.com/office/officeart/2005/8/layout/list1"/>
    <dgm:cxn modelId="{5871E68F-94F0-42EA-BA01-C2D3E335FFAA}" type="presParOf" srcId="{59A0D069-5279-496C-B279-44583FB1F1C9}" destId="{0AF06B0F-B99C-4CEB-B091-D40392C66A4F}" srcOrd="5" destOrd="0" presId="urn:microsoft.com/office/officeart/2005/8/layout/list1"/>
    <dgm:cxn modelId="{0E023B7B-C09C-4811-B0E8-32C9749E42B1}" type="presParOf" srcId="{59A0D069-5279-496C-B279-44583FB1F1C9}" destId="{79609E82-C7D7-42D8-AF5E-91FF39A80BE2}" srcOrd="6" destOrd="0" presId="urn:microsoft.com/office/officeart/2005/8/layout/list1"/>
    <dgm:cxn modelId="{D58F3A21-A0E7-4040-A21D-0809EB52A38F}" type="presParOf" srcId="{59A0D069-5279-496C-B279-44583FB1F1C9}" destId="{7A29ADA3-05AD-4D57-BF60-67DE4450176A}" srcOrd="7" destOrd="0" presId="urn:microsoft.com/office/officeart/2005/8/layout/list1"/>
    <dgm:cxn modelId="{7C7A1BFD-AEF2-4450-81CB-4154B141CCD6}" type="presParOf" srcId="{59A0D069-5279-496C-B279-44583FB1F1C9}" destId="{3BC866E1-20C0-4FC1-95CC-3141AEB9D0EE}" srcOrd="8" destOrd="0" presId="urn:microsoft.com/office/officeart/2005/8/layout/list1"/>
    <dgm:cxn modelId="{66DC7E0D-5F9D-47AE-93D0-E73D28BF6B33}" type="presParOf" srcId="{3BC866E1-20C0-4FC1-95CC-3141AEB9D0EE}" destId="{F0467DCC-1C6A-47C8-85F0-309F78FCD0A1}" srcOrd="0" destOrd="0" presId="urn:microsoft.com/office/officeart/2005/8/layout/list1"/>
    <dgm:cxn modelId="{74B2318A-818C-416D-8CBE-230D4F0CCC79}" type="presParOf" srcId="{3BC866E1-20C0-4FC1-95CC-3141AEB9D0EE}" destId="{2C56E742-08C9-44A0-856C-2410155D264E}" srcOrd="1" destOrd="0" presId="urn:microsoft.com/office/officeart/2005/8/layout/list1"/>
    <dgm:cxn modelId="{B1C9031C-68F8-4D2E-9F5D-32E590B0E1C5}" type="presParOf" srcId="{59A0D069-5279-496C-B279-44583FB1F1C9}" destId="{DE7EFA91-ADDC-46DE-B2B0-60C756F1E55A}" srcOrd="9" destOrd="0" presId="urn:microsoft.com/office/officeart/2005/8/layout/list1"/>
    <dgm:cxn modelId="{627AF788-F17B-495B-A78A-4B15FF02EBFD}" type="presParOf" srcId="{59A0D069-5279-496C-B279-44583FB1F1C9}" destId="{FBA175C6-86E8-47E3-AE8C-BE752D6A5C96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7D7DB42-C76B-4A84-A91D-B26DFE6487EC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F80F6F1-71A6-4DD6-8A69-24E86B6C7A75}">
      <dgm:prSet phldrT="[Text]" custT="1"/>
      <dgm:spPr>
        <a:solidFill>
          <a:srgbClr val="FF0000"/>
        </a:solidFill>
      </dgm:spPr>
      <dgm:t>
        <a:bodyPr/>
        <a:lstStyle/>
        <a:p>
          <a:r>
            <a:rPr lang="en-US" sz="2000" dirty="0">
              <a:latin typeface="Helvetica" panose="020B0604020202020204" pitchFamily="34" charset="0"/>
              <a:cs typeface="Helvetica" panose="020B0604020202020204" pitchFamily="34" charset="0"/>
            </a:rPr>
            <a:t>Liquidity - (Minimum Target)</a:t>
          </a:r>
        </a:p>
      </dgm:t>
    </dgm:pt>
    <dgm:pt modelId="{2AC3839A-EB9E-45CD-A7FA-4DC437778D61}" type="parTrans" cxnId="{9418F68D-B83D-474E-872E-267BBB48AF08}">
      <dgm:prSet/>
      <dgm:spPr/>
      <dgm:t>
        <a:bodyPr/>
        <a:lstStyle/>
        <a:p>
          <a:endParaRPr lang="en-US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837384BF-2492-419A-820B-3492758785CB}" type="sibTrans" cxnId="{9418F68D-B83D-474E-872E-267BBB48AF08}">
      <dgm:prSet/>
      <dgm:spPr/>
      <dgm:t>
        <a:bodyPr/>
        <a:lstStyle/>
        <a:p>
          <a:endParaRPr lang="en-US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4239335B-AB48-4A27-BEBE-C4E2DA3FB7DC}">
      <dgm:prSet phldrT="[Text]" custT="1"/>
      <dgm:spPr>
        <a:solidFill>
          <a:srgbClr val="FFFF00"/>
        </a:solidFill>
      </dgm:spPr>
      <dgm:t>
        <a:bodyPr/>
        <a:lstStyle/>
        <a:p>
          <a:r>
            <a:rPr lang="en-US" sz="200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rPr>
            <a:t>Stabilization - (Target Level)</a:t>
          </a:r>
        </a:p>
      </dgm:t>
    </dgm:pt>
    <dgm:pt modelId="{FD470A82-5571-4C1A-B0FA-8C96B06868AC}" type="parTrans" cxnId="{4209289F-98F4-4823-8405-FF59291D6290}">
      <dgm:prSet/>
      <dgm:spPr/>
      <dgm:t>
        <a:bodyPr/>
        <a:lstStyle/>
        <a:p>
          <a:endParaRPr lang="en-US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7F2D710B-6226-45B3-AA18-BDCB940C29B6}" type="sibTrans" cxnId="{4209289F-98F4-4823-8405-FF59291D6290}">
      <dgm:prSet/>
      <dgm:spPr/>
      <dgm:t>
        <a:bodyPr/>
        <a:lstStyle/>
        <a:p>
          <a:endParaRPr lang="en-US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210FBC83-C341-47CE-8E32-70FC3D71558E}">
      <dgm:prSet phldrT="[Text]" custT="1"/>
      <dgm:spPr>
        <a:solidFill>
          <a:srgbClr val="92D050"/>
        </a:solidFill>
      </dgm:spPr>
      <dgm:t>
        <a:bodyPr/>
        <a:lstStyle/>
        <a:p>
          <a:r>
            <a:rPr lang="en-US" sz="2000" dirty="0">
              <a:latin typeface="Helvetica" panose="020B0604020202020204" pitchFamily="34" charset="0"/>
              <a:cs typeface="Helvetica" panose="020B0604020202020204" pitchFamily="34" charset="0"/>
            </a:rPr>
            <a:t>Contingency - (Maximum Target)</a:t>
          </a:r>
        </a:p>
      </dgm:t>
    </dgm:pt>
    <dgm:pt modelId="{BB5C37E7-CF88-49EE-AFD0-5D251F15DDDF}" type="parTrans" cxnId="{8AADA842-0BC5-44C5-B82A-F328EB053503}">
      <dgm:prSet/>
      <dgm:spPr/>
      <dgm:t>
        <a:bodyPr/>
        <a:lstStyle/>
        <a:p>
          <a:endParaRPr lang="en-US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BC279EA0-15DA-459C-AAC4-1C9AC7A3522D}" type="sibTrans" cxnId="{8AADA842-0BC5-44C5-B82A-F328EB053503}">
      <dgm:prSet/>
      <dgm:spPr/>
      <dgm:t>
        <a:bodyPr/>
        <a:lstStyle/>
        <a:p>
          <a:endParaRPr lang="en-US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777D3986-BB87-420F-B9C5-0FE513CCAB4A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b="1" i="0" dirty="0">
              <a:latin typeface="Helvetica" panose="020B0604020202020204" pitchFamily="34" charset="0"/>
              <a:cs typeface="Helvetica" panose="020B0604020202020204" pitchFamily="34" charset="0"/>
            </a:rPr>
            <a:t>Goal Timeframe: </a:t>
          </a:r>
          <a:r>
            <a:rPr lang="en-US" b="0" i="0" dirty="0">
              <a:latin typeface="Helvetica" panose="020B0604020202020204" pitchFamily="34" charset="0"/>
              <a:cs typeface="Helvetica" panose="020B0604020202020204" pitchFamily="34" charset="0"/>
            </a:rPr>
            <a:t>1-3 Years</a:t>
          </a:r>
        </a:p>
      </dgm:t>
    </dgm:pt>
    <dgm:pt modelId="{F40CE823-35DA-4A6D-B230-DAC6C2496C21}" type="parTrans" cxnId="{AF55E4C4-AC66-4329-B4DB-085648CF5E26}">
      <dgm:prSet/>
      <dgm:spPr/>
      <dgm:t>
        <a:bodyPr/>
        <a:lstStyle/>
        <a:p>
          <a:endParaRPr lang="en-US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67C58FE8-BD85-4816-BB3F-5602ABF12F64}" type="sibTrans" cxnId="{AF55E4C4-AC66-4329-B4DB-085648CF5E26}">
      <dgm:prSet/>
      <dgm:spPr/>
      <dgm:t>
        <a:bodyPr/>
        <a:lstStyle/>
        <a:p>
          <a:endParaRPr lang="en-US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89EFED7B-0234-460F-B8CC-5D7D3A23360E}">
      <dgm:prSet phldrT="[Text]"/>
      <dgm:spPr/>
      <dgm:t>
        <a:bodyPr/>
        <a:lstStyle/>
        <a:p>
          <a:pPr>
            <a:buNone/>
          </a:pPr>
          <a:r>
            <a:rPr lang="en-US" b="1" i="0" dirty="0">
              <a:latin typeface="Helvetica" panose="020B0604020202020204" pitchFamily="34" charset="0"/>
              <a:cs typeface="Helvetica" panose="020B0604020202020204" pitchFamily="34" charset="0"/>
            </a:rPr>
            <a:t>Goal Timeframe: </a:t>
          </a:r>
          <a:r>
            <a:rPr lang="en-US" b="0" i="0" dirty="0">
              <a:latin typeface="Helvetica" panose="020B0604020202020204" pitchFamily="34" charset="0"/>
              <a:cs typeface="Helvetica" panose="020B0604020202020204" pitchFamily="34" charset="0"/>
            </a:rPr>
            <a:t>4</a:t>
          </a:r>
          <a:r>
            <a:rPr lang="en-US" b="1" i="0" dirty="0">
              <a:latin typeface="Helvetica" panose="020B0604020202020204" pitchFamily="34" charset="0"/>
              <a:cs typeface="Helvetica" panose="020B0604020202020204" pitchFamily="34" charset="0"/>
            </a:rPr>
            <a:t> </a:t>
          </a:r>
          <a:r>
            <a:rPr lang="en-US" b="0" i="0" dirty="0">
              <a:latin typeface="Helvetica" panose="020B0604020202020204" pitchFamily="34" charset="0"/>
              <a:cs typeface="Helvetica" panose="020B0604020202020204" pitchFamily="34" charset="0"/>
            </a:rPr>
            <a:t>-10 Years</a:t>
          </a:r>
          <a:endParaRPr lang="en-US" b="1" i="1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9704CE8A-6F7E-4A05-89B8-A918B7F5ECE7}" type="parTrans" cxnId="{15C07C1E-D519-4964-92E1-FBF46900B53B}">
      <dgm:prSet/>
      <dgm:spPr/>
      <dgm:t>
        <a:bodyPr/>
        <a:lstStyle/>
        <a:p>
          <a:endParaRPr lang="en-US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79A7814B-F1B4-413B-97B7-55B720611DAC}" type="sibTrans" cxnId="{15C07C1E-D519-4964-92E1-FBF46900B53B}">
      <dgm:prSet/>
      <dgm:spPr/>
      <dgm:t>
        <a:bodyPr/>
        <a:lstStyle/>
        <a:p>
          <a:endParaRPr lang="en-US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E4150C90-93C8-4031-BD08-E443817924F2}">
      <dgm:prSet phldrT="[Text]"/>
      <dgm:spPr/>
      <dgm:t>
        <a:bodyPr/>
        <a:lstStyle/>
        <a:p>
          <a:pPr>
            <a:buNone/>
          </a:pPr>
          <a:r>
            <a:rPr lang="en-US" b="1" i="0" dirty="0">
              <a:latin typeface="Helvetica" panose="020B0604020202020204" pitchFamily="34" charset="0"/>
              <a:cs typeface="Helvetica" panose="020B0604020202020204" pitchFamily="34" charset="0"/>
            </a:rPr>
            <a:t>Goal Timeframe: </a:t>
          </a:r>
          <a:r>
            <a:rPr lang="en-US" b="0" i="0" dirty="0">
              <a:latin typeface="Helvetica" panose="020B0604020202020204" pitchFamily="34" charset="0"/>
              <a:cs typeface="Helvetica" panose="020B0604020202020204" pitchFamily="34" charset="0"/>
            </a:rPr>
            <a:t>11-20 Years</a:t>
          </a:r>
          <a:endParaRPr lang="en-US" b="1" i="1" u="none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D02F2058-9581-42D2-BCA8-525A83E34502}" type="parTrans" cxnId="{9F58C54E-F6DD-409C-BE67-9FDF90E924A3}">
      <dgm:prSet/>
      <dgm:spPr/>
      <dgm:t>
        <a:bodyPr/>
        <a:lstStyle/>
        <a:p>
          <a:endParaRPr lang="en-US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CD313C72-47AF-47BC-9321-49774EF15E08}" type="sibTrans" cxnId="{9F58C54E-F6DD-409C-BE67-9FDF90E924A3}">
      <dgm:prSet/>
      <dgm:spPr/>
      <dgm:t>
        <a:bodyPr/>
        <a:lstStyle/>
        <a:p>
          <a:endParaRPr lang="en-US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018DFE71-4E74-49B9-A64D-795108D1D9EC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b="1" i="0" dirty="0">
              <a:latin typeface="Helvetica" panose="020B0604020202020204" pitchFamily="34" charset="0"/>
              <a:cs typeface="Helvetica" panose="020B0604020202020204" pitchFamily="34" charset="0"/>
            </a:rPr>
            <a:t>Recommended Major actions:  </a:t>
          </a:r>
          <a:r>
            <a:rPr lang="en-US" b="0" i="0" dirty="0">
              <a:latin typeface="Helvetica" panose="020B0604020202020204" pitchFamily="34" charset="0"/>
              <a:cs typeface="Helvetica" panose="020B0604020202020204" pitchFamily="34" charset="0"/>
            </a:rPr>
            <a:t>Primarily rely on budgeting very conservatively, retaining major expense savings and additional revenues, and strongly consider raising rates</a:t>
          </a:r>
        </a:p>
      </dgm:t>
    </dgm:pt>
    <dgm:pt modelId="{32E96551-A14D-4039-A6FE-5AE81E3E5333}" type="parTrans" cxnId="{1F47C567-3B86-4DCB-9A67-F12E3ECC6B99}">
      <dgm:prSet/>
      <dgm:spPr/>
      <dgm:t>
        <a:bodyPr/>
        <a:lstStyle/>
        <a:p>
          <a:endParaRPr lang="en-US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3BBEE93B-2F88-43C9-B258-37AE847927D7}" type="sibTrans" cxnId="{1F47C567-3B86-4DCB-9A67-F12E3ECC6B99}">
      <dgm:prSet/>
      <dgm:spPr/>
      <dgm:t>
        <a:bodyPr/>
        <a:lstStyle/>
        <a:p>
          <a:endParaRPr lang="en-US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B9017EC1-617B-433C-9741-1883347809DB}">
      <dgm:prSet/>
      <dgm:spPr/>
      <dgm:t>
        <a:bodyPr/>
        <a:lstStyle/>
        <a:p>
          <a:pPr>
            <a:buNone/>
          </a:pPr>
          <a:r>
            <a:rPr lang="en-US" b="1" i="0" dirty="0">
              <a:latin typeface="Helvetica" panose="020B0604020202020204" pitchFamily="34" charset="0"/>
              <a:cs typeface="Helvetica" panose="020B0604020202020204" pitchFamily="34" charset="0"/>
            </a:rPr>
            <a:t>Recommended Major actions:  </a:t>
          </a:r>
          <a:r>
            <a:rPr lang="en-US" b="0" i="0" dirty="0">
              <a:latin typeface="Helvetica" panose="020B0604020202020204" pitchFamily="34" charset="0"/>
              <a:cs typeface="Helvetica" panose="020B0604020202020204" pitchFamily="34" charset="0"/>
            </a:rPr>
            <a:t>Primarily rely on retaining all major expense savings and additional revenues, budgeting conservatively, and consider raising rates</a:t>
          </a:r>
        </a:p>
      </dgm:t>
    </dgm:pt>
    <dgm:pt modelId="{1EEE4E3D-998C-4BB3-A390-F1557416699B}" type="parTrans" cxnId="{01DFFEA5-B721-4326-A2CE-2F820EBD8B65}">
      <dgm:prSet/>
      <dgm:spPr/>
      <dgm:t>
        <a:bodyPr/>
        <a:lstStyle/>
        <a:p>
          <a:endParaRPr lang="en-US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EA4AC188-E882-4BB4-A77D-D4C27C06367C}" type="sibTrans" cxnId="{01DFFEA5-B721-4326-A2CE-2F820EBD8B65}">
      <dgm:prSet/>
      <dgm:spPr/>
      <dgm:t>
        <a:bodyPr/>
        <a:lstStyle/>
        <a:p>
          <a:endParaRPr lang="en-US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D26B2355-961F-4311-9E64-D5D744176F6C}">
      <dgm:prSet/>
      <dgm:spPr/>
      <dgm:t>
        <a:bodyPr/>
        <a:lstStyle/>
        <a:p>
          <a:pPr>
            <a:buNone/>
          </a:pPr>
          <a:r>
            <a:rPr lang="en-US" b="1" i="0" dirty="0">
              <a:latin typeface="Helvetica" panose="020B0604020202020204" pitchFamily="34" charset="0"/>
              <a:cs typeface="Helvetica" panose="020B0604020202020204" pitchFamily="34" charset="0"/>
            </a:rPr>
            <a:t>Recommended Major actions:  </a:t>
          </a:r>
          <a:r>
            <a:rPr lang="en-US" b="0" i="0" dirty="0">
              <a:latin typeface="Helvetica" panose="020B0604020202020204" pitchFamily="34" charset="0"/>
              <a:cs typeface="Helvetica" panose="020B0604020202020204" pitchFamily="34" charset="0"/>
            </a:rPr>
            <a:t>Primarily rely on retaining major expense savings and additional revenues, and budgeting conservatively.  Consider raising rates only if minimal progress by year 15.</a:t>
          </a:r>
        </a:p>
      </dgm:t>
    </dgm:pt>
    <dgm:pt modelId="{45F267C2-D834-40A3-A78A-BE423111CF5B}" type="parTrans" cxnId="{A0404DEE-BED5-4C4F-A524-B5B4D7CD5013}">
      <dgm:prSet/>
      <dgm:spPr/>
      <dgm:t>
        <a:bodyPr/>
        <a:lstStyle/>
        <a:p>
          <a:endParaRPr lang="en-US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EF5FC7F8-2220-4805-A750-C5F231E45FEC}" type="sibTrans" cxnId="{A0404DEE-BED5-4C4F-A524-B5B4D7CD5013}">
      <dgm:prSet/>
      <dgm:spPr/>
      <dgm:t>
        <a:bodyPr/>
        <a:lstStyle/>
        <a:p>
          <a:endParaRPr lang="en-US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59A0D069-5279-496C-B279-44583FB1F1C9}" type="pres">
      <dgm:prSet presAssocID="{87D7DB42-C76B-4A84-A91D-B26DFE6487EC}" presName="linear" presStyleCnt="0">
        <dgm:presLayoutVars>
          <dgm:dir/>
          <dgm:animLvl val="lvl"/>
          <dgm:resizeHandles val="exact"/>
        </dgm:presLayoutVars>
      </dgm:prSet>
      <dgm:spPr/>
    </dgm:pt>
    <dgm:pt modelId="{98715D78-4D54-4626-83DC-29F03B38002F}" type="pres">
      <dgm:prSet presAssocID="{DF80F6F1-71A6-4DD6-8A69-24E86B6C7A75}" presName="parentLin" presStyleCnt="0"/>
      <dgm:spPr/>
    </dgm:pt>
    <dgm:pt modelId="{DCFCC026-0547-4D65-AB54-D1D4135D312D}" type="pres">
      <dgm:prSet presAssocID="{DF80F6F1-71A6-4DD6-8A69-24E86B6C7A75}" presName="parentLeftMargin" presStyleLbl="node1" presStyleIdx="0" presStyleCnt="3"/>
      <dgm:spPr/>
    </dgm:pt>
    <dgm:pt modelId="{7D75A0C7-15F0-4F0D-8FF1-16EF9D7E8AC5}" type="pres">
      <dgm:prSet presAssocID="{DF80F6F1-71A6-4DD6-8A69-24E86B6C7A75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B72205D6-60CA-43F2-A1CF-80A6E83F88B0}" type="pres">
      <dgm:prSet presAssocID="{DF80F6F1-71A6-4DD6-8A69-24E86B6C7A75}" presName="negativeSpace" presStyleCnt="0"/>
      <dgm:spPr/>
    </dgm:pt>
    <dgm:pt modelId="{4057A7FC-348B-4894-9457-6CB0F0CD9DE7}" type="pres">
      <dgm:prSet presAssocID="{DF80F6F1-71A6-4DD6-8A69-24E86B6C7A75}" presName="childText" presStyleLbl="conFgAcc1" presStyleIdx="0" presStyleCnt="3" custLinFactNeighborY="-9314">
        <dgm:presLayoutVars>
          <dgm:bulletEnabled val="1"/>
        </dgm:presLayoutVars>
      </dgm:prSet>
      <dgm:spPr/>
    </dgm:pt>
    <dgm:pt modelId="{F33107EA-E429-4D13-9BD9-45D146088339}" type="pres">
      <dgm:prSet presAssocID="{837384BF-2492-419A-820B-3492758785CB}" presName="spaceBetweenRectangles" presStyleCnt="0"/>
      <dgm:spPr/>
    </dgm:pt>
    <dgm:pt modelId="{4709F8C0-0C2F-4C25-8E56-7496B7A0EA92}" type="pres">
      <dgm:prSet presAssocID="{4239335B-AB48-4A27-BEBE-C4E2DA3FB7DC}" presName="parentLin" presStyleCnt="0"/>
      <dgm:spPr/>
    </dgm:pt>
    <dgm:pt modelId="{69C7AA7C-4C70-4922-8C90-502065702A41}" type="pres">
      <dgm:prSet presAssocID="{4239335B-AB48-4A27-BEBE-C4E2DA3FB7DC}" presName="parentLeftMargin" presStyleLbl="node1" presStyleIdx="0" presStyleCnt="3"/>
      <dgm:spPr/>
    </dgm:pt>
    <dgm:pt modelId="{9CEE8887-A5F4-4B7C-99B1-C8B5786BA5A7}" type="pres">
      <dgm:prSet presAssocID="{4239335B-AB48-4A27-BEBE-C4E2DA3FB7DC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0AF06B0F-B99C-4CEB-B091-D40392C66A4F}" type="pres">
      <dgm:prSet presAssocID="{4239335B-AB48-4A27-BEBE-C4E2DA3FB7DC}" presName="negativeSpace" presStyleCnt="0"/>
      <dgm:spPr/>
    </dgm:pt>
    <dgm:pt modelId="{79609E82-C7D7-42D8-AF5E-91FF39A80BE2}" type="pres">
      <dgm:prSet presAssocID="{4239335B-AB48-4A27-BEBE-C4E2DA3FB7DC}" presName="childText" presStyleLbl="conFgAcc1" presStyleIdx="1" presStyleCnt="3">
        <dgm:presLayoutVars>
          <dgm:bulletEnabled val="1"/>
        </dgm:presLayoutVars>
      </dgm:prSet>
      <dgm:spPr/>
    </dgm:pt>
    <dgm:pt modelId="{7A29ADA3-05AD-4D57-BF60-67DE4450176A}" type="pres">
      <dgm:prSet presAssocID="{7F2D710B-6226-45B3-AA18-BDCB940C29B6}" presName="spaceBetweenRectangles" presStyleCnt="0"/>
      <dgm:spPr/>
    </dgm:pt>
    <dgm:pt modelId="{3BC866E1-20C0-4FC1-95CC-3141AEB9D0EE}" type="pres">
      <dgm:prSet presAssocID="{210FBC83-C341-47CE-8E32-70FC3D71558E}" presName="parentLin" presStyleCnt="0"/>
      <dgm:spPr/>
    </dgm:pt>
    <dgm:pt modelId="{F0467DCC-1C6A-47C8-85F0-309F78FCD0A1}" type="pres">
      <dgm:prSet presAssocID="{210FBC83-C341-47CE-8E32-70FC3D71558E}" presName="parentLeftMargin" presStyleLbl="node1" presStyleIdx="1" presStyleCnt="3"/>
      <dgm:spPr/>
    </dgm:pt>
    <dgm:pt modelId="{2C56E742-08C9-44A0-856C-2410155D264E}" type="pres">
      <dgm:prSet presAssocID="{210FBC83-C341-47CE-8E32-70FC3D71558E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DE7EFA91-ADDC-46DE-B2B0-60C756F1E55A}" type="pres">
      <dgm:prSet presAssocID="{210FBC83-C341-47CE-8E32-70FC3D71558E}" presName="negativeSpace" presStyleCnt="0"/>
      <dgm:spPr/>
    </dgm:pt>
    <dgm:pt modelId="{FBA175C6-86E8-47E3-AE8C-BE752D6A5C96}" type="pres">
      <dgm:prSet presAssocID="{210FBC83-C341-47CE-8E32-70FC3D71558E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15C07C1E-D519-4964-92E1-FBF46900B53B}" srcId="{4239335B-AB48-4A27-BEBE-C4E2DA3FB7DC}" destId="{89EFED7B-0234-460F-B8CC-5D7D3A23360E}" srcOrd="0" destOrd="0" parTransId="{9704CE8A-6F7E-4A05-89B8-A918B7F5ECE7}" sibTransId="{79A7814B-F1B4-413B-97B7-55B720611DAC}"/>
    <dgm:cxn modelId="{720FCB20-B459-4071-A7F4-3991A56D53B9}" type="presOf" srcId="{018DFE71-4E74-49B9-A64D-795108D1D9EC}" destId="{4057A7FC-348B-4894-9457-6CB0F0CD9DE7}" srcOrd="0" destOrd="1" presId="urn:microsoft.com/office/officeart/2005/8/layout/list1"/>
    <dgm:cxn modelId="{21BEB430-AC71-441B-8909-F5FBC7C88CC5}" type="presOf" srcId="{4239335B-AB48-4A27-BEBE-C4E2DA3FB7DC}" destId="{69C7AA7C-4C70-4922-8C90-502065702A41}" srcOrd="0" destOrd="0" presId="urn:microsoft.com/office/officeart/2005/8/layout/list1"/>
    <dgm:cxn modelId="{583F3935-BB6D-459C-BCDB-2936801556C1}" type="presOf" srcId="{4239335B-AB48-4A27-BEBE-C4E2DA3FB7DC}" destId="{9CEE8887-A5F4-4B7C-99B1-C8B5786BA5A7}" srcOrd="1" destOrd="0" presId="urn:microsoft.com/office/officeart/2005/8/layout/list1"/>
    <dgm:cxn modelId="{8AADA842-0BC5-44C5-B82A-F328EB053503}" srcId="{87D7DB42-C76B-4A84-A91D-B26DFE6487EC}" destId="{210FBC83-C341-47CE-8E32-70FC3D71558E}" srcOrd="2" destOrd="0" parTransId="{BB5C37E7-CF88-49EE-AFD0-5D251F15DDDF}" sibTransId="{BC279EA0-15DA-459C-AAC4-1C9AC7A3522D}"/>
    <dgm:cxn modelId="{1F47C567-3B86-4DCB-9A67-F12E3ECC6B99}" srcId="{DF80F6F1-71A6-4DD6-8A69-24E86B6C7A75}" destId="{018DFE71-4E74-49B9-A64D-795108D1D9EC}" srcOrd="1" destOrd="0" parTransId="{32E96551-A14D-4039-A6FE-5AE81E3E5333}" sibTransId="{3BBEE93B-2F88-43C9-B258-37AE847927D7}"/>
    <dgm:cxn modelId="{AC39EC48-0805-4A3B-96A0-1928A0383A1C}" type="presOf" srcId="{210FBC83-C341-47CE-8E32-70FC3D71558E}" destId="{F0467DCC-1C6A-47C8-85F0-309F78FCD0A1}" srcOrd="0" destOrd="0" presId="urn:microsoft.com/office/officeart/2005/8/layout/list1"/>
    <dgm:cxn modelId="{9F58C54E-F6DD-409C-BE67-9FDF90E924A3}" srcId="{210FBC83-C341-47CE-8E32-70FC3D71558E}" destId="{E4150C90-93C8-4031-BD08-E443817924F2}" srcOrd="0" destOrd="0" parTransId="{D02F2058-9581-42D2-BCA8-525A83E34502}" sibTransId="{CD313C72-47AF-47BC-9321-49774EF15E08}"/>
    <dgm:cxn modelId="{F645216F-1E3F-408B-8969-670129CA54B4}" type="presOf" srcId="{DF80F6F1-71A6-4DD6-8A69-24E86B6C7A75}" destId="{7D75A0C7-15F0-4F0D-8FF1-16EF9D7E8AC5}" srcOrd="1" destOrd="0" presId="urn:microsoft.com/office/officeart/2005/8/layout/list1"/>
    <dgm:cxn modelId="{17E2DB79-0AAB-42E5-8402-1FC0FDFB8F74}" type="presOf" srcId="{DF80F6F1-71A6-4DD6-8A69-24E86B6C7A75}" destId="{DCFCC026-0547-4D65-AB54-D1D4135D312D}" srcOrd="0" destOrd="0" presId="urn:microsoft.com/office/officeart/2005/8/layout/list1"/>
    <dgm:cxn modelId="{9418F68D-B83D-474E-872E-267BBB48AF08}" srcId="{87D7DB42-C76B-4A84-A91D-B26DFE6487EC}" destId="{DF80F6F1-71A6-4DD6-8A69-24E86B6C7A75}" srcOrd="0" destOrd="0" parTransId="{2AC3839A-EB9E-45CD-A7FA-4DC437778D61}" sibTransId="{837384BF-2492-419A-820B-3492758785CB}"/>
    <dgm:cxn modelId="{6AAAF294-034B-45B0-B566-574650F07A95}" type="presOf" srcId="{D26B2355-961F-4311-9E64-D5D744176F6C}" destId="{FBA175C6-86E8-47E3-AE8C-BE752D6A5C96}" srcOrd="0" destOrd="1" presId="urn:microsoft.com/office/officeart/2005/8/layout/list1"/>
    <dgm:cxn modelId="{4209289F-98F4-4823-8405-FF59291D6290}" srcId="{87D7DB42-C76B-4A84-A91D-B26DFE6487EC}" destId="{4239335B-AB48-4A27-BEBE-C4E2DA3FB7DC}" srcOrd="1" destOrd="0" parTransId="{FD470A82-5571-4C1A-B0FA-8C96B06868AC}" sibTransId="{7F2D710B-6226-45B3-AA18-BDCB940C29B6}"/>
    <dgm:cxn modelId="{5887E4A0-5667-4585-B87B-7DD44FB232F2}" type="presOf" srcId="{E4150C90-93C8-4031-BD08-E443817924F2}" destId="{FBA175C6-86E8-47E3-AE8C-BE752D6A5C96}" srcOrd="0" destOrd="0" presId="urn:microsoft.com/office/officeart/2005/8/layout/list1"/>
    <dgm:cxn modelId="{ACD020A5-7901-45B2-B8B6-80E75E0305A8}" type="presOf" srcId="{89EFED7B-0234-460F-B8CC-5D7D3A23360E}" destId="{79609E82-C7D7-42D8-AF5E-91FF39A80BE2}" srcOrd="0" destOrd="0" presId="urn:microsoft.com/office/officeart/2005/8/layout/list1"/>
    <dgm:cxn modelId="{01DFFEA5-B721-4326-A2CE-2F820EBD8B65}" srcId="{4239335B-AB48-4A27-BEBE-C4E2DA3FB7DC}" destId="{B9017EC1-617B-433C-9741-1883347809DB}" srcOrd="1" destOrd="0" parTransId="{1EEE4E3D-998C-4BB3-A390-F1557416699B}" sibTransId="{EA4AC188-E882-4BB4-A77D-D4C27C06367C}"/>
    <dgm:cxn modelId="{5761CFA9-1088-4911-A9A9-D5895AD4D47B}" type="presOf" srcId="{B9017EC1-617B-433C-9741-1883347809DB}" destId="{79609E82-C7D7-42D8-AF5E-91FF39A80BE2}" srcOrd="0" destOrd="1" presId="urn:microsoft.com/office/officeart/2005/8/layout/list1"/>
    <dgm:cxn modelId="{A152E9B9-4777-41EA-8A5E-BAC3F65E0468}" type="presOf" srcId="{777D3986-BB87-420F-B9C5-0FE513CCAB4A}" destId="{4057A7FC-348B-4894-9457-6CB0F0CD9DE7}" srcOrd="0" destOrd="0" presId="urn:microsoft.com/office/officeart/2005/8/layout/list1"/>
    <dgm:cxn modelId="{AF55E4C4-AC66-4329-B4DB-085648CF5E26}" srcId="{DF80F6F1-71A6-4DD6-8A69-24E86B6C7A75}" destId="{777D3986-BB87-420F-B9C5-0FE513CCAB4A}" srcOrd="0" destOrd="0" parTransId="{F40CE823-35DA-4A6D-B230-DAC6C2496C21}" sibTransId="{67C58FE8-BD85-4816-BB3F-5602ABF12F64}"/>
    <dgm:cxn modelId="{E41149D0-BAD0-42B6-933E-2B4C7AA98C62}" type="presOf" srcId="{210FBC83-C341-47CE-8E32-70FC3D71558E}" destId="{2C56E742-08C9-44A0-856C-2410155D264E}" srcOrd="1" destOrd="0" presId="urn:microsoft.com/office/officeart/2005/8/layout/list1"/>
    <dgm:cxn modelId="{2039A3E7-0E71-4AA8-ABB1-F0C6E9C11F8A}" type="presOf" srcId="{87D7DB42-C76B-4A84-A91D-B26DFE6487EC}" destId="{59A0D069-5279-496C-B279-44583FB1F1C9}" srcOrd="0" destOrd="0" presId="urn:microsoft.com/office/officeart/2005/8/layout/list1"/>
    <dgm:cxn modelId="{A0404DEE-BED5-4C4F-A524-B5B4D7CD5013}" srcId="{210FBC83-C341-47CE-8E32-70FC3D71558E}" destId="{D26B2355-961F-4311-9E64-D5D744176F6C}" srcOrd="1" destOrd="0" parTransId="{45F267C2-D834-40A3-A78A-BE423111CF5B}" sibTransId="{EF5FC7F8-2220-4805-A750-C5F231E45FEC}"/>
    <dgm:cxn modelId="{40EC3A49-7A97-48E6-B95C-3A00149A15B2}" type="presParOf" srcId="{59A0D069-5279-496C-B279-44583FB1F1C9}" destId="{98715D78-4D54-4626-83DC-29F03B38002F}" srcOrd="0" destOrd="0" presId="urn:microsoft.com/office/officeart/2005/8/layout/list1"/>
    <dgm:cxn modelId="{96CA0EA1-1EB9-4991-985B-C3CD6A1EDC61}" type="presParOf" srcId="{98715D78-4D54-4626-83DC-29F03B38002F}" destId="{DCFCC026-0547-4D65-AB54-D1D4135D312D}" srcOrd="0" destOrd="0" presId="urn:microsoft.com/office/officeart/2005/8/layout/list1"/>
    <dgm:cxn modelId="{7474ACC1-D1BF-432F-A45E-B7454DEB3686}" type="presParOf" srcId="{98715D78-4D54-4626-83DC-29F03B38002F}" destId="{7D75A0C7-15F0-4F0D-8FF1-16EF9D7E8AC5}" srcOrd="1" destOrd="0" presId="urn:microsoft.com/office/officeart/2005/8/layout/list1"/>
    <dgm:cxn modelId="{3BF6BFFA-9732-4ADF-9A5F-2722F1246FC3}" type="presParOf" srcId="{59A0D069-5279-496C-B279-44583FB1F1C9}" destId="{B72205D6-60CA-43F2-A1CF-80A6E83F88B0}" srcOrd="1" destOrd="0" presId="urn:microsoft.com/office/officeart/2005/8/layout/list1"/>
    <dgm:cxn modelId="{FF03FCDF-0380-41F8-9273-FD1C2910E1C3}" type="presParOf" srcId="{59A0D069-5279-496C-B279-44583FB1F1C9}" destId="{4057A7FC-348B-4894-9457-6CB0F0CD9DE7}" srcOrd="2" destOrd="0" presId="urn:microsoft.com/office/officeart/2005/8/layout/list1"/>
    <dgm:cxn modelId="{A18F8D81-ED3B-41B8-A898-D4B3D794410B}" type="presParOf" srcId="{59A0D069-5279-496C-B279-44583FB1F1C9}" destId="{F33107EA-E429-4D13-9BD9-45D146088339}" srcOrd="3" destOrd="0" presId="urn:microsoft.com/office/officeart/2005/8/layout/list1"/>
    <dgm:cxn modelId="{499CAA41-331C-4BA9-A3AC-0B9CA3D2AB3F}" type="presParOf" srcId="{59A0D069-5279-496C-B279-44583FB1F1C9}" destId="{4709F8C0-0C2F-4C25-8E56-7496B7A0EA92}" srcOrd="4" destOrd="0" presId="urn:microsoft.com/office/officeart/2005/8/layout/list1"/>
    <dgm:cxn modelId="{A34EC944-3738-4F4E-8F55-3B3DA9F85F03}" type="presParOf" srcId="{4709F8C0-0C2F-4C25-8E56-7496B7A0EA92}" destId="{69C7AA7C-4C70-4922-8C90-502065702A41}" srcOrd="0" destOrd="0" presId="urn:microsoft.com/office/officeart/2005/8/layout/list1"/>
    <dgm:cxn modelId="{87479D0E-31D5-4454-BAF1-30996955CA59}" type="presParOf" srcId="{4709F8C0-0C2F-4C25-8E56-7496B7A0EA92}" destId="{9CEE8887-A5F4-4B7C-99B1-C8B5786BA5A7}" srcOrd="1" destOrd="0" presId="urn:microsoft.com/office/officeart/2005/8/layout/list1"/>
    <dgm:cxn modelId="{5871E68F-94F0-42EA-BA01-C2D3E335FFAA}" type="presParOf" srcId="{59A0D069-5279-496C-B279-44583FB1F1C9}" destId="{0AF06B0F-B99C-4CEB-B091-D40392C66A4F}" srcOrd="5" destOrd="0" presId="urn:microsoft.com/office/officeart/2005/8/layout/list1"/>
    <dgm:cxn modelId="{0E023B7B-C09C-4811-B0E8-32C9749E42B1}" type="presParOf" srcId="{59A0D069-5279-496C-B279-44583FB1F1C9}" destId="{79609E82-C7D7-42D8-AF5E-91FF39A80BE2}" srcOrd="6" destOrd="0" presId="urn:microsoft.com/office/officeart/2005/8/layout/list1"/>
    <dgm:cxn modelId="{D58F3A21-A0E7-4040-A21D-0809EB52A38F}" type="presParOf" srcId="{59A0D069-5279-496C-B279-44583FB1F1C9}" destId="{7A29ADA3-05AD-4D57-BF60-67DE4450176A}" srcOrd="7" destOrd="0" presId="urn:microsoft.com/office/officeart/2005/8/layout/list1"/>
    <dgm:cxn modelId="{7C7A1BFD-AEF2-4450-81CB-4154B141CCD6}" type="presParOf" srcId="{59A0D069-5279-496C-B279-44583FB1F1C9}" destId="{3BC866E1-20C0-4FC1-95CC-3141AEB9D0EE}" srcOrd="8" destOrd="0" presId="urn:microsoft.com/office/officeart/2005/8/layout/list1"/>
    <dgm:cxn modelId="{66DC7E0D-5F9D-47AE-93D0-E73D28BF6B33}" type="presParOf" srcId="{3BC866E1-20C0-4FC1-95CC-3141AEB9D0EE}" destId="{F0467DCC-1C6A-47C8-85F0-309F78FCD0A1}" srcOrd="0" destOrd="0" presId="urn:microsoft.com/office/officeart/2005/8/layout/list1"/>
    <dgm:cxn modelId="{74B2318A-818C-416D-8CBE-230D4F0CCC79}" type="presParOf" srcId="{3BC866E1-20C0-4FC1-95CC-3141AEB9D0EE}" destId="{2C56E742-08C9-44A0-856C-2410155D264E}" srcOrd="1" destOrd="0" presId="urn:microsoft.com/office/officeart/2005/8/layout/list1"/>
    <dgm:cxn modelId="{B1C9031C-68F8-4D2E-9F5D-32E590B0E1C5}" type="presParOf" srcId="{59A0D069-5279-496C-B279-44583FB1F1C9}" destId="{DE7EFA91-ADDC-46DE-B2B0-60C756F1E55A}" srcOrd="9" destOrd="0" presId="urn:microsoft.com/office/officeart/2005/8/layout/list1"/>
    <dgm:cxn modelId="{627AF788-F17B-495B-A78A-4B15FF02EBFD}" type="presParOf" srcId="{59A0D069-5279-496C-B279-44583FB1F1C9}" destId="{FBA175C6-86E8-47E3-AE8C-BE752D6A5C96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57A7FC-348B-4894-9457-6CB0F0CD9DE7}">
      <dsp:nvSpPr>
        <dsp:cNvPr id="0" name=""/>
        <dsp:cNvSpPr/>
      </dsp:nvSpPr>
      <dsp:spPr>
        <a:xfrm>
          <a:off x="0" y="392132"/>
          <a:ext cx="11936240" cy="13765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6385" tIns="395732" rIns="926385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900" b="1" i="1" kern="1200" dirty="0">
              <a:latin typeface="Helvetica" panose="020B0604020202020204" pitchFamily="34" charset="0"/>
              <a:cs typeface="Helvetica" panose="020B0604020202020204" pitchFamily="34" charset="0"/>
            </a:rPr>
            <a:t>Essential to the basic financial functioning of the District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en-US" sz="1900" kern="1200" dirty="0">
              <a:latin typeface="Helvetica" panose="020B0604020202020204" pitchFamily="34" charset="0"/>
              <a:cs typeface="Helvetica" panose="020B0604020202020204" pitchFamily="34" charset="0"/>
            </a:rPr>
            <a:t> Working Capital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en-US" sz="1900" kern="1200" dirty="0">
              <a:latin typeface="Helvetica" panose="020B0604020202020204" pitchFamily="34" charset="0"/>
              <a:cs typeface="Helvetica" panose="020B0604020202020204" pitchFamily="34" charset="0"/>
            </a:rPr>
            <a:t> Debt Service Reserve</a:t>
          </a:r>
        </a:p>
      </dsp:txBody>
      <dsp:txXfrm>
        <a:off x="0" y="392132"/>
        <a:ext cx="11936240" cy="1376550"/>
      </dsp:txXfrm>
    </dsp:sp>
    <dsp:sp modelId="{7D75A0C7-15F0-4F0D-8FF1-16EF9D7E8AC5}">
      <dsp:nvSpPr>
        <dsp:cNvPr id="0" name=""/>
        <dsp:cNvSpPr/>
      </dsp:nvSpPr>
      <dsp:spPr>
        <a:xfrm>
          <a:off x="596812" y="121248"/>
          <a:ext cx="8355368" cy="560880"/>
        </a:xfrm>
        <a:prstGeom prst="roundRect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5813" tIns="0" rIns="315813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Helvetica" panose="020B0604020202020204" pitchFamily="34" charset="0"/>
              <a:cs typeface="Helvetica" panose="020B0604020202020204" pitchFamily="34" charset="0"/>
            </a:rPr>
            <a:t>Liquidity - (Minimum Target)</a:t>
          </a:r>
        </a:p>
      </dsp:txBody>
      <dsp:txXfrm>
        <a:off x="624192" y="148628"/>
        <a:ext cx="8300608" cy="506120"/>
      </dsp:txXfrm>
    </dsp:sp>
    <dsp:sp modelId="{79609E82-C7D7-42D8-AF5E-91FF39A80BE2}">
      <dsp:nvSpPr>
        <dsp:cNvPr id="0" name=""/>
        <dsp:cNvSpPr/>
      </dsp:nvSpPr>
      <dsp:spPr>
        <a:xfrm>
          <a:off x="0" y="2161278"/>
          <a:ext cx="11936240" cy="13765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6385" tIns="395732" rIns="926385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900" b="1" i="1" kern="1200" dirty="0">
              <a:latin typeface="Helvetica" panose="020B0604020202020204" pitchFamily="34" charset="0"/>
              <a:cs typeface="Helvetica" panose="020B0604020202020204" pitchFamily="34" charset="0"/>
            </a:rPr>
            <a:t>Addresses certain and frequent risks to stabilize rates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None/>
          </a:pPr>
          <a:r>
            <a:rPr lang="en-US" sz="1900" kern="1200" dirty="0">
              <a:latin typeface="Helvetica" panose="020B0604020202020204" pitchFamily="34" charset="0"/>
              <a:cs typeface="Helvetica" panose="020B0604020202020204" pitchFamily="34" charset="0"/>
            </a:rPr>
            <a:t>3. Capital Replacement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None/>
          </a:pPr>
          <a:r>
            <a:rPr lang="en-US" sz="1900" kern="1200" dirty="0">
              <a:latin typeface="Helvetica" panose="020B0604020202020204" pitchFamily="34" charset="0"/>
              <a:cs typeface="Helvetica" panose="020B0604020202020204" pitchFamily="34" charset="0"/>
            </a:rPr>
            <a:t>4. Rate Stabilization</a:t>
          </a:r>
        </a:p>
      </dsp:txBody>
      <dsp:txXfrm>
        <a:off x="0" y="2161278"/>
        <a:ext cx="11936240" cy="1376550"/>
      </dsp:txXfrm>
    </dsp:sp>
    <dsp:sp modelId="{9CEE8887-A5F4-4B7C-99B1-C8B5786BA5A7}">
      <dsp:nvSpPr>
        <dsp:cNvPr id="0" name=""/>
        <dsp:cNvSpPr/>
      </dsp:nvSpPr>
      <dsp:spPr>
        <a:xfrm>
          <a:off x="596812" y="1880838"/>
          <a:ext cx="8355368" cy="560880"/>
        </a:xfrm>
        <a:prstGeom prst="roundRect">
          <a:avLst/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5813" tIns="0" rIns="315813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rPr>
            <a:t>Stabilization - (Target Level)</a:t>
          </a:r>
        </a:p>
      </dsp:txBody>
      <dsp:txXfrm>
        <a:off x="624192" y="1908218"/>
        <a:ext cx="8300608" cy="506120"/>
      </dsp:txXfrm>
    </dsp:sp>
    <dsp:sp modelId="{FBA175C6-86E8-47E3-AE8C-BE752D6A5C96}">
      <dsp:nvSpPr>
        <dsp:cNvPr id="0" name=""/>
        <dsp:cNvSpPr/>
      </dsp:nvSpPr>
      <dsp:spPr>
        <a:xfrm>
          <a:off x="0" y="3904903"/>
          <a:ext cx="11936240" cy="13765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6385" tIns="395732" rIns="926385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900" b="1" i="1" u="none" kern="1200" dirty="0">
              <a:latin typeface="Helvetica" panose="020B0604020202020204" pitchFamily="34" charset="0"/>
              <a:cs typeface="Helvetica" panose="020B0604020202020204" pitchFamily="34" charset="0"/>
            </a:rPr>
            <a:t>Provides for known but less frequent or impactful risks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None/>
          </a:pPr>
          <a:r>
            <a:rPr lang="en-US" sz="1900" kern="1200" dirty="0">
              <a:latin typeface="Helvetica" panose="020B0604020202020204" pitchFamily="34" charset="0"/>
              <a:cs typeface="Helvetica" panose="020B0604020202020204" pitchFamily="34" charset="0"/>
            </a:rPr>
            <a:t>5. Emergency/Disaster (i.e. Earthquakes, etc.)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US" sz="1900" kern="1200" dirty="0">
              <a:latin typeface="Helvetica" panose="020B0604020202020204" pitchFamily="34" charset="0"/>
              <a:cs typeface="Helvetica" panose="020B0604020202020204" pitchFamily="34" charset="0"/>
            </a:rPr>
            <a:t>8. Major Future CIP/Special Project (Pay-go)</a:t>
          </a:r>
        </a:p>
      </dsp:txBody>
      <dsp:txXfrm>
        <a:off x="0" y="3904903"/>
        <a:ext cx="11936240" cy="1376550"/>
      </dsp:txXfrm>
    </dsp:sp>
    <dsp:sp modelId="{2C56E742-08C9-44A0-856C-2410155D264E}">
      <dsp:nvSpPr>
        <dsp:cNvPr id="0" name=""/>
        <dsp:cNvSpPr/>
      </dsp:nvSpPr>
      <dsp:spPr>
        <a:xfrm>
          <a:off x="596812" y="3640428"/>
          <a:ext cx="8355368" cy="560880"/>
        </a:xfrm>
        <a:prstGeom prst="roundRect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5813" tIns="0" rIns="315813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Helvetica" panose="020B0604020202020204" pitchFamily="34" charset="0"/>
              <a:cs typeface="Helvetica" panose="020B0604020202020204" pitchFamily="34" charset="0"/>
            </a:rPr>
            <a:t>Contingency - (Maximum Target)</a:t>
          </a:r>
        </a:p>
      </dsp:txBody>
      <dsp:txXfrm>
        <a:off x="624192" y="3667808"/>
        <a:ext cx="8300608" cy="5061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57A7FC-348B-4894-9457-6CB0F0CD9DE7}">
      <dsp:nvSpPr>
        <dsp:cNvPr id="0" name=""/>
        <dsp:cNvSpPr/>
      </dsp:nvSpPr>
      <dsp:spPr>
        <a:xfrm>
          <a:off x="0" y="281254"/>
          <a:ext cx="12105238" cy="9922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39501" tIns="291592" rIns="939501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400" b="1" i="0" kern="1200" dirty="0">
              <a:latin typeface="Helvetica" panose="020B0604020202020204" pitchFamily="34" charset="0"/>
              <a:cs typeface="Helvetica" panose="020B0604020202020204" pitchFamily="34" charset="0"/>
            </a:rPr>
            <a:t>Goal Timeframe: </a:t>
          </a:r>
          <a:r>
            <a:rPr lang="en-US" sz="1400" b="0" i="0" kern="1200" dirty="0">
              <a:latin typeface="Helvetica" panose="020B0604020202020204" pitchFamily="34" charset="0"/>
              <a:cs typeface="Helvetica" panose="020B0604020202020204" pitchFamily="34" charset="0"/>
            </a:rPr>
            <a:t>1-3 Years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400" b="1" i="0" kern="1200" dirty="0">
              <a:latin typeface="Helvetica" panose="020B0604020202020204" pitchFamily="34" charset="0"/>
              <a:cs typeface="Helvetica" panose="020B0604020202020204" pitchFamily="34" charset="0"/>
            </a:rPr>
            <a:t>Recommended Major actions:  </a:t>
          </a:r>
          <a:r>
            <a:rPr lang="en-US" sz="1400" b="0" i="0" kern="1200" dirty="0">
              <a:latin typeface="Helvetica" panose="020B0604020202020204" pitchFamily="34" charset="0"/>
              <a:cs typeface="Helvetica" panose="020B0604020202020204" pitchFamily="34" charset="0"/>
            </a:rPr>
            <a:t>Primarily rely on budgeting very conservatively, retaining major expense savings and additional revenues, and strongly consider raising rates</a:t>
          </a:r>
        </a:p>
      </dsp:txBody>
      <dsp:txXfrm>
        <a:off x="0" y="281254"/>
        <a:ext cx="12105238" cy="992250"/>
      </dsp:txXfrm>
    </dsp:sp>
    <dsp:sp modelId="{7D75A0C7-15F0-4F0D-8FF1-16EF9D7E8AC5}">
      <dsp:nvSpPr>
        <dsp:cNvPr id="0" name=""/>
        <dsp:cNvSpPr/>
      </dsp:nvSpPr>
      <dsp:spPr>
        <a:xfrm>
          <a:off x="605261" y="81655"/>
          <a:ext cx="8473666" cy="413280"/>
        </a:xfrm>
        <a:prstGeom prst="roundRect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284" tIns="0" rIns="320284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Helvetica" panose="020B0604020202020204" pitchFamily="34" charset="0"/>
              <a:cs typeface="Helvetica" panose="020B0604020202020204" pitchFamily="34" charset="0"/>
            </a:rPr>
            <a:t>Liquidity - (Minimum Target)</a:t>
          </a:r>
        </a:p>
      </dsp:txBody>
      <dsp:txXfrm>
        <a:off x="625436" y="101830"/>
        <a:ext cx="8433316" cy="372930"/>
      </dsp:txXfrm>
    </dsp:sp>
    <dsp:sp modelId="{79609E82-C7D7-42D8-AF5E-91FF39A80BE2}">
      <dsp:nvSpPr>
        <dsp:cNvPr id="0" name=""/>
        <dsp:cNvSpPr/>
      </dsp:nvSpPr>
      <dsp:spPr>
        <a:xfrm>
          <a:off x="0" y="1562785"/>
          <a:ext cx="12105238" cy="9922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39501" tIns="291592" rIns="939501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400" b="1" i="0" kern="1200" dirty="0">
              <a:latin typeface="Helvetica" panose="020B0604020202020204" pitchFamily="34" charset="0"/>
              <a:cs typeface="Helvetica" panose="020B0604020202020204" pitchFamily="34" charset="0"/>
            </a:rPr>
            <a:t>Goal Timeframe: </a:t>
          </a:r>
          <a:r>
            <a:rPr lang="en-US" sz="1400" b="0" i="0" kern="1200" dirty="0">
              <a:latin typeface="Helvetica" panose="020B0604020202020204" pitchFamily="34" charset="0"/>
              <a:cs typeface="Helvetica" panose="020B0604020202020204" pitchFamily="34" charset="0"/>
            </a:rPr>
            <a:t>4</a:t>
          </a:r>
          <a:r>
            <a:rPr lang="en-US" sz="1400" b="1" i="0" kern="1200" dirty="0">
              <a:latin typeface="Helvetica" panose="020B0604020202020204" pitchFamily="34" charset="0"/>
              <a:cs typeface="Helvetica" panose="020B0604020202020204" pitchFamily="34" charset="0"/>
            </a:rPr>
            <a:t> </a:t>
          </a:r>
          <a:r>
            <a:rPr lang="en-US" sz="1400" b="0" i="0" kern="1200" dirty="0">
              <a:latin typeface="Helvetica" panose="020B0604020202020204" pitchFamily="34" charset="0"/>
              <a:cs typeface="Helvetica" panose="020B0604020202020204" pitchFamily="34" charset="0"/>
            </a:rPr>
            <a:t>-10 Years</a:t>
          </a:r>
          <a:endParaRPr lang="en-US" sz="1400" b="1" i="1" kern="1200" dirty="0">
            <a:latin typeface="Helvetica" panose="020B0604020202020204" pitchFamily="34" charset="0"/>
            <a:cs typeface="Helvetica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400" b="1" i="0" kern="1200" dirty="0">
              <a:latin typeface="Helvetica" panose="020B0604020202020204" pitchFamily="34" charset="0"/>
              <a:cs typeface="Helvetica" panose="020B0604020202020204" pitchFamily="34" charset="0"/>
            </a:rPr>
            <a:t>Recommended Major actions:  </a:t>
          </a:r>
          <a:r>
            <a:rPr lang="en-US" sz="1400" b="0" i="0" kern="1200" dirty="0">
              <a:latin typeface="Helvetica" panose="020B0604020202020204" pitchFamily="34" charset="0"/>
              <a:cs typeface="Helvetica" panose="020B0604020202020204" pitchFamily="34" charset="0"/>
            </a:rPr>
            <a:t>Primarily rely on retaining all major expense savings and additional revenues, budgeting conservatively, and consider raising rates</a:t>
          </a:r>
        </a:p>
      </dsp:txBody>
      <dsp:txXfrm>
        <a:off x="0" y="1562785"/>
        <a:ext cx="12105238" cy="992250"/>
      </dsp:txXfrm>
    </dsp:sp>
    <dsp:sp modelId="{9CEE8887-A5F4-4B7C-99B1-C8B5786BA5A7}">
      <dsp:nvSpPr>
        <dsp:cNvPr id="0" name=""/>
        <dsp:cNvSpPr/>
      </dsp:nvSpPr>
      <dsp:spPr>
        <a:xfrm>
          <a:off x="605261" y="1356145"/>
          <a:ext cx="8473666" cy="413280"/>
        </a:xfrm>
        <a:prstGeom prst="roundRect">
          <a:avLst/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284" tIns="0" rIns="320284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rPr>
            <a:t>Stabilization - (Target Level)</a:t>
          </a:r>
        </a:p>
      </dsp:txBody>
      <dsp:txXfrm>
        <a:off x="625436" y="1376320"/>
        <a:ext cx="8433316" cy="372930"/>
      </dsp:txXfrm>
    </dsp:sp>
    <dsp:sp modelId="{FBA175C6-86E8-47E3-AE8C-BE752D6A5C96}">
      <dsp:nvSpPr>
        <dsp:cNvPr id="0" name=""/>
        <dsp:cNvSpPr/>
      </dsp:nvSpPr>
      <dsp:spPr>
        <a:xfrm>
          <a:off x="0" y="2837275"/>
          <a:ext cx="12105238" cy="9922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39501" tIns="291592" rIns="939501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400" b="1" i="0" kern="1200" dirty="0">
              <a:latin typeface="Helvetica" panose="020B0604020202020204" pitchFamily="34" charset="0"/>
              <a:cs typeface="Helvetica" panose="020B0604020202020204" pitchFamily="34" charset="0"/>
            </a:rPr>
            <a:t>Goal Timeframe: </a:t>
          </a:r>
          <a:r>
            <a:rPr lang="en-US" sz="1400" b="0" i="0" kern="1200" dirty="0">
              <a:latin typeface="Helvetica" panose="020B0604020202020204" pitchFamily="34" charset="0"/>
              <a:cs typeface="Helvetica" panose="020B0604020202020204" pitchFamily="34" charset="0"/>
            </a:rPr>
            <a:t>11-20 Years</a:t>
          </a:r>
          <a:endParaRPr lang="en-US" sz="1400" b="1" i="1" u="none" kern="1200" dirty="0">
            <a:latin typeface="Helvetica" panose="020B0604020202020204" pitchFamily="34" charset="0"/>
            <a:cs typeface="Helvetica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400" b="1" i="0" kern="1200" dirty="0">
              <a:latin typeface="Helvetica" panose="020B0604020202020204" pitchFamily="34" charset="0"/>
              <a:cs typeface="Helvetica" panose="020B0604020202020204" pitchFamily="34" charset="0"/>
            </a:rPr>
            <a:t>Recommended Major actions:  </a:t>
          </a:r>
          <a:r>
            <a:rPr lang="en-US" sz="1400" b="0" i="0" kern="1200" dirty="0">
              <a:latin typeface="Helvetica" panose="020B0604020202020204" pitchFamily="34" charset="0"/>
              <a:cs typeface="Helvetica" panose="020B0604020202020204" pitchFamily="34" charset="0"/>
            </a:rPr>
            <a:t>Primarily rely on retaining major expense savings and additional revenues, and budgeting conservatively.  Consider raising rates only if minimal progress by year 15.</a:t>
          </a:r>
        </a:p>
      </dsp:txBody>
      <dsp:txXfrm>
        <a:off x="0" y="2837275"/>
        <a:ext cx="12105238" cy="992250"/>
      </dsp:txXfrm>
    </dsp:sp>
    <dsp:sp modelId="{2C56E742-08C9-44A0-856C-2410155D264E}">
      <dsp:nvSpPr>
        <dsp:cNvPr id="0" name=""/>
        <dsp:cNvSpPr/>
      </dsp:nvSpPr>
      <dsp:spPr>
        <a:xfrm>
          <a:off x="605261" y="2630635"/>
          <a:ext cx="8473666" cy="413280"/>
        </a:xfrm>
        <a:prstGeom prst="roundRect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284" tIns="0" rIns="320284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Helvetica" panose="020B0604020202020204" pitchFamily="34" charset="0"/>
              <a:cs typeface="Helvetica" panose="020B0604020202020204" pitchFamily="34" charset="0"/>
            </a:rPr>
            <a:t>Contingency - (Maximum Target)</a:t>
          </a:r>
        </a:p>
      </dsp:txBody>
      <dsp:txXfrm>
        <a:off x="625436" y="2650810"/>
        <a:ext cx="8433316" cy="3729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0.09788</cdr:x>
      <cdr:y>0.29911</cdr:y>
    </cdr:from>
    <cdr:to>
      <cdr:x>0.16645</cdr:x>
      <cdr:y>0.33983</cdr:y>
    </cdr:to>
    <cdr:sp macro="" textlink="">
      <cdr:nvSpPr>
        <cdr:cNvPr id="2" name="Right Brace 1">
          <a:extLst xmlns:a="http://schemas.openxmlformats.org/drawingml/2006/main">
            <a:ext uri="{FF2B5EF4-FFF2-40B4-BE49-F238E27FC236}">
              <a16:creationId xmlns:a16="http://schemas.microsoft.com/office/drawing/2014/main" id="{BC4E22DF-6C72-28B7-5EF7-5F63979B642B}"/>
            </a:ext>
          </a:extLst>
        </cdr:cNvPr>
        <cdr:cNvSpPr/>
      </cdr:nvSpPr>
      <cdr:spPr>
        <a:xfrm xmlns:a="http://schemas.openxmlformats.org/drawingml/2006/main" rot="16200000">
          <a:off x="1493370" y="1045128"/>
          <a:ext cx="185655" cy="822889"/>
        </a:xfrm>
        <a:prstGeom xmlns:a="http://schemas.openxmlformats.org/drawingml/2006/main" prst="rightBrace">
          <a:avLst/>
        </a:prstGeom>
        <a:ln xmlns:a="http://schemas.openxmlformats.org/drawingml/2006/main" w="12700">
          <a:solidFill>
            <a:srgbClr val="FFFF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 dirty="0"/>
        </a:p>
      </cdr:txBody>
    </cdr:sp>
  </cdr:relSizeAnchor>
  <cdr:relSizeAnchor xmlns:cdr="http://schemas.openxmlformats.org/drawingml/2006/chartDrawing">
    <cdr:from>
      <cdr:x>0.61111</cdr:x>
      <cdr:y>0.21448</cdr:y>
    </cdr:from>
    <cdr:to>
      <cdr:x>0.63703</cdr:x>
      <cdr:y>0.35915</cdr:y>
    </cdr:to>
    <cdr:sp macro="" textlink="">
      <cdr:nvSpPr>
        <cdr:cNvPr id="3" name="Right Brace 2">
          <a:extLst xmlns:a="http://schemas.openxmlformats.org/drawingml/2006/main">
            <a:ext uri="{FF2B5EF4-FFF2-40B4-BE49-F238E27FC236}">
              <a16:creationId xmlns:a16="http://schemas.microsoft.com/office/drawing/2014/main" id="{BC4E22DF-6C72-28B7-5EF7-5F63979B642B}"/>
            </a:ext>
          </a:extLst>
        </cdr:cNvPr>
        <cdr:cNvSpPr/>
      </cdr:nvSpPr>
      <cdr:spPr>
        <a:xfrm xmlns:a="http://schemas.openxmlformats.org/drawingml/2006/main" rot="10800000">
          <a:off x="7334249" y="977900"/>
          <a:ext cx="311051" cy="659556"/>
        </a:xfrm>
        <a:prstGeom xmlns:a="http://schemas.openxmlformats.org/drawingml/2006/main" prst="rightBrace">
          <a:avLst/>
        </a:prstGeom>
        <a:ln xmlns:a="http://schemas.openxmlformats.org/drawingml/2006/main" w="12700">
          <a:solidFill>
            <a:srgbClr val="FFFF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0.54302</cdr:x>
      <cdr:y>0.29261</cdr:y>
    </cdr:from>
    <cdr:to>
      <cdr:x>0.92183</cdr:x>
      <cdr:y>0.39001</cdr:y>
    </cdr:to>
    <cdr:sp macro="" textlink="">
      <cdr:nvSpPr>
        <cdr:cNvPr id="2" name="TextBox 8">
          <a:extLst xmlns:a="http://schemas.openxmlformats.org/drawingml/2006/main">
            <a:ext uri="{FF2B5EF4-FFF2-40B4-BE49-F238E27FC236}">
              <a16:creationId xmlns:a16="http://schemas.microsoft.com/office/drawing/2014/main" id="{FBE7F01F-72FF-1A83-5853-A45655741DC4}"/>
            </a:ext>
          </a:extLst>
        </cdr:cNvPr>
        <cdr:cNvSpPr txBox="1"/>
      </cdr:nvSpPr>
      <cdr:spPr>
        <a:xfrm xmlns:a="http://schemas.openxmlformats.org/drawingml/2006/main">
          <a:off x="6234259" y="924675"/>
          <a:ext cx="4349076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>
              <a:solidFill>
                <a:srgbClr val="FFFF00"/>
              </a:solidFill>
            </a:rPr>
            <a:t>$1.25M =Current annual payment maximum (projected)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0.11494</cdr:x>
      <cdr:y>0.19738</cdr:y>
    </cdr:from>
    <cdr:to>
      <cdr:x>1</cdr:x>
      <cdr:y>0.19738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3BAFC3BE-C54B-D4A4-8B0A-2CE45AD7884F}"/>
            </a:ext>
          </a:extLst>
        </cdr:cNvPr>
        <cdr:cNvCxnSpPr/>
      </cdr:nvCxnSpPr>
      <cdr:spPr>
        <a:xfrm xmlns:a="http://schemas.openxmlformats.org/drawingml/2006/main">
          <a:off x="655981" y="987454"/>
          <a:ext cx="5050945" cy="0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rgbClr val="F16022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0.23395</cdr:x>
      <cdr:y>0.14778</cdr:y>
    </cdr:from>
    <cdr:to>
      <cdr:x>0.86963</cdr:x>
      <cdr:y>0.2093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C54AB9CE-B684-59F0-4768-178532D91CBF}"/>
            </a:ext>
          </a:extLst>
        </cdr:cNvPr>
        <cdr:cNvSpPr txBox="1"/>
      </cdr:nvSpPr>
      <cdr:spPr>
        <a:xfrm xmlns:a="http://schemas.openxmlformats.org/drawingml/2006/main">
          <a:off x="1335155" y="739338"/>
          <a:ext cx="3627782" cy="3077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200" b="1" dirty="0">
              <a:solidFill>
                <a:srgbClr val="FFFF00"/>
              </a:solidFill>
            </a:rPr>
            <a:t>Median – Highly Rated Water District (AA+)  = $70M</a:t>
          </a:r>
        </a:p>
      </cdr:txBody>
    </cdr:sp>
  </cdr:relSizeAnchor>
  <cdr:relSizeAnchor xmlns:cdr="http://schemas.openxmlformats.org/drawingml/2006/chartDrawing">
    <cdr:from>
      <cdr:x>0.47606</cdr:x>
      <cdr:y>0.51458</cdr:y>
    </cdr:from>
    <cdr:to>
      <cdr:x>0.66178</cdr:x>
      <cdr:y>0.51458</cdr:y>
    </cdr:to>
    <cdr:cxnSp macro="">
      <cdr:nvCxnSpPr>
        <cdr:cNvPr id="6" name="Straight Arrow Connector 5">
          <a:extLst xmlns:a="http://schemas.openxmlformats.org/drawingml/2006/main">
            <a:ext uri="{FF2B5EF4-FFF2-40B4-BE49-F238E27FC236}">
              <a16:creationId xmlns:a16="http://schemas.microsoft.com/office/drawing/2014/main" id="{563F3534-9E8F-391F-6677-3BC83EAACA48}"/>
            </a:ext>
          </a:extLst>
        </cdr:cNvPr>
        <cdr:cNvCxnSpPr/>
      </cdr:nvCxnSpPr>
      <cdr:spPr>
        <a:xfrm xmlns:a="http://schemas.openxmlformats.org/drawingml/2006/main">
          <a:off x="2716853" y="2574379"/>
          <a:ext cx="1059901" cy="0"/>
        </a:xfrm>
        <a:prstGeom xmlns:a="http://schemas.openxmlformats.org/drawingml/2006/main" prst="straightConnector1">
          <a:avLst/>
        </a:prstGeom>
        <a:ln xmlns:a="http://schemas.openxmlformats.org/drawingml/2006/main" w="19050">
          <a:solidFill>
            <a:srgbClr val="FFFF00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0.46736</cdr:x>
      <cdr:y>0.46821</cdr:y>
    </cdr:from>
    <cdr:to>
      <cdr:x>0.73556</cdr:x>
      <cdr:y>0.53179</cdr:y>
    </cdr:to>
    <cdr:sp macro="" textlink="">
      <cdr:nvSpPr>
        <cdr:cNvPr id="7" name="TextBox 6">
          <a:extLst xmlns:a="http://schemas.openxmlformats.org/drawingml/2006/main">
            <a:ext uri="{FF2B5EF4-FFF2-40B4-BE49-F238E27FC236}">
              <a16:creationId xmlns:a16="http://schemas.microsoft.com/office/drawing/2014/main" id="{ED73AF59-20F5-262C-E906-BA81210FEBCF}"/>
            </a:ext>
          </a:extLst>
        </cdr:cNvPr>
        <cdr:cNvSpPr txBox="1"/>
      </cdr:nvSpPr>
      <cdr:spPr>
        <a:xfrm xmlns:a="http://schemas.openxmlformats.org/drawingml/2006/main">
          <a:off x="2667187" y="2342404"/>
          <a:ext cx="1530626" cy="3180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200" b="1" dirty="0">
              <a:solidFill>
                <a:srgbClr val="FFFF00"/>
              </a:solidFill>
            </a:rPr>
            <a:t>Target $29.3M</a:t>
          </a:r>
        </a:p>
      </cdr:txBody>
    </cdr:sp>
  </cdr:relSizeAnchor>
  <cdr:relSizeAnchor xmlns:cdr="http://schemas.openxmlformats.org/drawingml/2006/chartDrawing">
    <cdr:from>
      <cdr:x>0.43376</cdr:x>
      <cdr:y>0.42181</cdr:y>
    </cdr:from>
    <cdr:to>
      <cdr:x>0.66968</cdr:x>
      <cdr:y>0.42181</cdr:y>
    </cdr:to>
    <cdr:cxnSp macro="">
      <cdr:nvCxnSpPr>
        <cdr:cNvPr id="9" name="Straight Arrow Connector 8">
          <a:extLst xmlns:a="http://schemas.openxmlformats.org/drawingml/2006/main">
            <a:ext uri="{FF2B5EF4-FFF2-40B4-BE49-F238E27FC236}">
              <a16:creationId xmlns:a16="http://schemas.microsoft.com/office/drawing/2014/main" id="{B412BAE6-564B-544C-C90A-3E73FDC12872}"/>
            </a:ext>
          </a:extLst>
        </cdr:cNvPr>
        <cdr:cNvCxnSpPr/>
      </cdr:nvCxnSpPr>
      <cdr:spPr>
        <a:xfrm xmlns:a="http://schemas.openxmlformats.org/drawingml/2006/main">
          <a:off x="2475457" y="2110232"/>
          <a:ext cx="1346370" cy="0"/>
        </a:xfrm>
        <a:prstGeom xmlns:a="http://schemas.openxmlformats.org/drawingml/2006/main" prst="straightConnector1">
          <a:avLst/>
        </a:prstGeom>
        <a:ln xmlns:a="http://schemas.openxmlformats.org/drawingml/2006/main" w="19050">
          <a:solidFill>
            <a:srgbClr val="92D050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0.42497</cdr:x>
      <cdr:y>0.37279</cdr:y>
    </cdr:from>
    <cdr:to>
      <cdr:x>0.69317</cdr:x>
      <cdr:y>0.43636</cdr:y>
    </cdr:to>
    <cdr:sp macro="" textlink="">
      <cdr:nvSpPr>
        <cdr:cNvPr id="10" name="TextBox 2">
          <a:extLst xmlns:a="http://schemas.openxmlformats.org/drawingml/2006/main">
            <a:ext uri="{FF2B5EF4-FFF2-40B4-BE49-F238E27FC236}">
              <a16:creationId xmlns:a16="http://schemas.microsoft.com/office/drawing/2014/main" id="{F6A45FEE-2043-767C-14D1-26EA310AB9AE}"/>
            </a:ext>
          </a:extLst>
        </cdr:cNvPr>
        <cdr:cNvSpPr txBox="1"/>
      </cdr:nvSpPr>
      <cdr:spPr>
        <a:xfrm xmlns:a="http://schemas.openxmlformats.org/drawingml/2006/main">
          <a:off x="2425255" y="1865018"/>
          <a:ext cx="1530626" cy="3180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 dirty="0">
              <a:solidFill>
                <a:srgbClr val="92D050"/>
              </a:solidFill>
            </a:rPr>
            <a:t>Max Target $41.5M</a:t>
          </a:r>
        </a:p>
      </cdr:txBody>
    </cdr:sp>
  </cdr:relSizeAnchor>
  <cdr:relSizeAnchor xmlns:cdr="http://schemas.openxmlformats.org/drawingml/2006/chartDrawing">
    <cdr:from>
      <cdr:x>0.44367</cdr:x>
      <cdr:y>0.65993</cdr:y>
    </cdr:from>
    <cdr:to>
      <cdr:x>0.67293</cdr:x>
      <cdr:y>0.65993</cdr:y>
    </cdr:to>
    <cdr:cxnSp macro="">
      <cdr:nvCxnSpPr>
        <cdr:cNvPr id="12" name="Straight Arrow Connector 11">
          <a:extLst xmlns:a="http://schemas.openxmlformats.org/drawingml/2006/main">
            <a:ext uri="{FF2B5EF4-FFF2-40B4-BE49-F238E27FC236}">
              <a16:creationId xmlns:a16="http://schemas.microsoft.com/office/drawing/2014/main" id="{E4FBD18C-7E76-88BD-8BF1-65A6E974790A}"/>
            </a:ext>
          </a:extLst>
        </cdr:cNvPr>
        <cdr:cNvCxnSpPr/>
      </cdr:nvCxnSpPr>
      <cdr:spPr>
        <a:xfrm xmlns:a="http://schemas.openxmlformats.org/drawingml/2006/main">
          <a:off x="2532017" y="3301560"/>
          <a:ext cx="1308362" cy="0"/>
        </a:xfrm>
        <a:prstGeom xmlns:a="http://schemas.openxmlformats.org/drawingml/2006/main" prst="straightConnector1">
          <a:avLst/>
        </a:prstGeom>
        <a:ln xmlns:a="http://schemas.openxmlformats.org/drawingml/2006/main" w="19050">
          <a:solidFill>
            <a:srgbClr val="FF6D6D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0.42321</cdr:x>
      <cdr:y>0.61276</cdr:y>
    </cdr:from>
    <cdr:to>
      <cdr:x>0.63935</cdr:x>
      <cdr:y>0.70185</cdr:y>
    </cdr:to>
    <cdr:sp macro="" textlink="">
      <cdr:nvSpPr>
        <cdr:cNvPr id="13" name="TextBox 2">
          <a:extLst xmlns:a="http://schemas.openxmlformats.org/drawingml/2006/main">
            <a:ext uri="{FF2B5EF4-FFF2-40B4-BE49-F238E27FC236}">
              <a16:creationId xmlns:a16="http://schemas.microsoft.com/office/drawing/2014/main" id="{862D7271-A52C-0393-D0B9-2E83C6F6C734}"/>
            </a:ext>
          </a:extLst>
        </cdr:cNvPr>
        <cdr:cNvSpPr txBox="1"/>
      </cdr:nvSpPr>
      <cdr:spPr>
        <a:xfrm xmlns:a="http://schemas.openxmlformats.org/drawingml/2006/main">
          <a:off x="2415209" y="3065537"/>
          <a:ext cx="1233488" cy="4457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 dirty="0">
              <a:solidFill>
                <a:srgbClr val="FF6D6D"/>
              </a:solidFill>
            </a:rPr>
            <a:t>Min. Target $12.2M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0.02163</cdr:x>
      <cdr:y>0.12451</cdr:y>
    </cdr:from>
    <cdr:to>
      <cdr:x>0.30904</cdr:x>
      <cdr:y>0.17984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7684A72E-3314-555E-392D-8C21AC970427}"/>
            </a:ext>
          </a:extLst>
        </cdr:cNvPr>
        <cdr:cNvSpPr txBox="1"/>
      </cdr:nvSpPr>
      <cdr:spPr>
        <a:xfrm xmlns:a="http://schemas.openxmlformats.org/drawingml/2006/main">
          <a:off x="252051" y="626165"/>
          <a:ext cx="3349487" cy="2782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400" b="1" dirty="0">
              <a:solidFill>
                <a:srgbClr val="FFFF00"/>
              </a:solidFill>
            </a:rPr>
            <a:t>Projected $8.3M in annual lower water costs from detachment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171399-4CEA-F64B-ADAA-54B0DFF2365F}" type="datetimeFigureOut">
              <a:rPr lang="en-US" smtClean="0"/>
              <a:t>4/8/2024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CA2F4D-5C1C-834B-BEFA-52EB684A70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338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CA2F4D-5C1C-834B-BEFA-52EB684A702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2484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CA2F4D-5C1C-834B-BEFA-52EB684A702C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4556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CA2F4D-5C1C-834B-BEFA-52EB684A702C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3681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CA2F4D-5C1C-834B-BEFA-52EB684A702C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25435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CA2F4D-5C1C-834B-BEFA-52EB684A702C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5552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CA2F4D-5C1C-834B-BEFA-52EB684A702C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3497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CA2F4D-5C1C-834B-BEFA-52EB684A702C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75957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CA2F4D-5C1C-834B-BEFA-52EB684A702C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89266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CA2F4D-5C1C-834B-BEFA-52EB684A702C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69389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CA2F4D-5C1C-834B-BEFA-52EB684A702C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3456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CA2F4D-5C1C-834B-BEFA-52EB684A702C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90636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CA2F4D-5C1C-834B-BEFA-52EB684A702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7345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CA2F4D-5C1C-834B-BEFA-52EB684A702C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5235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CA2F4D-5C1C-834B-BEFA-52EB684A702C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0486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CA2F4D-5C1C-834B-BEFA-52EB684A702C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95495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CA2F4D-5C1C-834B-BEFA-52EB684A702C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229956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CA2F4D-5C1C-834B-BEFA-52EB684A702C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6544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CA2F4D-5C1C-834B-BEFA-52EB684A702C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79296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CA2F4D-5C1C-834B-BEFA-52EB684A702C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91579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CA2F4D-5C1C-834B-BEFA-52EB684A702C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1099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CA2F4D-5C1C-834B-BEFA-52EB684A702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27626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CA2F4D-5C1C-834B-BEFA-52EB684A702C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9056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CA2F4D-5C1C-834B-BEFA-52EB684A702C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71947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CA2F4D-5C1C-834B-BEFA-52EB684A702C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8831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CA2F4D-5C1C-834B-BEFA-52EB684A702C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37676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CA2F4D-5C1C-834B-BEFA-52EB684A702C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74640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CA2F4D-5C1C-834B-BEFA-52EB684A702C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74967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10C6138-4F1C-B547-FF9F-43C23101FD89}"/>
              </a:ext>
            </a:extLst>
          </p:cNvPr>
          <p:cNvSpPr/>
          <p:nvPr userDrawn="1"/>
        </p:nvSpPr>
        <p:spPr>
          <a:xfrm>
            <a:off x="-6066" y="0"/>
            <a:ext cx="12323572" cy="6858000"/>
          </a:xfrm>
          <a:prstGeom prst="rect">
            <a:avLst/>
          </a:prstGeom>
          <a:gradFill flip="none" rotWithShape="1">
            <a:gsLst>
              <a:gs pos="30000">
                <a:srgbClr val="0966AF">
                  <a:alpha val="84244"/>
                </a:srgbClr>
              </a:gs>
              <a:gs pos="92000">
                <a:schemeClr val="bg1"/>
              </a:gs>
              <a:gs pos="73000">
                <a:srgbClr val="97D8E9">
                  <a:alpha val="42409"/>
                </a:srgbClr>
              </a:gs>
              <a:gs pos="4000">
                <a:srgbClr val="204C90">
                  <a:lumMod val="100000"/>
                </a:srgb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AFF06F-2190-A605-D21D-F371A0D5DB4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23913" y="997981"/>
            <a:ext cx="6666099" cy="2387600"/>
          </a:xfrm>
        </p:spPr>
        <p:txBody>
          <a:bodyPr anchor="b">
            <a:noAutofit/>
          </a:bodyPr>
          <a:lstStyle>
            <a:lvl1pPr algn="l">
              <a:defRPr sz="6000" b="1" i="0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2C7A02-17FB-4744-C320-2BD4F26073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48535"/>
            <a:ext cx="2743200" cy="365125"/>
          </a:xfrm>
        </p:spPr>
        <p:txBody>
          <a:bodyPr/>
          <a:lstStyle/>
          <a:p>
            <a:fld id="{995F338A-136C-B34F-ACDB-415D35B73F89}" type="datetime1">
              <a:rPr lang="en-US" smtClean="0"/>
              <a:t>4/8/2024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84D2E7-A35F-8C89-C36E-EB7C80EBC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1D46A-C403-A7D8-869D-A80A30B9A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073CA-E1DB-6646-8627-B9A066EC1A46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 descr="A logo with a sun and waves&#10;&#10;Description automatically generated">
            <a:extLst>
              <a:ext uri="{FF2B5EF4-FFF2-40B4-BE49-F238E27FC236}">
                <a16:creationId xmlns:a16="http://schemas.microsoft.com/office/drawing/2014/main" id="{37834BAB-8B32-86AD-EA59-DF54324ADE3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19991" y="4292553"/>
            <a:ext cx="3328577" cy="1902044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CE1F118-421A-CA40-513E-DF516D9EA5B1}"/>
              </a:ext>
            </a:extLst>
          </p:cNvPr>
          <p:cNvCxnSpPr>
            <a:cxnSpLocks/>
          </p:cNvCxnSpPr>
          <p:nvPr userDrawn="1"/>
        </p:nvCxnSpPr>
        <p:spPr>
          <a:xfrm>
            <a:off x="838200" y="3372134"/>
            <a:ext cx="6651812" cy="0"/>
          </a:xfrm>
          <a:prstGeom prst="line">
            <a:avLst/>
          </a:prstGeom>
          <a:ln w="25400">
            <a:gradFill>
              <a:gsLst>
                <a:gs pos="13000">
                  <a:srgbClr val="FFC000"/>
                </a:gs>
                <a:gs pos="100000">
                  <a:srgbClr val="F16022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7E974C75-2A2B-16BD-1E96-4834378B88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3913" y="3477656"/>
            <a:ext cx="6666099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0966A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550400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Single Corner Rectangle 5">
            <a:extLst>
              <a:ext uri="{FF2B5EF4-FFF2-40B4-BE49-F238E27FC236}">
                <a16:creationId xmlns:a16="http://schemas.microsoft.com/office/drawing/2014/main" id="{C9C126FC-C15A-113C-E470-0EB41E330AF2}"/>
              </a:ext>
            </a:extLst>
          </p:cNvPr>
          <p:cNvSpPr/>
          <p:nvPr userDrawn="1"/>
        </p:nvSpPr>
        <p:spPr>
          <a:xfrm>
            <a:off x="0" y="365125"/>
            <a:ext cx="11711354" cy="1147152"/>
          </a:xfrm>
          <a:prstGeom prst="round1Rect">
            <a:avLst/>
          </a:prstGeom>
          <a:gradFill>
            <a:gsLst>
              <a:gs pos="62000">
                <a:srgbClr val="0966AF">
                  <a:alpha val="84244"/>
                </a:srgbClr>
              </a:gs>
              <a:gs pos="92000">
                <a:srgbClr val="97D8E9">
                  <a:alpha val="42409"/>
                </a:srgbClr>
              </a:gs>
              <a:gs pos="22000">
                <a:srgbClr val="204C90">
                  <a:lumMod val="100000"/>
                </a:srgb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8E154F-548C-B0B2-B215-0C5E762D1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81FC7F-FF33-8B49-D70A-80CAFE800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074C1-83AA-724F-8DDD-9268FE845052}" type="datetime1">
              <a:rPr lang="en-US" smtClean="0"/>
              <a:t>4/8/2024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8CC172-E997-0716-F60F-607604989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6D31F0-B895-70F0-EE7A-5650FB77D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073CA-E1DB-6646-8627-B9A066EC1A4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5527EF1-7351-3F7D-E505-9DEE773BCC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E23572A-E778-79D4-3347-436AEC5908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8000"/>
          </a:blip>
          <a:srcRect l="-144" r="40633"/>
          <a:stretch/>
        </p:blipFill>
        <p:spPr>
          <a:xfrm>
            <a:off x="9155430" y="5636799"/>
            <a:ext cx="3036570" cy="1065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22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F78C70D-67B1-8E65-69EC-736D7C5A27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716280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8" name="Round Single Corner Rectangle 7">
            <a:extLst>
              <a:ext uri="{FF2B5EF4-FFF2-40B4-BE49-F238E27FC236}">
                <a16:creationId xmlns:a16="http://schemas.microsoft.com/office/drawing/2014/main" id="{B262A401-AD5B-0CE6-E386-2258158E0935}"/>
              </a:ext>
            </a:extLst>
          </p:cNvPr>
          <p:cNvSpPr/>
          <p:nvPr userDrawn="1"/>
        </p:nvSpPr>
        <p:spPr>
          <a:xfrm rot="10800000">
            <a:off x="6742906" y="0"/>
            <a:ext cx="5449094" cy="6356350"/>
          </a:xfrm>
          <a:prstGeom prst="round1Rect">
            <a:avLst/>
          </a:prstGeom>
          <a:gradFill>
            <a:gsLst>
              <a:gs pos="31000">
                <a:srgbClr val="0966AF">
                  <a:alpha val="84244"/>
                </a:srgbClr>
              </a:gs>
              <a:gs pos="92000">
                <a:srgbClr val="97D8E9">
                  <a:alpha val="42409"/>
                </a:srgbClr>
              </a:gs>
              <a:gs pos="4000">
                <a:srgbClr val="204C90">
                  <a:lumMod val="100000"/>
                </a:srgb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F88AEB-29D0-A15E-1C6A-F928CB5849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54341" y="2069690"/>
            <a:ext cx="4099460" cy="3999321"/>
          </a:xfrm>
        </p:spPr>
        <p:txBody>
          <a:bodyPr/>
          <a:lstStyle>
            <a:lvl1pPr marL="0" indent="0">
              <a:buNone/>
              <a:defRPr sz="1600">
                <a:solidFill>
                  <a:srgbClr val="1B2E5C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FEA6EC-AB82-F49D-DD8F-E94A8EF39F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2294" y="6361236"/>
            <a:ext cx="2743200" cy="365125"/>
          </a:xfrm>
        </p:spPr>
        <p:txBody>
          <a:bodyPr/>
          <a:lstStyle/>
          <a:p>
            <a:fld id="{6305AC6C-7EC7-5145-80FE-2B1CBC0907CB}" type="datetime1">
              <a:rPr lang="en-US" smtClean="0"/>
              <a:t>4/8/2024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426DA5-4D83-5C29-07E5-963464AAC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454DE5-D21F-D3A3-87F9-06308CF8D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073CA-E1DB-6646-8627-B9A066EC1A4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F9FB64F-F795-FFC4-DBCC-6DF3771DBA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54340" y="817002"/>
            <a:ext cx="4099460" cy="1054252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1BE6760-D43D-DE7F-E777-57DFE552314D}"/>
              </a:ext>
            </a:extLst>
          </p:cNvPr>
          <p:cNvCxnSpPr>
            <a:cxnSpLocks/>
          </p:cNvCxnSpPr>
          <p:nvPr userDrawn="1"/>
        </p:nvCxnSpPr>
        <p:spPr>
          <a:xfrm flipV="1">
            <a:off x="7254340" y="1868271"/>
            <a:ext cx="4099460" cy="2982"/>
          </a:xfrm>
          <a:prstGeom prst="line">
            <a:avLst/>
          </a:prstGeom>
          <a:ln w="25400">
            <a:gradFill>
              <a:gsLst>
                <a:gs pos="13000">
                  <a:srgbClr val="FFC000"/>
                </a:gs>
                <a:gs pos="100000">
                  <a:srgbClr val="F16022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766B53FB-915C-E92B-8330-F11889DAA2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8000"/>
          </a:blip>
          <a:srcRect l="-144" r="40633"/>
          <a:stretch/>
        </p:blipFill>
        <p:spPr>
          <a:xfrm>
            <a:off x="9155430" y="5254030"/>
            <a:ext cx="3036570" cy="1065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4263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8389FC0-5D5A-3651-138D-C26B422DE045}"/>
              </a:ext>
            </a:extLst>
          </p:cNvPr>
          <p:cNvSpPr/>
          <p:nvPr userDrawn="1"/>
        </p:nvSpPr>
        <p:spPr>
          <a:xfrm rot="10800000">
            <a:off x="-6066" y="0"/>
            <a:ext cx="12296678" cy="6858000"/>
          </a:xfrm>
          <a:prstGeom prst="rect">
            <a:avLst/>
          </a:prstGeom>
          <a:gradFill flip="none" rotWithShape="1">
            <a:gsLst>
              <a:gs pos="30000">
                <a:srgbClr val="0966AF">
                  <a:alpha val="84244"/>
                </a:srgbClr>
              </a:gs>
              <a:gs pos="92000">
                <a:schemeClr val="bg1"/>
              </a:gs>
              <a:gs pos="73000">
                <a:srgbClr val="97D8E9">
                  <a:alpha val="42409"/>
                </a:srgbClr>
              </a:gs>
              <a:gs pos="4000">
                <a:srgbClr val="204C90">
                  <a:lumMod val="100000"/>
                </a:srgb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9BACE2-825C-4E86-B2A8-68309F29E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E64783D-5B4A-F741-83C6-344A72C7AC47}" type="datetime1">
              <a:rPr lang="en-US" smtClean="0"/>
              <a:t>4/8/2024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C94922-6C02-2FF5-F2F6-9368B11A0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913925-BA6C-82AE-CFF6-B86C83EF8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B073CA-E1DB-6646-8627-B9A066EC1A4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E17C329-285A-512B-B1FE-9DD10EC3D6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84473" y="3652870"/>
            <a:ext cx="10515600" cy="60789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pic>
        <p:nvPicPr>
          <p:cNvPr id="5" name="Picture 4" descr="A logo with a sun and waves&#10;&#10;Description automatically generated">
            <a:extLst>
              <a:ext uri="{FF2B5EF4-FFF2-40B4-BE49-F238E27FC236}">
                <a16:creationId xmlns:a16="http://schemas.microsoft.com/office/drawing/2014/main" id="{8EFA0F9A-E681-975C-8095-D69833ABAC9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55232" y="464597"/>
            <a:ext cx="4947678" cy="2827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85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E97D370-1644-EA20-36B0-0F576613D1DE}"/>
              </a:ext>
            </a:extLst>
          </p:cNvPr>
          <p:cNvSpPr/>
          <p:nvPr userDrawn="1"/>
        </p:nvSpPr>
        <p:spPr>
          <a:xfrm>
            <a:off x="-6066" y="-1"/>
            <a:ext cx="12198066" cy="3106271"/>
          </a:xfrm>
          <a:prstGeom prst="rect">
            <a:avLst/>
          </a:prstGeom>
          <a:gradFill flip="none" rotWithShape="1">
            <a:gsLst>
              <a:gs pos="33000">
                <a:srgbClr val="0966AF">
                  <a:alpha val="84244"/>
                </a:srgbClr>
              </a:gs>
              <a:gs pos="84000">
                <a:schemeClr val="bg1"/>
              </a:gs>
              <a:gs pos="56000">
                <a:srgbClr val="97D8E9">
                  <a:alpha val="42409"/>
                </a:srgbClr>
              </a:gs>
              <a:gs pos="8000">
                <a:srgbClr val="204C90">
                  <a:lumMod val="100000"/>
                </a:srgb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458D5F-E17A-719B-FD1E-2D4E10B2E4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7CC692-A0C9-EB4B-8A51-124CEDACFF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42E0C2-7856-2959-8B03-40C27CA59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D6B88-87BA-2641-8BAF-C8FCD863772D}" type="datetime1">
              <a:rPr lang="en-US" smtClean="0"/>
              <a:t>4/8/2024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88FC86-C04E-47A8-1A10-DB6B90BC9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BC8479-224A-930F-4886-0851C9BB6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073CA-E1DB-6646-8627-B9A066EC1A46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5E63AF7-0B64-23FF-EF8D-8905A327FFCA}"/>
              </a:ext>
            </a:extLst>
          </p:cNvPr>
          <p:cNvCxnSpPr>
            <a:cxnSpLocks/>
          </p:cNvCxnSpPr>
          <p:nvPr userDrawn="1"/>
        </p:nvCxnSpPr>
        <p:spPr>
          <a:xfrm>
            <a:off x="846994" y="1288927"/>
            <a:ext cx="10506806" cy="0"/>
          </a:xfrm>
          <a:prstGeom prst="line">
            <a:avLst/>
          </a:prstGeom>
          <a:ln w="25400">
            <a:gradFill>
              <a:gsLst>
                <a:gs pos="13000">
                  <a:srgbClr val="FFC000"/>
                </a:gs>
                <a:gs pos="100000">
                  <a:srgbClr val="F16022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81BF62DD-D18D-625A-62BB-E5807DE77EFF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6560718" y="1817738"/>
            <a:ext cx="5631282" cy="43513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A6E7DA9-3501-A5D8-8B2B-3A144215A7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303" r="32792"/>
          <a:stretch/>
        </p:blipFill>
        <p:spPr>
          <a:xfrm>
            <a:off x="8931166" y="223122"/>
            <a:ext cx="3260834" cy="1065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385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CA64277-E16C-7F5C-34ED-CECE4FF4F175}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gradFill flip="none" rotWithShape="1">
            <a:gsLst>
              <a:gs pos="30000">
                <a:srgbClr val="0966AF">
                  <a:alpha val="84244"/>
                </a:srgbClr>
              </a:gs>
              <a:gs pos="94000">
                <a:schemeClr val="bg1"/>
              </a:gs>
              <a:gs pos="85000">
                <a:srgbClr val="97D8E9">
                  <a:alpha val="42409"/>
                </a:srgbClr>
              </a:gs>
              <a:gs pos="4000">
                <a:srgbClr val="204C90">
                  <a:lumMod val="100000"/>
                </a:srgb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CC1671-4521-2A7A-F5FC-FD897B45E9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95401"/>
            <a:ext cx="10515600" cy="6580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83D858-2704-F7F1-3F5C-94D8405F45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567714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B4A6B1-A111-F4DB-5556-205C1C13B1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56770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E695451-D7AA-2A3F-767A-8C8BBC61EF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353235"/>
            <a:ext cx="5183188" cy="383642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036ECF7-2998-AFC9-588E-E353BAF03877}"/>
              </a:ext>
            </a:extLst>
          </p:cNvPr>
          <p:cNvCxnSpPr>
            <a:cxnSpLocks/>
          </p:cNvCxnSpPr>
          <p:nvPr userDrawn="1"/>
        </p:nvCxnSpPr>
        <p:spPr>
          <a:xfrm>
            <a:off x="846994" y="1463738"/>
            <a:ext cx="10506806" cy="0"/>
          </a:xfrm>
          <a:prstGeom prst="line">
            <a:avLst/>
          </a:prstGeom>
          <a:ln w="25400">
            <a:gradFill>
              <a:gsLst>
                <a:gs pos="13000">
                  <a:srgbClr val="FFC000"/>
                </a:gs>
                <a:gs pos="100000">
                  <a:srgbClr val="F16022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8B7A6C3-F378-0F47-C911-FF0AA2899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4D8940D-990F-8592-37FE-66BC76EEC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073CA-E1DB-6646-8627-B9A066EC1A4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ED73DB-8D22-3C96-C74C-1674E5E08D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353235"/>
            <a:ext cx="5157787" cy="383642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901579A-BCC3-617F-0619-C44E9462A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406B1-6AC8-C547-97A4-7242AEDA87E2}" type="datetime1">
              <a:rPr lang="en-US" smtClean="0"/>
              <a:t>4/8/2024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4D86E75-C816-0D3B-23E7-D81AAD2BE8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0245" r="-3357"/>
          <a:stretch/>
        </p:blipFill>
        <p:spPr>
          <a:xfrm>
            <a:off x="0" y="5228031"/>
            <a:ext cx="4240924" cy="1065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503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10C6138-4F1C-B547-FF9F-43C23101FD89}"/>
              </a:ext>
            </a:extLst>
          </p:cNvPr>
          <p:cNvSpPr/>
          <p:nvPr userDrawn="1"/>
        </p:nvSpPr>
        <p:spPr>
          <a:xfrm>
            <a:off x="-6066" y="0"/>
            <a:ext cx="12323572" cy="6858000"/>
          </a:xfrm>
          <a:prstGeom prst="rect">
            <a:avLst/>
          </a:prstGeom>
          <a:gradFill flip="none" rotWithShape="1">
            <a:gsLst>
              <a:gs pos="30000">
                <a:srgbClr val="0966AF">
                  <a:alpha val="84244"/>
                </a:srgbClr>
              </a:gs>
              <a:gs pos="92000">
                <a:schemeClr val="bg1"/>
              </a:gs>
              <a:gs pos="73000">
                <a:srgbClr val="97D8E9">
                  <a:alpha val="42409"/>
                </a:srgbClr>
              </a:gs>
              <a:gs pos="4000">
                <a:srgbClr val="204C90">
                  <a:lumMod val="100000"/>
                </a:srgb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AFF06F-2190-A605-D21D-F371A0D5DB4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23913" y="997981"/>
            <a:ext cx="6666099" cy="2387600"/>
          </a:xfrm>
        </p:spPr>
        <p:txBody>
          <a:bodyPr anchor="b">
            <a:noAutofit/>
          </a:bodyPr>
          <a:lstStyle>
            <a:lvl1pPr algn="l">
              <a:defRPr sz="6000" b="1" i="0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2C7A02-17FB-4744-C320-2BD4F26073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48535"/>
            <a:ext cx="2743200" cy="365125"/>
          </a:xfrm>
        </p:spPr>
        <p:txBody>
          <a:bodyPr/>
          <a:lstStyle/>
          <a:p>
            <a:fld id="{995F338A-136C-B34F-ACDB-415D35B73F89}" type="datetime1">
              <a:rPr lang="en-US" smtClean="0"/>
              <a:t>4/8/2024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84D2E7-A35F-8C89-C36E-EB7C80EBC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1D46A-C403-A7D8-869D-A80A30B9A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073CA-E1DB-6646-8627-B9A066EC1A46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 descr="A logo with a sun and waves&#10;&#10;Description automatically generated">
            <a:extLst>
              <a:ext uri="{FF2B5EF4-FFF2-40B4-BE49-F238E27FC236}">
                <a16:creationId xmlns:a16="http://schemas.microsoft.com/office/drawing/2014/main" id="{37834BAB-8B32-86AD-EA59-DF54324ADE3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19991" y="4292553"/>
            <a:ext cx="3328577" cy="1902044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CE1F118-421A-CA40-513E-DF516D9EA5B1}"/>
              </a:ext>
            </a:extLst>
          </p:cNvPr>
          <p:cNvCxnSpPr>
            <a:cxnSpLocks/>
          </p:cNvCxnSpPr>
          <p:nvPr userDrawn="1"/>
        </p:nvCxnSpPr>
        <p:spPr>
          <a:xfrm>
            <a:off x="838200" y="3372134"/>
            <a:ext cx="6651812" cy="0"/>
          </a:xfrm>
          <a:prstGeom prst="line">
            <a:avLst/>
          </a:prstGeom>
          <a:ln w="25400">
            <a:gradFill>
              <a:gsLst>
                <a:gs pos="13000">
                  <a:srgbClr val="FFC000"/>
                </a:gs>
                <a:gs pos="100000">
                  <a:srgbClr val="F16022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7E974C75-2A2B-16BD-1E96-4834378B88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3913" y="3477656"/>
            <a:ext cx="6666099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0966A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 descr="A white logo with a sun and waves&#10;&#10;Description automatically generated">
            <a:extLst>
              <a:ext uri="{FF2B5EF4-FFF2-40B4-BE49-F238E27FC236}">
                <a16:creationId xmlns:a16="http://schemas.microsoft.com/office/drawing/2014/main" id="{F43393FC-CC56-9761-6D42-027B3AE6AB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41000"/>
          </a:blip>
          <a:srcRect l="27241" t="-1197" r="867" b="-1625"/>
          <a:stretch/>
        </p:blipFill>
        <p:spPr>
          <a:xfrm>
            <a:off x="-6066" y="4670704"/>
            <a:ext cx="4023361" cy="1685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78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 Single Corner Rectangle 8">
            <a:extLst>
              <a:ext uri="{FF2B5EF4-FFF2-40B4-BE49-F238E27FC236}">
                <a16:creationId xmlns:a16="http://schemas.microsoft.com/office/drawing/2014/main" id="{BB41F3DA-E501-B197-46F1-5B070E24627F}"/>
              </a:ext>
            </a:extLst>
          </p:cNvPr>
          <p:cNvSpPr/>
          <p:nvPr userDrawn="1"/>
        </p:nvSpPr>
        <p:spPr>
          <a:xfrm>
            <a:off x="0" y="471488"/>
            <a:ext cx="5029200" cy="6386511"/>
          </a:xfrm>
          <a:prstGeom prst="round1Rect">
            <a:avLst/>
          </a:prstGeom>
          <a:gradFill flip="none" rotWithShape="1">
            <a:gsLst>
              <a:gs pos="62000">
                <a:srgbClr val="0966AF">
                  <a:alpha val="84244"/>
                </a:srgbClr>
              </a:gs>
              <a:gs pos="92000">
                <a:srgbClr val="97D8E9">
                  <a:alpha val="42409"/>
                </a:srgbClr>
              </a:gs>
              <a:gs pos="22000">
                <a:srgbClr val="204C90">
                  <a:lumMod val="10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FEA6EC-AB82-F49D-DD8F-E94A8EF39F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2294" y="6361236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305AC6C-7EC7-5145-80FE-2B1CBC0907CB}" type="datetime1">
              <a:rPr lang="en-US" smtClean="0"/>
              <a:pPr/>
              <a:t>4/8/2024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426DA5-4D83-5C29-07E5-963464AAC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454DE5-D21F-D3A3-87F9-06308CF8D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073CA-E1DB-6646-8627-B9A066EC1A4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F9FB64F-F795-FFC4-DBCC-6DF3771DBA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7780" y="1045465"/>
            <a:ext cx="4099460" cy="1054252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1BE6760-D43D-DE7F-E777-57DFE552314D}"/>
              </a:ext>
            </a:extLst>
          </p:cNvPr>
          <p:cNvCxnSpPr>
            <a:cxnSpLocks/>
          </p:cNvCxnSpPr>
          <p:nvPr userDrawn="1"/>
        </p:nvCxnSpPr>
        <p:spPr>
          <a:xfrm flipV="1">
            <a:off x="487780" y="2096734"/>
            <a:ext cx="4099460" cy="2982"/>
          </a:xfrm>
          <a:prstGeom prst="line">
            <a:avLst/>
          </a:prstGeom>
          <a:ln w="25400">
            <a:gradFill>
              <a:gsLst>
                <a:gs pos="13000">
                  <a:srgbClr val="FFC000"/>
                </a:gs>
                <a:gs pos="100000">
                  <a:srgbClr val="F16022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F88AEB-29D0-A15E-1C6A-F928CB5849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7781" y="2298153"/>
            <a:ext cx="4099460" cy="3999321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8D83B433-67C0-53B8-5C1B-9301649944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667311" y="1045465"/>
            <a:ext cx="5821300" cy="49372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91EE74E-40A2-AFBF-ECBC-77B7197D08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0245" r="-3357"/>
          <a:stretch/>
        </p:blipFill>
        <p:spPr>
          <a:xfrm>
            <a:off x="0" y="5539554"/>
            <a:ext cx="4240924" cy="1065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469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561052A-9689-E985-64EE-94A5B8AD30DA}"/>
              </a:ext>
            </a:extLst>
          </p:cNvPr>
          <p:cNvSpPr/>
          <p:nvPr userDrawn="1"/>
        </p:nvSpPr>
        <p:spPr>
          <a:xfrm>
            <a:off x="3563471" y="14643"/>
            <a:ext cx="8628527" cy="6858000"/>
          </a:xfrm>
          <a:prstGeom prst="rect">
            <a:avLst/>
          </a:prstGeom>
          <a:gradFill flip="none" rotWithShape="1">
            <a:gsLst>
              <a:gs pos="47000">
                <a:srgbClr val="0966AF">
                  <a:alpha val="80000"/>
                </a:srgbClr>
              </a:gs>
              <a:gs pos="100000">
                <a:schemeClr val="bg1"/>
              </a:gs>
              <a:gs pos="85000">
                <a:srgbClr val="97D8E9">
                  <a:alpha val="42409"/>
                </a:srgbClr>
              </a:gs>
              <a:gs pos="4000">
                <a:srgbClr val="204C90">
                  <a:lumMod val="100000"/>
                </a:srgb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AA86F2-565E-900F-58C7-76AC36435A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528" y="573680"/>
            <a:ext cx="6167272" cy="717235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724CF0-5AF9-2E71-0B27-5E15CC3921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4038" y="6374666"/>
            <a:ext cx="2743200" cy="365125"/>
          </a:xfrm>
        </p:spPr>
        <p:txBody>
          <a:bodyPr/>
          <a:lstStyle>
            <a:lvl1pPr>
              <a:defRPr>
                <a:solidFill>
                  <a:srgbClr val="1B2E5C"/>
                </a:solidFill>
              </a:defRPr>
            </a:lvl1pPr>
          </a:lstStyle>
          <a:p>
            <a:fld id="{2E248986-3079-8847-BFAC-9AC07298F152}" type="datetime1">
              <a:rPr lang="en-US" smtClean="0"/>
              <a:t>4/8/2024</a:t>
            </a:fld>
            <a:endParaRPr lang="en-US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6FDC85BC-2D4A-2455-F522-E903DA5342C6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0" y="618565"/>
            <a:ext cx="4725185" cy="54191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8B25725-5A83-101D-641C-327811DF072E}"/>
              </a:ext>
            </a:extLst>
          </p:cNvPr>
          <p:cNvCxnSpPr>
            <a:cxnSpLocks/>
          </p:cNvCxnSpPr>
          <p:nvPr userDrawn="1"/>
        </p:nvCxnSpPr>
        <p:spPr>
          <a:xfrm flipV="1">
            <a:off x="5186528" y="1288927"/>
            <a:ext cx="6167272" cy="1988"/>
          </a:xfrm>
          <a:prstGeom prst="line">
            <a:avLst/>
          </a:prstGeom>
          <a:ln w="25400">
            <a:gradFill>
              <a:gsLst>
                <a:gs pos="13000">
                  <a:srgbClr val="FFC000"/>
                </a:gs>
                <a:gs pos="100000">
                  <a:srgbClr val="F16022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EAC57298-D02E-E1C3-4CCF-177C5C9F12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86528" y="1449305"/>
            <a:ext cx="6167272" cy="567714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9404C075-30E8-7F39-7D0C-B5B5E267E6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86528" y="2121377"/>
            <a:ext cx="6167272" cy="383642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DD9A55-54CE-D7BB-E481-2BEF88EDD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A7F1CE-A246-323E-1E68-981F77F1C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8611" y="6370992"/>
            <a:ext cx="533400" cy="365125"/>
          </a:xfrm>
        </p:spPr>
        <p:txBody>
          <a:bodyPr/>
          <a:lstStyle/>
          <a:p>
            <a:fld id="{71B073CA-E1DB-6646-8627-B9A066EC1A46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4" name="Picture 3" descr="A white logo with a sun and waves&#10;&#10;Description automatically generated">
            <a:extLst>
              <a:ext uri="{FF2B5EF4-FFF2-40B4-BE49-F238E27FC236}">
                <a16:creationId xmlns:a16="http://schemas.microsoft.com/office/drawing/2014/main" id="{45BD9723-5496-D344-038D-BEEEC122A6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41000"/>
          </a:blip>
          <a:srcRect l="-706" t="-1197" r="19530" b="-1625"/>
          <a:stretch/>
        </p:blipFill>
        <p:spPr>
          <a:xfrm>
            <a:off x="7649026" y="4893906"/>
            <a:ext cx="4542972" cy="1685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679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61FC8A3-ABC0-105A-9E39-2114F4682FF0}"/>
              </a:ext>
            </a:extLst>
          </p:cNvPr>
          <p:cNvSpPr/>
          <p:nvPr userDrawn="1"/>
        </p:nvSpPr>
        <p:spPr>
          <a:xfrm>
            <a:off x="0" y="2285999"/>
            <a:ext cx="12191998" cy="4572001"/>
          </a:xfrm>
          <a:prstGeom prst="rect">
            <a:avLst/>
          </a:prstGeom>
          <a:gradFill flip="none" rotWithShape="1">
            <a:gsLst>
              <a:gs pos="47000">
                <a:srgbClr val="0966AF">
                  <a:alpha val="80000"/>
                </a:srgbClr>
              </a:gs>
              <a:gs pos="100000">
                <a:schemeClr val="bg1"/>
              </a:gs>
              <a:gs pos="85000">
                <a:srgbClr val="97D8E9">
                  <a:alpha val="42409"/>
                </a:srgbClr>
              </a:gs>
              <a:gs pos="4000">
                <a:srgbClr val="204C90">
                  <a:lumMod val="100000"/>
                </a:srgb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5A1C1D-FB2E-7D5E-3FF8-61A9742621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81037"/>
            <a:ext cx="9852212" cy="514286"/>
          </a:xfrm>
        </p:spPr>
        <p:txBody>
          <a:bodyPr/>
          <a:lstStyle>
            <a:lvl1pPr>
              <a:defRPr b="1" i="0">
                <a:latin typeface="Helvetica" pitchFamily="2" charset="0"/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480D1E-7E5A-2438-F810-6C00B16F90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75965"/>
            <a:ext cx="3115235" cy="350099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27809D-45ED-43B1-B70C-0CD5511FC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C93D6-0EF0-A14A-9126-265C614F6C27}" type="datetime1">
              <a:rPr lang="en-US" smtClean="0"/>
              <a:t>4/8/2024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2C328FE-B329-6722-3B78-CEACB4454614}"/>
              </a:ext>
            </a:extLst>
          </p:cNvPr>
          <p:cNvCxnSpPr>
            <a:cxnSpLocks/>
          </p:cNvCxnSpPr>
          <p:nvPr userDrawn="1"/>
        </p:nvCxnSpPr>
        <p:spPr>
          <a:xfrm>
            <a:off x="838200" y="2061634"/>
            <a:ext cx="10650411" cy="0"/>
          </a:xfrm>
          <a:prstGeom prst="line">
            <a:avLst/>
          </a:prstGeom>
          <a:ln w="25400">
            <a:gradFill>
              <a:gsLst>
                <a:gs pos="13000">
                  <a:srgbClr val="FFC000"/>
                </a:gs>
                <a:gs pos="100000">
                  <a:srgbClr val="F16022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F580667C-AC70-98F9-0EC2-B592BEF2EBB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538381" y="2675965"/>
            <a:ext cx="3115235" cy="350099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288E40E7-1CDB-0435-4222-5A531C3DA078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238565" y="2675965"/>
            <a:ext cx="3115235" cy="350099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771A9A40-5A4B-E5F9-924C-AF7241349943}"/>
              </a:ext>
            </a:extLst>
          </p:cNvPr>
          <p:cNvSpPr/>
          <p:nvPr userDrawn="1"/>
        </p:nvSpPr>
        <p:spPr>
          <a:xfrm>
            <a:off x="9224683" y="1419686"/>
            <a:ext cx="1143000" cy="1143000"/>
          </a:xfrm>
          <a:prstGeom prst="ellipse">
            <a:avLst/>
          </a:prstGeom>
          <a:gradFill>
            <a:gsLst>
              <a:gs pos="13000">
                <a:srgbClr val="FFC000">
                  <a:alpha val="97000"/>
                </a:srgbClr>
              </a:gs>
              <a:gs pos="100000">
                <a:srgbClr val="F1602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EAE4609E-C3F6-C39B-571E-6582FDE01433}"/>
              </a:ext>
            </a:extLst>
          </p:cNvPr>
          <p:cNvSpPr/>
          <p:nvPr userDrawn="1"/>
        </p:nvSpPr>
        <p:spPr>
          <a:xfrm>
            <a:off x="5524498" y="1419686"/>
            <a:ext cx="1143000" cy="1143000"/>
          </a:xfrm>
          <a:prstGeom prst="ellipse">
            <a:avLst/>
          </a:prstGeom>
          <a:gradFill>
            <a:gsLst>
              <a:gs pos="13000">
                <a:srgbClr val="FFC000">
                  <a:alpha val="97000"/>
                </a:srgbClr>
              </a:gs>
              <a:gs pos="100000">
                <a:srgbClr val="F1602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21C696B4-32E5-934C-C935-E51AE7515C7C}"/>
              </a:ext>
            </a:extLst>
          </p:cNvPr>
          <p:cNvSpPr/>
          <p:nvPr userDrawn="1"/>
        </p:nvSpPr>
        <p:spPr>
          <a:xfrm>
            <a:off x="1824317" y="1419686"/>
            <a:ext cx="1143000" cy="1143000"/>
          </a:xfrm>
          <a:prstGeom prst="ellipse">
            <a:avLst/>
          </a:prstGeom>
          <a:gradFill>
            <a:gsLst>
              <a:gs pos="13000">
                <a:srgbClr val="FFC000">
                  <a:alpha val="97000"/>
                </a:srgbClr>
              </a:gs>
              <a:gs pos="100000">
                <a:srgbClr val="F1602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0001FD-0A00-0FAB-3A34-E057B9E74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6098D-EF89-FCA8-FFDB-C82DE4631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073CA-E1DB-6646-8627-B9A066EC1A46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CCEEA9C-B7DA-B7D8-6817-7A94E5D6C1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0245" r="-3357"/>
          <a:stretch/>
        </p:blipFill>
        <p:spPr>
          <a:xfrm>
            <a:off x="0" y="5539554"/>
            <a:ext cx="4240924" cy="1065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404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09CA07A-314E-26D1-D90D-E572BA68A4DF}"/>
              </a:ext>
            </a:extLst>
          </p:cNvPr>
          <p:cNvSpPr/>
          <p:nvPr userDrawn="1"/>
        </p:nvSpPr>
        <p:spPr>
          <a:xfrm>
            <a:off x="0" y="0"/>
            <a:ext cx="12198066" cy="6858000"/>
          </a:xfrm>
          <a:prstGeom prst="rect">
            <a:avLst/>
          </a:prstGeom>
          <a:gradFill flip="none" rotWithShape="1">
            <a:gsLst>
              <a:gs pos="30000">
                <a:srgbClr val="0966AF">
                  <a:alpha val="84244"/>
                </a:srgbClr>
              </a:gs>
              <a:gs pos="94000">
                <a:schemeClr val="bg1"/>
              </a:gs>
              <a:gs pos="63000">
                <a:srgbClr val="97D8E9">
                  <a:alpha val="42409"/>
                </a:srgbClr>
              </a:gs>
              <a:gs pos="4000">
                <a:srgbClr val="204C90">
                  <a:lumMod val="100000"/>
                </a:srgb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16F94F-CAC7-5C32-EBD4-BD960E050B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94662" y="1334422"/>
            <a:ext cx="6659137" cy="2484869"/>
          </a:xfrm>
        </p:spPr>
        <p:txBody>
          <a:bodyPr anchor="b"/>
          <a:lstStyle>
            <a:lvl1pPr algn="r">
              <a:defRPr sz="6000" b="1" i="0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922988-F1AA-DBBE-F02E-E2F71D242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966AF"/>
                </a:solidFill>
              </a:defRPr>
            </a:lvl1pPr>
          </a:lstStyle>
          <a:p>
            <a:fld id="{B3E92197-CD4B-B441-864B-5DA04B4D5298}" type="datetime1">
              <a:rPr lang="en-US" smtClean="0"/>
              <a:t>4/8/2024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1C9E96-E2A6-9D71-62F8-648F8F370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966A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0F96D3-C1A8-1296-1C19-14C7D7F42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966AF"/>
                </a:solidFill>
              </a:defRPr>
            </a:lvl1pPr>
          </a:lstStyle>
          <a:p>
            <a:fld id="{71B073CA-E1DB-6646-8627-B9A066EC1A4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A logo with a sun and waves&#10;&#10;Description automatically generated">
            <a:extLst>
              <a:ext uri="{FF2B5EF4-FFF2-40B4-BE49-F238E27FC236}">
                <a16:creationId xmlns:a16="http://schemas.microsoft.com/office/drawing/2014/main" id="{C970E0AE-CB1A-8B11-6D47-6976307A85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9989" y="4317864"/>
            <a:ext cx="3737038" cy="213545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B52688D-EB75-B3A5-1BF9-3E9014D2D169}"/>
              </a:ext>
            </a:extLst>
          </p:cNvPr>
          <p:cNvCxnSpPr>
            <a:cxnSpLocks/>
          </p:cNvCxnSpPr>
          <p:nvPr userDrawn="1"/>
        </p:nvCxnSpPr>
        <p:spPr>
          <a:xfrm>
            <a:off x="4558553" y="3819291"/>
            <a:ext cx="6930058" cy="0"/>
          </a:xfrm>
          <a:prstGeom prst="line">
            <a:avLst/>
          </a:prstGeom>
          <a:ln w="25400">
            <a:gradFill>
              <a:gsLst>
                <a:gs pos="13000">
                  <a:srgbClr val="FFC000"/>
                </a:gs>
                <a:gs pos="100000">
                  <a:srgbClr val="F16022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A88CC5-66BE-D9A1-26B6-A57A5D055A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94662" y="4020997"/>
            <a:ext cx="6659138" cy="591339"/>
          </a:xfrm>
        </p:spPr>
        <p:txBody>
          <a:bodyPr/>
          <a:lstStyle>
            <a:lvl1pPr marL="0" indent="0" algn="r">
              <a:buNone/>
              <a:defRPr sz="2400">
                <a:solidFill>
                  <a:srgbClr val="0966A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09709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Single Corner Rectangle 11">
            <a:extLst>
              <a:ext uri="{FF2B5EF4-FFF2-40B4-BE49-F238E27FC236}">
                <a16:creationId xmlns:a16="http://schemas.microsoft.com/office/drawing/2014/main" id="{CAEDC916-57DF-BB4D-7F78-FB7E9D5E985E}"/>
              </a:ext>
            </a:extLst>
          </p:cNvPr>
          <p:cNvSpPr/>
          <p:nvPr userDrawn="1"/>
        </p:nvSpPr>
        <p:spPr>
          <a:xfrm>
            <a:off x="0" y="365125"/>
            <a:ext cx="11711354" cy="1147152"/>
          </a:xfrm>
          <a:prstGeom prst="round1Rect">
            <a:avLst/>
          </a:prstGeom>
          <a:gradFill>
            <a:gsLst>
              <a:gs pos="62000">
                <a:srgbClr val="0966AF">
                  <a:alpha val="84244"/>
                </a:srgbClr>
              </a:gs>
              <a:gs pos="92000">
                <a:srgbClr val="97D8E9">
                  <a:alpha val="42409"/>
                </a:srgbClr>
              </a:gs>
              <a:gs pos="22000">
                <a:srgbClr val="204C90">
                  <a:lumMod val="100000"/>
                </a:srgb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CC1671-4521-2A7A-F5FC-FD897B45E9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68337"/>
            <a:ext cx="10515600" cy="82391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83D858-2704-F7F1-3F5C-94D8405F45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966A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ED73DB-8D22-3C96-C74C-1674E5E08D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B4A6B1-A111-F4DB-5556-205C1C13B1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966A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E695451-D7AA-2A3F-767A-8C8BBC61EF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901579A-BCC3-617F-0619-C44E9462A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E01DC-7CC6-4F45-B2A3-7E71C06D6525}" type="datetime1">
              <a:rPr lang="en-US" smtClean="0"/>
              <a:t>4/8/2024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8B7A6C3-F378-0F47-C911-FF0AA2899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4D8940D-990F-8592-37FE-66BC76EEC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073CA-E1DB-6646-8627-B9A066EC1A46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106F7BC-C090-9C96-90BE-07C033E044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8000"/>
          </a:blip>
          <a:srcRect l="-144" r="40633"/>
          <a:stretch/>
        </p:blipFill>
        <p:spPr>
          <a:xfrm>
            <a:off x="9155430" y="5636799"/>
            <a:ext cx="3036570" cy="1065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846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4A27CF-F095-4AC4-211C-BA2BA1CE1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6078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707B4E-475B-711A-8286-B5000B9FC4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0FB707-68C8-9207-99FA-C3CA7E6B25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rgbClr val="1B2E5C"/>
                </a:solidFill>
                <a:latin typeface="Helvetica" pitchFamily="2" charset="0"/>
              </a:defRPr>
            </a:lvl1pPr>
          </a:lstStyle>
          <a:p>
            <a:fld id="{CE6FC62D-82D1-F943-B2A0-0CD620E791E5}" type="datetime1">
              <a:rPr lang="en-US" smtClean="0"/>
              <a:t>4/8/2024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4D0235-5627-4F3C-852A-9C3B8A412B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39000" y="634853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rgbClr val="1B2E5C"/>
                </a:solidFill>
                <a:latin typeface="Helvetica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EF7F6F-2198-4F81-CFD4-3E2EA8B19B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8611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rgbClr val="1B2E5C"/>
                </a:solidFill>
                <a:latin typeface="RM Connect" pitchFamily="2" charset="0"/>
              </a:defRPr>
            </a:lvl1pPr>
          </a:lstStyle>
          <a:p>
            <a:fld id="{71B073CA-E1DB-6646-8627-B9A066EC1A4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819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8" r:id="rId3"/>
    <p:sldLayoutId id="2147483661" r:id="rId4"/>
    <p:sldLayoutId id="2147483660" r:id="rId5"/>
    <p:sldLayoutId id="2147483656" r:id="rId6"/>
    <p:sldLayoutId id="2147483650" r:id="rId7"/>
    <p:sldLayoutId id="2147483651" r:id="rId8"/>
    <p:sldLayoutId id="2147483653" r:id="rId9"/>
    <p:sldLayoutId id="2147483654" r:id="rId10"/>
    <p:sldLayoutId id="2147483657" r:id="rId11"/>
    <p:sldLayoutId id="2147483659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rgbClr val="204C90"/>
          </a:solidFill>
          <a:latin typeface="Helvetica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rgbClr val="1B2E5C"/>
          </a:solidFill>
          <a:latin typeface="Helvetica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rgbClr val="1B2E5C"/>
          </a:solidFill>
          <a:latin typeface="Helvetica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rgbClr val="1B2E5C"/>
          </a:solidFill>
          <a:latin typeface="Helvetica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1B2E5C"/>
          </a:solidFill>
          <a:latin typeface="Helvetica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1B2E5C"/>
          </a:solidFill>
          <a:latin typeface="Helvetica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EB3E8-718C-7F6F-E529-B8E9BBD15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9351" y="1797271"/>
            <a:ext cx="6035566" cy="203253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Budget Workshop #2</a:t>
            </a:r>
            <a:br>
              <a:rPr lang="en-US" dirty="0"/>
            </a:br>
            <a:r>
              <a:rPr lang="en-US" dirty="0"/>
              <a:t>(Financial Plan)</a:t>
            </a:r>
          </a:p>
        </p:txBody>
      </p:sp>
    </p:spTree>
    <p:extLst>
      <p:ext uri="{BB962C8B-B14F-4D97-AF65-F5344CB8AC3E}">
        <p14:creationId xmlns:p14="http://schemas.microsoft.com/office/powerpoint/2010/main" val="3052636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2FCE6E-3B9F-C02E-F220-4066B55BB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000" dirty="0"/>
              <a:t>Proposed Plan (</a:t>
            </a:r>
            <a:r>
              <a:rPr lang="en-US" sz="4000" i="1" u="sng" dirty="0"/>
              <a:t>Short-term</a:t>
            </a:r>
            <a:r>
              <a:rPr lang="en-US" sz="4000" dirty="0"/>
              <a:t>)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B723AA4-5B81-83BA-F1A6-134F65943870}"/>
              </a:ext>
            </a:extLst>
          </p:cNvPr>
          <p:cNvSpPr txBox="1">
            <a:spLocks/>
          </p:cNvSpPr>
          <p:nvPr/>
        </p:nvSpPr>
        <p:spPr>
          <a:xfrm>
            <a:off x="415850" y="1646417"/>
            <a:ext cx="11420549" cy="485807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rgbClr val="1B2E5C"/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rgbClr val="1B2E5C"/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1B2E5C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1B2E5C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1B2E5C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u="sng" dirty="0"/>
              <a:t>Main Action Items – </a:t>
            </a:r>
            <a:r>
              <a:rPr lang="en-US" b="1" i="1" u="sng" dirty="0"/>
              <a:t>Main</a:t>
            </a:r>
            <a:r>
              <a:rPr lang="en-US" b="1" u="sng" dirty="0"/>
              <a:t> </a:t>
            </a:r>
            <a:r>
              <a:rPr lang="en-US" b="1" i="1" u="sng" dirty="0"/>
              <a:t>Rates</a:t>
            </a:r>
          </a:p>
          <a:p>
            <a:r>
              <a:rPr lang="en-US" b="1" dirty="0"/>
              <a:t>Water Rates – </a:t>
            </a:r>
            <a:r>
              <a:rPr lang="en-US" dirty="0"/>
              <a:t>raise by </a:t>
            </a:r>
            <a:r>
              <a:rPr lang="en-US" b="1" i="1" u="sng" dirty="0"/>
              <a:t>4.5% </a:t>
            </a:r>
            <a:r>
              <a:rPr lang="en-US" dirty="0"/>
              <a:t>on July 1</a:t>
            </a:r>
            <a:r>
              <a:rPr lang="en-US" baseline="30000" dirty="0"/>
              <a:t>st</a:t>
            </a:r>
            <a:r>
              <a:rPr lang="en-US" dirty="0"/>
              <a:t>, 2024, and January 1, 2025</a:t>
            </a:r>
          </a:p>
          <a:p>
            <a:pPr lvl="1"/>
            <a:r>
              <a:rPr lang="en-US" dirty="0"/>
              <a:t>MWD Rate increases would be passed through on top of this</a:t>
            </a:r>
          </a:p>
          <a:p>
            <a:pPr lvl="1"/>
            <a:r>
              <a:rPr lang="en-US" dirty="0"/>
              <a:t>Prop. 218 notice to customers last year had full 9% on July 1, 2024</a:t>
            </a:r>
          </a:p>
          <a:p>
            <a:pPr lvl="1"/>
            <a:r>
              <a:rPr lang="en-US" dirty="0"/>
              <a:t>Discontinue PSAWR rates and meld with Ag rates upon Detachment</a:t>
            </a:r>
          </a:p>
          <a:p>
            <a:pPr lvl="2"/>
            <a:r>
              <a:rPr lang="en-US" dirty="0"/>
              <a:t>Prop 218 constraints – cannot justify separate rates once no difference in cost</a:t>
            </a:r>
          </a:p>
          <a:p>
            <a:pPr lvl="2"/>
            <a:r>
              <a:rPr lang="en-US" dirty="0"/>
              <a:t>Cannot afford to lower Ag rates to PSAWR rates – Over $2M a year in reduced revenue</a:t>
            </a:r>
          </a:p>
          <a:p>
            <a:r>
              <a:rPr lang="en-US" b="1" dirty="0"/>
              <a:t>Wastewater Rates – </a:t>
            </a:r>
            <a:r>
              <a:rPr lang="en-US" dirty="0"/>
              <a:t>Raise by maximum 13% on July 1</a:t>
            </a:r>
            <a:r>
              <a:rPr lang="en-US" baseline="30000" dirty="0"/>
              <a:t>st</a:t>
            </a:r>
            <a:r>
              <a:rPr lang="en-US" dirty="0"/>
              <a:t>, 2024</a:t>
            </a:r>
          </a:p>
          <a:p>
            <a:pPr lvl="1"/>
            <a:r>
              <a:rPr lang="en-US" dirty="0"/>
              <a:t>Maximum included in Prop. 218 notice</a:t>
            </a:r>
          </a:p>
          <a:p>
            <a:pPr lvl="1"/>
            <a:r>
              <a:rPr lang="en-US" dirty="0"/>
              <a:t>$66.57 per EDU to $75.23</a:t>
            </a:r>
          </a:p>
          <a:p>
            <a:pPr lvl="1"/>
            <a:r>
              <a:rPr lang="en-US" dirty="0"/>
              <a:t>Does not benefit from Detachment savings</a:t>
            </a:r>
          </a:p>
          <a:p>
            <a:pPr lvl="1"/>
            <a:r>
              <a:rPr lang="en-US" dirty="0"/>
              <a:t>Oceanside additional payments not included in cost-of-service analysis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91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2FCE6E-3B9F-C02E-F220-4066B55BB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000" dirty="0"/>
              <a:t>Proposed Plan (</a:t>
            </a:r>
            <a:r>
              <a:rPr lang="en-US" sz="4000" i="1" u="sng" dirty="0"/>
              <a:t>Short-term</a:t>
            </a:r>
            <a:r>
              <a:rPr lang="en-US" sz="4000" dirty="0"/>
              <a:t>)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B723AA4-5B81-83BA-F1A6-134F65943870}"/>
              </a:ext>
            </a:extLst>
          </p:cNvPr>
          <p:cNvSpPr txBox="1">
            <a:spLocks/>
          </p:cNvSpPr>
          <p:nvPr/>
        </p:nvSpPr>
        <p:spPr>
          <a:xfrm>
            <a:off x="415850" y="1646417"/>
            <a:ext cx="11420549" cy="48580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rgbClr val="1B2E5C"/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rgbClr val="1B2E5C"/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1B2E5C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1B2E5C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1B2E5C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u="sng" dirty="0"/>
              <a:t>Main Action Items – </a:t>
            </a:r>
            <a:r>
              <a:rPr lang="en-US" b="1" i="1" u="sng" dirty="0"/>
              <a:t>Other Rates</a:t>
            </a:r>
          </a:p>
          <a:p>
            <a:r>
              <a:rPr lang="en-US" b="1" dirty="0"/>
              <a:t>Capacity Rates – Increase by Construction Inflation (25%)</a:t>
            </a:r>
          </a:p>
          <a:p>
            <a:pPr lvl="1"/>
            <a:r>
              <a:rPr lang="en-US" dirty="0"/>
              <a:t>Have not been raised since 2017</a:t>
            </a:r>
          </a:p>
          <a:p>
            <a:pPr lvl="1"/>
            <a:r>
              <a:rPr lang="en-US" dirty="0"/>
              <a:t>Do a new study once Master plan is completed </a:t>
            </a:r>
          </a:p>
          <a:p>
            <a:pPr lvl="1"/>
            <a:r>
              <a:rPr lang="en-US" dirty="0"/>
              <a:t>SDCWA portion of water capacity fees ($5,859 per ¾” inch meter) ends with detachment</a:t>
            </a:r>
          </a:p>
          <a:p>
            <a:r>
              <a:rPr lang="en-US" b="1" dirty="0"/>
              <a:t>Fee for Service Rates– Adjust to recover full costs</a:t>
            </a:r>
          </a:p>
          <a:p>
            <a:pPr lvl="1"/>
            <a:r>
              <a:rPr lang="en-US" dirty="0"/>
              <a:t>Time and material review being completed now</a:t>
            </a:r>
          </a:p>
          <a:p>
            <a:pPr lvl="1"/>
            <a:r>
              <a:rPr lang="en-US" dirty="0"/>
              <a:t>Results will be presented at May workshop</a:t>
            </a:r>
          </a:p>
          <a:p>
            <a:pPr lvl="1"/>
            <a:r>
              <a:rPr lang="en-US" dirty="0"/>
              <a:t>Integral to customer equity – customers should cover their own costs</a:t>
            </a:r>
          </a:p>
          <a:p>
            <a:pPr lvl="2"/>
            <a:r>
              <a:rPr lang="en-US" dirty="0"/>
              <a:t>i.e. After-hours turn on fee currently $75 but staff are being called out at OT rates</a:t>
            </a:r>
          </a:p>
          <a:p>
            <a:pPr lvl="2"/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3749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2FCE6E-3B9F-C02E-F220-4066B55BB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000" dirty="0"/>
              <a:t>Proposed Plan (</a:t>
            </a:r>
            <a:r>
              <a:rPr lang="en-US" sz="4000" i="1" u="sng" dirty="0"/>
              <a:t>Long-term</a:t>
            </a:r>
            <a:r>
              <a:rPr lang="en-US" sz="4000" dirty="0"/>
              <a:t>)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B723AA4-5B81-83BA-F1A6-134F65943870}"/>
              </a:ext>
            </a:extLst>
          </p:cNvPr>
          <p:cNvSpPr txBox="1">
            <a:spLocks/>
          </p:cNvSpPr>
          <p:nvPr/>
        </p:nvSpPr>
        <p:spPr>
          <a:xfrm>
            <a:off x="415851" y="1646417"/>
            <a:ext cx="10679498" cy="485807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rgbClr val="1B2E5C"/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rgbClr val="1B2E5C"/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1B2E5C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1B2E5C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1B2E5C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u="sng" dirty="0"/>
              <a:t>Main Action Items – </a:t>
            </a:r>
            <a:r>
              <a:rPr lang="en-US" b="1" i="1" u="sng" dirty="0"/>
              <a:t>Cash Flow</a:t>
            </a:r>
          </a:p>
          <a:p>
            <a:r>
              <a:rPr lang="en-US" sz="2600" dirty="0"/>
              <a:t>Set updated reserve targets and fund by end of 5-year period</a:t>
            </a:r>
          </a:p>
          <a:p>
            <a:r>
              <a:rPr lang="en-US" sz="2600" dirty="0"/>
              <a:t>Issue additional debt in FY28 to fund 5-year CIP plan</a:t>
            </a:r>
          </a:p>
          <a:p>
            <a:pPr lvl="1"/>
            <a:r>
              <a:rPr lang="en-US" dirty="0"/>
              <a:t>Plan assumes </a:t>
            </a:r>
          </a:p>
          <a:p>
            <a:pPr lvl="2"/>
            <a:r>
              <a:rPr lang="en-US" dirty="0"/>
              <a:t>$12.8M in water debt at (20 year @ 4%)</a:t>
            </a:r>
          </a:p>
          <a:p>
            <a:pPr lvl="2"/>
            <a:r>
              <a:rPr lang="en-US" dirty="0"/>
              <a:t>$11.8M in wastewater debt (20 year @ 4.5%)</a:t>
            </a:r>
          </a:p>
          <a:p>
            <a:pPr lvl="3"/>
            <a:r>
              <a:rPr lang="en-US" dirty="0"/>
              <a:t>May be eligible for SRF loan at lower interest</a:t>
            </a:r>
          </a:p>
          <a:p>
            <a:pPr lvl="2"/>
            <a:r>
              <a:rPr lang="en-US" dirty="0"/>
              <a:t>Additional capacity fees and grants would lower these amounts</a:t>
            </a:r>
          </a:p>
          <a:p>
            <a:r>
              <a:rPr lang="en-US" sz="2600" dirty="0"/>
              <a:t>Make additional annual CalPERS contributions to reduce long term costs</a:t>
            </a:r>
          </a:p>
          <a:p>
            <a:r>
              <a:rPr lang="en-US" sz="2600" dirty="0"/>
              <a:t>Transition Water Rate increases to Jan 1</a:t>
            </a:r>
            <a:r>
              <a:rPr lang="en-US" sz="2600" baseline="30000" dirty="0"/>
              <a:t>st</a:t>
            </a:r>
            <a:r>
              <a:rPr lang="en-US" sz="2600" dirty="0"/>
              <a:t> starting Jan 2026</a:t>
            </a:r>
          </a:p>
          <a:p>
            <a:pPr lvl="1"/>
            <a:r>
              <a:rPr lang="en-US" sz="2200" dirty="0"/>
              <a:t>Raise rates Jan 2026-2029 by </a:t>
            </a:r>
            <a:r>
              <a:rPr lang="en-US" sz="2200" b="1" dirty="0"/>
              <a:t>4%</a:t>
            </a:r>
            <a:r>
              <a:rPr lang="en-US" sz="2200" dirty="0"/>
              <a:t> annually + MWD pass-through</a:t>
            </a:r>
          </a:p>
          <a:p>
            <a:r>
              <a:rPr lang="en-US" sz="2600" dirty="0"/>
              <a:t>Raise Wastewater rates by max amount in Prop 218 notice (13%)</a:t>
            </a:r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7546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2FCE6E-3B9F-C02E-F220-4066B55BB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000" dirty="0"/>
              <a:t>Proposed Plan (Benefits)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B723AA4-5B81-83BA-F1A6-134F65943870}"/>
              </a:ext>
            </a:extLst>
          </p:cNvPr>
          <p:cNvSpPr txBox="1">
            <a:spLocks/>
          </p:cNvSpPr>
          <p:nvPr/>
        </p:nvSpPr>
        <p:spPr>
          <a:xfrm>
            <a:off x="415850" y="1646417"/>
            <a:ext cx="11649149" cy="485807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rgbClr val="1B2E5C"/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rgbClr val="1B2E5C"/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1B2E5C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1B2E5C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1B2E5C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u="sng" dirty="0"/>
              <a:t>What the Plan Achieves</a:t>
            </a:r>
            <a:endParaRPr lang="en-US" b="1" i="1" u="sng" dirty="0"/>
          </a:p>
          <a:p>
            <a:r>
              <a:rPr lang="en-US" dirty="0"/>
              <a:t>Fully funds Operations with inflationary cost increases</a:t>
            </a:r>
          </a:p>
          <a:p>
            <a:r>
              <a:rPr lang="en-US" dirty="0"/>
              <a:t>Fully funds 5-year CIP ($63.5M) </a:t>
            </a:r>
          </a:p>
          <a:p>
            <a:pPr lvl="1"/>
            <a:r>
              <a:rPr lang="en-US" dirty="0"/>
              <a:t>Critical infrastructure investment with an aging system</a:t>
            </a:r>
          </a:p>
          <a:p>
            <a:r>
              <a:rPr lang="en-US" dirty="0"/>
              <a:t>Cuts CalPERS liability repayment time by 50% (20 years to 10)</a:t>
            </a:r>
          </a:p>
          <a:p>
            <a:pPr lvl="1"/>
            <a:r>
              <a:rPr lang="en-US" dirty="0"/>
              <a:t>Reduces total repayments by an estimated $3.3M</a:t>
            </a:r>
          </a:p>
          <a:p>
            <a:r>
              <a:rPr lang="en-US" dirty="0"/>
              <a:t>Keeps debt at prudent levels </a:t>
            </a:r>
          </a:p>
          <a:p>
            <a:pPr lvl="1"/>
            <a:r>
              <a:rPr lang="en-US" dirty="0"/>
              <a:t>Debt service coverage at over 2x</a:t>
            </a:r>
          </a:p>
          <a:p>
            <a:r>
              <a:rPr lang="en-US" dirty="0"/>
              <a:t>Restores cash reserves to appropriate levels</a:t>
            </a:r>
          </a:p>
          <a:p>
            <a:pPr lvl="1"/>
            <a:r>
              <a:rPr lang="en-US" dirty="0"/>
              <a:t>Ensures financial resiliency and sustainability </a:t>
            </a:r>
          </a:p>
          <a:p>
            <a:r>
              <a:rPr lang="en-US" dirty="0"/>
              <a:t>Transitions water rate increases to only 1x time per year </a:t>
            </a:r>
          </a:p>
          <a:p>
            <a:r>
              <a:rPr lang="en-US" dirty="0"/>
              <a:t>After Detachment - Reduces rate increases needed from 9% per year to 4%</a:t>
            </a:r>
          </a:p>
        </p:txBody>
      </p:sp>
    </p:spTree>
    <p:extLst>
      <p:ext uri="{BB962C8B-B14F-4D97-AF65-F5344CB8AC3E}">
        <p14:creationId xmlns:p14="http://schemas.microsoft.com/office/powerpoint/2010/main" val="33968979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EB3E8-718C-7F6F-E529-B8E9BBD15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0400" y="1797271"/>
            <a:ext cx="7048499" cy="2032532"/>
          </a:xfrm>
        </p:spPr>
        <p:txBody>
          <a:bodyPr>
            <a:normAutofit fontScale="90000"/>
          </a:bodyPr>
          <a:lstStyle/>
          <a:p>
            <a:pPr algn="ctr"/>
            <a:r>
              <a:rPr lang="en-US" u="sng" dirty="0"/>
              <a:t>Debt Overview</a:t>
            </a:r>
            <a:br>
              <a:rPr lang="en-US" u="sng" dirty="0"/>
            </a:br>
            <a:br>
              <a:rPr lang="en-US" dirty="0"/>
            </a:br>
            <a:r>
              <a:rPr lang="en-US" sz="4900" dirty="0"/>
              <a:t>“What did we promise?”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258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2FCE6E-3B9F-C02E-F220-4066B55BB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000" dirty="0"/>
              <a:t>Debt Overview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B723AA4-5B81-83BA-F1A6-134F65943870}"/>
              </a:ext>
            </a:extLst>
          </p:cNvPr>
          <p:cNvSpPr txBox="1">
            <a:spLocks/>
          </p:cNvSpPr>
          <p:nvPr/>
        </p:nvSpPr>
        <p:spPr>
          <a:xfrm>
            <a:off x="415851" y="1387999"/>
            <a:ext cx="11103601" cy="1852157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rgbClr val="1B2E5C"/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rgbClr val="1B2E5C"/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1B2E5C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1B2E5C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1B2E5C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u="sng" dirty="0"/>
              <a:t>Debt Covenants (Parity Debt)</a:t>
            </a:r>
          </a:p>
          <a:p>
            <a:r>
              <a:rPr lang="en-US" u="sng" dirty="0"/>
              <a:t>Pledge – </a:t>
            </a:r>
            <a:r>
              <a:rPr lang="en-US" dirty="0"/>
              <a:t>Gross Revenue (makes debt payments top priority)</a:t>
            </a:r>
          </a:p>
          <a:p>
            <a:r>
              <a:rPr lang="en-US" u="sng" dirty="0"/>
              <a:t>Rates –</a:t>
            </a:r>
            <a:r>
              <a:rPr lang="en-US" dirty="0"/>
              <a:t> Set rates at a minimum to have 1.2x debt service after O&amp;M (projected basis) </a:t>
            </a:r>
          </a:p>
          <a:p>
            <a:r>
              <a:rPr lang="en-US" u="sng" dirty="0"/>
              <a:t>Additional debt – </a:t>
            </a:r>
            <a:r>
              <a:rPr lang="en-US" dirty="0"/>
              <a:t>Achieve 1.2x </a:t>
            </a:r>
            <a:r>
              <a:rPr lang="en-US" i="1" dirty="0"/>
              <a:t>maximum</a:t>
            </a:r>
            <a:r>
              <a:rPr lang="en-US" dirty="0"/>
              <a:t> annual debt service including new proposed debt (actual basis)</a:t>
            </a:r>
          </a:p>
          <a:p>
            <a:pPr lvl="1"/>
            <a:r>
              <a:rPr lang="en-US" dirty="0"/>
              <a:t>Based on most recent audit, or most recent 12 months, or last 36 months</a:t>
            </a:r>
          </a:p>
          <a:p>
            <a:pPr lvl="1"/>
            <a:r>
              <a:rPr lang="en-US" dirty="0"/>
              <a:t>Otherwise subordinate, at higher interest rate, and subject to consent from Western Alliance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645B2647-9479-E5FA-059E-10C2E77C11A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4317113"/>
              </p:ext>
            </p:extLst>
          </p:nvPr>
        </p:nvGraphicFramePr>
        <p:xfrm>
          <a:off x="415851" y="3428999"/>
          <a:ext cx="11453231" cy="2747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0852311E-396C-E78D-5D9E-2A700CAD3FD6}"/>
              </a:ext>
            </a:extLst>
          </p:cNvPr>
          <p:cNvSpPr txBox="1"/>
          <p:nvPr/>
        </p:nvSpPr>
        <p:spPr>
          <a:xfrm>
            <a:off x="2445026" y="3916017"/>
            <a:ext cx="17619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$31.4M Current Total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A57D3B2-E0A4-9DA5-10B7-36BC94681CA3}"/>
              </a:ext>
            </a:extLst>
          </p:cNvPr>
          <p:cNvCxnSpPr/>
          <p:nvPr/>
        </p:nvCxnSpPr>
        <p:spPr>
          <a:xfrm flipH="1">
            <a:off x="1848678" y="4055165"/>
            <a:ext cx="516835" cy="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9A72074E-E5E7-FFFB-7B53-F691F7671A71}"/>
              </a:ext>
            </a:extLst>
          </p:cNvPr>
          <p:cNvSpPr txBox="1"/>
          <p:nvPr/>
        </p:nvSpPr>
        <p:spPr>
          <a:xfrm>
            <a:off x="6543261" y="3848873"/>
            <a:ext cx="242720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Paid off mostly in 10 years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All fixed rate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No credit rating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No continuing disclosure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C28461B-5803-132B-7612-460206CC93A9}"/>
              </a:ext>
            </a:extLst>
          </p:cNvPr>
          <p:cNvSpPr txBox="1"/>
          <p:nvPr/>
        </p:nvSpPr>
        <p:spPr>
          <a:xfrm>
            <a:off x="2445026" y="3916017"/>
            <a:ext cx="17398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$31.4M Current Total</a:t>
            </a:r>
          </a:p>
        </p:txBody>
      </p:sp>
    </p:spTree>
    <p:extLst>
      <p:ext uri="{BB962C8B-B14F-4D97-AF65-F5344CB8AC3E}">
        <p14:creationId xmlns:p14="http://schemas.microsoft.com/office/powerpoint/2010/main" val="40087443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2FCE6E-3B9F-C02E-F220-4066B55BB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000" dirty="0"/>
              <a:t>Current Debt Reference Information</a:t>
            </a:r>
          </a:p>
        </p:txBody>
      </p: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798ED2C8-94FF-4A51-3EA6-2E719997F0E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15351"/>
              </p:ext>
            </p:extLst>
          </p:nvPr>
        </p:nvGraphicFramePr>
        <p:xfrm>
          <a:off x="256760" y="2001768"/>
          <a:ext cx="11678479" cy="35045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11344112" imgH="3228936" progId="Excel.Sheet.12">
                  <p:embed/>
                </p:oleObj>
              </mc:Choice>
              <mc:Fallback>
                <p:oleObj name="Worksheet" r:id="rId3" imgW="11344112" imgH="322893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6760" y="2001768"/>
                        <a:ext cx="11678479" cy="35045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864148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2FCE6E-3B9F-C02E-F220-4066B55BB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000" dirty="0"/>
              <a:t>Current Debt Service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52311E-396C-E78D-5D9E-2A700CAD3FD6}"/>
              </a:ext>
            </a:extLst>
          </p:cNvPr>
          <p:cNvSpPr txBox="1"/>
          <p:nvPr/>
        </p:nvSpPr>
        <p:spPr>
          <a:xfrm>
            <a:off x="2445026" y="3916017"/>
            <a:ext cx="17619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$31.4M Current Total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A57D3B2-E0A4-9DA5-10B7-36BC94681CA3}"/>
              </a:ext>
            </a:extLst>
          </p:cNvPr>
          <p:cNvCxnSpPr/>
          <p:nvPr/>
        </p:nvCxnSpPr>
        <p:spPr>
          <a:xfrm flipH="1">
            <a:off x="1848678" y="4055165"/>
            <a:ext cx="516835" cy="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1C28461B-5803-132B-7612-460206CC93A9}"/>
              </a:ext>
            </a:extLst>
          </p:cNvPr>
          <p:cNvSpPr txBox="1"/>
          <p:nvPr/>
        </p:nvSpPr>
        <p:spPr>
          <a:xfrm>
            <a:off x="2445026" y="3916017"/>
            <a:ext cx="17398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$31.4M Current Total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FC656402-AE49-44CD-BB70-31B895F775B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2076524"/>
              </p:ext>
            </p:extLst>
          </p:nvPr>
        </p:nvGraphicFramePr>
        <p:xfrm>
          <a:off x="250032" y="1460500"/>
          <a:ext cx="11713368" cy="5219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F92E22EF-833E-7839-0B40-97E5FD3A12FF}"/>
              </a:ext>
            </a:extLst>
          </p:cNvPr>
          <p:cNvSpPr txBox="1"/>
          <p:nvPr/>
        </p:nvSpPr>
        <p:spPr>
          <a:xfrm>
            <a:off x="6632161" y="1715273"/>
            <a:ext cx="49475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Current Debt – Maximum annual debt service $3.7M</a:t>
            </a:r>
          </a:p>
        </p:txBody>
      </p:sp>
    </p:spTree>
    <p:extLst>
      <p:ext uri="{BB962C8B-B14F-4D97-AF65-F5344CB8AC3E}">
        <p14:creationId xmlns:p14="http://schemas.microsoft.com/office/powerpoint/2010/main" val="7442516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2FCE6E-3B9F-C02E-F220-4066B55BB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000" dirty="0"/>
              <a:t>Projected Debt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B723AA4-5B81-83BA-F1A6-134F65943870}"/>
              </a:ext>
            </a:extLst>
          </p:cNvPr>
          <p:cNvSpPr txBox="1">
            <a:spLocks/>
          </p:cNvSpPr>
          <p:nvPr/>
        </p:nvSpPr>
        <p:spPr>
          <a:xfrm>
            <a:off x="415851" y="1387999"/>
            <a:ext cx="11103601" cy="1698101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rgbClr val="1B2E5C"/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rgbClr val="1B2E5C"/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1B2E5C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1B2E5C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1B2E5C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u="sng" dirty="0"/>
              <a:t>$10M US Bank (2024)</a:t>
            </a:r>
          </a:p>
          <a:p>
            <a:pPr lvl="1"/>
            <a:r>
              <a:rPr lang="en-US" dirty="0"/>
              <a:t>5 month variable (80% SOFR +0.2% [~4.4% currently], then coverts to 10 year fixed term @ 4.7%</a:t>
            </a:r>
          </a:p>
          <a:p>
            <a:pPr lvl="1"/>
            <a:r>
              <a:rPr lang="en-US" dirty="0"/>
              <a:t>0.2% for unutilized portion of loan in first 5 months</a:t>
            </a:r>
          </a:p>
          <a:p>
            <a:pPr lvl="1"/>
            <a:r>
              <a:rPr lang="en-US" dirty="0"/>
              <a:t>Monthly payments</a:t>
            </a:r>
          </a:p>
          <a:p>
            <a:r>
              <a:rPr lang="en-US" b="1" u="sng" dirty="0"/>
              <a:t>2028 Debt Issuance (Projected)</a:t>
            </a:r>
          </a:p>
          <a:p>
            <a:pPr lvl="2"/>
            <a:r>
              <a:rPr lang="en-US" sz="2400" dirty="0"/>
              <a:t>$12.8M in water debt at (20 year @ 4%) &amp; $11.8M in wastewater debt (20 year @ 4.5%)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52311E-396C-E78D-5D9E-2A700CAD3FD6}"/>
              </a:ext>
            </a:extLst>
          </p:cNvPr>
          <p:cNvSpPr txBox="1"/>
          <p:nvPr/>
        </p:nvSpPr>
        <p:spPr>
          <a:xfrm>
            <a:off x="2445026" y="3916017"/>
            <a:ext cx="17619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$31.4M Current Total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A57D3B2-E0A4-9DA5-10B7-36BC94681CA3}"/>
              </a:ext>
            </a:extLst>
          </p:cNvPr>
          <p:cNvCxnSpPr/>
          <p:nvPr/>
        </p:nvCxnSpPr>
        <p:spPr>
          <a:xfrm flipH="1">
            <a:off x="1848678" y="4055165"/>
            <a:ext cx="516835" cy="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1C28461B-5803-132B-7612-460206CC93A9}"/>
              </a:ext>
            </a:extLst>
          </p:cNvPr>
          <p:cNvSpPr txBox="1"/>
          <p:nvPr/>
        </p:nvSpPr>
        <p:spPr>
          <a:xfrm>
            <a:off x="2445026" y="3916017"/>
            <a:ext cx="17398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$31.4M Current Total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3F2FCE27-1943-5948-1D4F-0B5BE7F15AB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9094775"/>
              </p:ext>
            </p:extLst>
          </p:nvPr>
        </p:nvGraphicFramePr>
        <p:xfrm>
          <a:off x="66813" y="3185172"/>
          <a:ext cx="11985487" cy="33934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FBE7F01F-72FF-1A83-5853-A45655741DC4}"/>
              </a:ext>
            </a:extLst>
          </p:cNvPr>
          <p:cNvSpPr txBox="1"/>
          <p:nvPr/>
        </p:nvSpPr>
        <p:spPr>
          <a:xfrm>
            <a:off x="6585196" y="3716611"/>
            <a:ext cx="52681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Projected Debt – Maximum annual debt service $5.6M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Does not include other liabilities (exit fee payment, etc.)</a:t>
            </a:r>
          </a:p>
        </p:txBody>
      </p:sp>
    </p:spTree>
    <p:extLst>
      <p:ext uri="{BB962C8B-B14F-4D97-AF65-F5344CB8AC3E}">
        <p14:creationId xmlns:p14="http://schemas.microsoft.com/office/powerpoint/2010/main" val="14530178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2FCE6E-3B9F-C02E-F220-4066B55BB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000" dirty="0"/>
              <a:t>CalPERS Liability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B723AA4-5B81-83BA-F1A6-134F65943870}"/>
              </a:ext>
            </a:extLst>
          </p:cNvPr>
          <p:cNvSpPr txBox="1">
            <a:spLocks/>
          </p:cNvSpPr>
          <p:nvPr/>
        </p:nvSpPr>
        <p:spPr>
          <a:xfrm>
            <a:off x="152400" y="1506847"/>
            <a:ext cx="5943600" cy="170423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rgbClr val="1B2E5C"/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rgbClr val="1B2E5C"/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1B2E5C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1B2E5C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1B2E5C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Current Balance –</a:t>
            </a:r>
            <a:r>
              <a:rPr lang="en-US" sz="2000" b="1" dirty="0"/>
              <a:t> </a:t>
            </a:r>
            <a:r>
              <a:rPr lang="en-US" sz="2000" i="1" u="sng" dirty="0"/>
              <a:t>$10.8M @ 6.8% interest</a:t>
            </a:r>
          </a:p>
          <a:p>
            <a:pPr lvl="1"/>
            <a:r>
              <a:rPr lang="en-US" sz="1600" dirty="0"/>
              <a:t>Most expensive debt</a:t>
            </a:r>
          </a:p>
          <a:p>
            <a:r>
              <a:rPr lang="en-US" sz="2000" dirty="0"/>
              <a:t>Fluctuates with CalPERS investment results &amp; actuarial assumptions</a:t>
            </a:r>
          </a:p>
          <a:p>
            <a:r>
              <a:rPr lang="en-US" sz="2000" dirty="0"/>
              <a:t>Current benefit costs reasonable and stable</a:t>
            </a:r>
          </a:p>
          <a:p>
            <a:pPr lvl="1"/>
            <a:r>
              <a:rPr lang="en-US" sz="1600" i="1" u="sng" dirty="0"/>
              <a:t>7.7% PEPRA </a:t>
            </a:r>
            <a:r>
              <a:rPr lang="en-US" sz="1600" dirty="0"/>
              <a:t>/ 14.1% Classic</a:t>
            </a:r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9358C27C-1F5A-207F-741B-7677D6A65AD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7960248"/>
              </p:ext>
            </p:extLst>
          </p:nvPr>
        </p:nvGraphicFramePr>
        <p:xfrm>
          <a:off x="431800" y="3429000"/>
          <a:ext cx="11480800" cy="31600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D98DAF57-4E01-4A56-3336-0D9581DC543E}"/>
              </a:ext>
            </a:extLst>
          </p:cNvPr>
          <p:cNvSpPr txBox="1"/>
          <p:nvPr/>
        </p:nvSpPr>
        <p:spPr>
          <a:xfrm>
            <a:off x="6172200" y="1469614"/>
            <a:ext cx="5794250" cy="25284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>
                <a:solidFill>
                  <a:srgbClr val="1B2E5C"/>
                </a:solidFill>
                <a:latin typeface="Helvetica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>
                <a:solidFill>
                  <a:srgbClr val="1B2E5C"/>
                </a:solidFill>
                <a:latin typeface="Helvetica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>
                <a:solidFill>
                  <a:srgbClr val="1B2E5C"/>
                </a:solidFill>
                <a:latin typeface="Helvetica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b="0" i="0">
                <a:solidFill>
                  <a:srgbClr val="1B2E5C"/>
                </a:solidFill>
                <a:latin typeface="Helvetica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b="0" i="0">
                <a:solidFill>
                  <a:srgbClr val="1B2E5C"/>
                </a:solidFill>
                <a:latin typeface="Helvetica" pitchFamily="2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sz="1900" dirty="0"/>
              <a:t>Increase contribution to $1.25M in FY25</a:t>
            </a:r>
          </a:p>
          <a:p>
            <a:pPr lvl="1"/>
            <a:r>
              <a:rPr lang="en-US" sz="1600" dirty="0"/>
              <a:t>Based on current projected maximum payment </a:t>
            </a:r>
          </a:p>
          <a:p>
            <a:pPr lvl="1"/>
            <a:r>
              <a:rPr lang="en-US" sz="1600" dirty="0"/>
              <a:t>Would escalate every year by projected payroll growth (i.e. 4%)</a:t>
            </a:r>
          </a:p>
          <a:p>
            <a:pPr lvl="1"/>
            <a:r>
              <a:rPr lang="en-US" sz="1600" dirty="0"/>
              <a:t>10 Year vs 20 year projected payoff with $3.3M in reduced payments</a:t>
            </a:r>
          </a:p>
          <a:p>
            <a:pPr lvl="1"/>
            <a:r>
              <a:rPr lang="en-US" sz="1600" dirty="0"/>
              <a:t>Frees up funding in 10 years for CIP needs</a:t>
            </a:r>
          </a:p>
          <a:p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36EB78F-8D3F-4A61-A545-4B682B27881F}"/>
              </a:ext>
            </a:extLst>
          </p:cNvPr>
          <p:cNvCxnSpPr>
            <a:cxnSpLocks/>
          </p:cNvCxnSpPr>
          <p:nvPr/>
        </p:nvCxnSpPr>
        <p:spPr>
          <a:xfrm flipH="1">
            <a:off x="1252331" y="4661452"/>
            <a:ext cx="10475843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06061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2FCE6E-3B9F-C02E-F220-4066B55BB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000" dirty="0"/>
              <a:t>Budget Workshops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B723AA4-5B81-83BA-F1A6-134F65943870}"/>
              </a:ext>
            </a:extLst>
          </p:cNvPr>
          <p:cNvSpPr txBox="1">
            <a:spLocks/>
          </p:cNvSpPr>
          <p:nvPr/>
        </p:nvSpPr>
        <p:spPr>
          <a:xfrm>
            <a:off x="415851" y="1646417"/>
            <a:ext cx="10679498" cy="48580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rgbClr val="1B2E5C"/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rgbClr val="1B2E5C"/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1B2E5C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1B2E5C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1B2E5C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u="sng" dirty="0"/>
              <a:t>Schedule and Topics</a:t>
            </a:r>
          </a:p>
          <a:p>
            <a:r>
              <a:rPr lang="en-US" u="sng" dirty="0"/>
              <a:t>March 2024 </a:t>
            </a:r>
            <a:r>
              <a:rPr lang="en-US" dirty="0"/>
              <a:t>– 5 Year CIP </a:t>
            </a:r>
          </a:p>
          <a:p>
            <a:r>
              <a:rPr lang="en-US" u="sng" dirty="0"/>
              <a:t>April 2024</a:t>
            </a:r>
            <a:r>
              <a:rPr lang="en-US" dirty="0"/>
              <a:t>  -  Overall Financial Plan, Polices, &amp; Actions</a:t>
            </a:r>
          </a:p>
          <a:p>
            <a:pPr lvl="1"/>
            <a:r>
              <a:rPr lang="en-US" dirty="0"/>
              <a:t>5 Year Projection - Status Quo</a:t>
            </a:r>
          </a:p>
          <a:p>
            <a:pPr lvl="1"/>
            <a:r>
              <a:rPr lang="en-US" dirty="0"/>
              <a:t>Overview of the Proposed Comprehensive Plan</a:t>
            </a:r>
          </a:p>
          <a:p>
            <a:pPr lvl="1"/>
            <a:r>
              <a:rPr lang="en-US" dirty="0"/>
              <a:t>Debt (Current &amp; Proposed)</a:t>
            </a:r>
          </a:p>
          <a:p>
            <a:pPr lvl="1"/>
            <a:r>
              <a:rPr lang="en-US" dirty="0"/>
              <a:t>Reserves (New Proposed Targets)</a:t>
            </a:r>
          </a:p>
          <a:p>
            <a:pPr lvl="1"/>
            <a:r>
              <a:rPr lang="en-US" dirty="0"/>
              <a:t>5 Year Projection – Revised with Financial Plan</a:t>
            </a:r>
          </a:p>
          <a:p>
            <a:r>
              <a:rPr lang="en-US" u="sng" dirty="0"/>
              <a:t>May 2024 </a:t>
            </a:r>
            <a:r>
              <a:rPr lang="en-US" dirty="0"/>
              <a:t>– FY25 Budget and Rates Review</a:t>
            </a:r>
          </a:p>
          <a:p>
            <a:r>
              <a:rPr lang="en-US" u="sng" dirty="0"/>
              <a:t>June 2024 </a:t>
            </a:r>
            <a:r>
              <a:rPr lang="en-US" dirty="0"/>
              <a:t>– FY25 Budget and Rates Adoption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77925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EB3E8-718C-7F6F-E529-B8E9BBD15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0400" y="1797271"/>
            <a:ext cx="7048499" cy="2032532"/>
          </a:xfrm>
        </p:spPr>
        <p:txBody>
          <a:bodyPr>
            <a:normAutofit fontScale="90000"/>
          </a:bodyPr>
          <a:lstStyle/>
          <a:p>
            <a:pPr algn="ctr"/>
            <a:r>
              <a:rPr lang="en-US" u="sng" dirty="0"/>
              <a:t>Reserves</a:t>
            </a:r>
            <a:br>
              <a:rPr lang="en-US" u="sng" dirty="0"/>
            </a:br>
            <a:br>
              <a:rPr lang="en-US" dirty="0"/>
            </a:br>
            <a:r>
              <a:rPr lang="en-US" sz="4900" dirty="0"/>
              <a:t>“What should we save?”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5105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2FCE6E-3B9F-C02E-F220-4066B55BB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000" dirty="0"/>
              <a:t>Cash Reserves Purpose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B723AA4-5B81-83BA-F1A6-134F65943870}"/>
              </a:ext>
            </a:extLst>
          </p:cNvPr>
          <p:cNvSpPr txBox="1">
            <a:spLocks/>
          </p:cNvSpPr>
          <p:nvPr/>
        </p:nvSpPr>
        <p:spPr>
          <a:xfrm>
            <a:off x="574877" y="1417817"/>
            <a:ext cx="10679498" cy="485807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rgbClr val="1B2E5C"/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rgbClr val="1B2E5C"/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1B2E5C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1B2E5C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1B2E5C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b="1" dirty="0">
                <a:latin typeface="Helvetica" panose="020B0604020202020204" pitchFamily="34" charset="0"/>
                <a:cs typeface="Helvetica" panose="020B0604020202020204" pitchFamily="34" charset="0"/>
              </a:rPr>
              <a:t>Provide financial capacity to ensure the District can fulfill its mission to reliably deliver critical water services and provide stable rates for its customers</a:t>
            </a:r>
          </a:p>
          <a:p>
            <a:r>
              <a:rPr lang="en-US" sz="1800" u="sng" dirty="0">
                <a:latin typeface="Helvetica" panose="020B0604020202020204" pitchFamily="34" charset="0"/>
                <a:cs typeface="Helvetica" panose="020B0604020202020204" pitchFamily="34" charset="0"/>
              </a:rPr>
              <a:t>Advantages</a:t>
            </a:r>
            <a:endParaRPr lang="en-US" sz="1600" u="sng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1"/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Absorbs high expense or low revenue “shocks”</a:t>
            </a:r>
          </a:p>
          <a:p>
            <a:pPr lvl="1"/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Cash on hand reduces reliance on other parties (i.e. banks during market meltdowns, etc.)</a:t>
            </a:r>
          </a:p>
          <a:p>
            <a:pPr lvl="1"/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Reduces need for debt and related interest expense</a:t>
            </a:r>
          </a:p>
          <a:p>
            <a:pPr lvl="1"/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Earns interest revenue that lowers rates rather than incur interest that raises rates</a:t>
            </a:r>
          </a:p>
          <a:p>
            <a:pPr lvl="1"/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Reduces cost of other risk mitigation measures (i.e. cost of insurance)</a:t>
            </a:r>
          </a:p>
          <a:p>
            <a:pPr lvl="1"/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Lowers cost of debt through higher credit ratings (key component to high ratings)</a:t>
            </a:r>
          </a:p>
          <a:p>
            <a:pPr lvl="1"/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Easier to take advantage of market opportunities (i.e. bulk purchase inventory)</a:t>
            </a:r>
          </a:p>
          <a:p>
            <a:pPr lvl="1"/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Gives “breathing room” for making financial decisions</a:t>
            </a:r>
          </a:p>
          <a:p>
            <a:pPr marL="457200" lvl="1" indent="0">
              <a:buNone/>
            </a:pPr>
            <a:endParaRPr lang="en-US" sz="16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sz="1800" u="sng" dirty="0">
                <a:latin typeface="Helvetica" panose="020B0604020202020204" pitchFamily="34" charset="0"/>
                <a:cs typeface="Helvetica" panose="020B0604020202020204" pitchFamily="34" charset="0"/>
              </a:rPr>
              <a:t>Disadvantages</a:t>
            </a:r>
          </a:p>
          <a:p>
            <a:pPr lvl="1"/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Diverts resources that could be spent on projects or services</a:t>
            </a:r>
          </a:p>
          <a:p>
            <a:pPr lvl="1"/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Potential misalignment in generational equity (who is paying and who is benefiting)</a:t>
            </a:r>
          </a:p>
          <a:p>
            <a:pPr lvl="1"/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Challenges community perception of need to raise rates</a:t>
            </a:r>
          </a:p>
          <a:p>
            <a:pPr marL="457200" lvl="1" indent="0">
              <a:buNone/>
            </a:pPr>
            <a:endParaRPr lang="en-US" sz="16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57200" lvl="1" indent="0" algn="ctr">
              <a:buNone/>
            </a:pPr>
            <a:r>
              <a:rPr lang="en-US" sz="2200" b="1" i="1" dirty="0">
                <a:latin typeface="Helvetica" panose="020B0604020202020204" pitchFamily="34" charset="0"/>
                <a:cs typeface="Helvetica" panose="020B0604020202020204" pitchFamily="34" charset="0"/>
              </a:rPr>
              <a:t>Need to find the right balance</a:t>
            </a:r>
          </a:p>
          <a:p>
            <a:pPr lvl="1"/>
            <a:endParaRPr lang="en-US" sz="16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70438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2FCE6E-3B9F-C02E-F220-4066B55BB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000" dirty="0"/>
              <a:t>Reserves Policy Purpose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B723AA4-5B81-83BA-F1A6-134F65943870}"/>
              </a:ext>
            </a:extLst>
          </p:cNvPr>
          <p:cNvSpPr txBox="1">
            <a:spLocks/>
          </p:cNvSpPr>
          <p:nvPr/>
        </p:nvSpPr>
        <p:spPr>
          <a:xfrm>
            <a:off x="574876" y="1417817"/>
            <a:ext cx="11292445" cy="513207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rgbClr val="1B2E5C"/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rgbClr val="1B2E5C"/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1B2E5C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1B2E5C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1B2E5C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b="1" dirty="0">
                <a:latin typeface="Helvetica" panose="020B0604020202020204" pitchFamily="34" charset="0"/>
                <a:cs typeface="Helvetica" panose="020B0604020202020204" pitchFamily="34" charset="0"/>
              </a:rPr>
              <a:t>Establish clear Board driven guidance on how much funding should be retained, for what purpose, and in what priority</a:t>
            </a:r>
          </a:p>
          <a:p>
            <a:r>
              <a:rPr lang="en-US" sz="2400" u="sng" dirty="0">
                <a:latin typeface="Helvetica" panose="020B0604020202020204" pitchFamily="34" charset="0"/>
                <a:cs typeface="Helvetica" panose="020B0604020202020204" pitchFamily="34" charset="0"/>
              </a:rPr>
              <a:t>Key Considerations</a:t>
            </a:r>
            <a:endParaRPr lang="en-US" sz="2000" u="sng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1">
              <a:lnSpc>
                <a:spcPct val="110000"/>
              </a:lnSpc>
            </a:pP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Should be Board driven with a long-term view of fiscal needs and </a:t>
            </a:r>
            <a:r>
              <a:rPr lang="en-US" sz="2000" i="1" u="sng" dirty="0">
                <a:latin typeface="Helvetica" panose="020B0604020202020204" pitchFamily="34" charset="0"/>
                <a:cs typeface="Helvetica" panose="020B0604020202020204" pitchFamily="34" charset="0"/>
              </a:rPr>
              <a:t>risk tolerance</a:t>
            </a:r>
          </a:p>
          <a:p>
            <a:pPr lvl="1">
              <a:lnSpc>
                <a:spcPct val="110000"/>
              </a:lnSpc>
            </a:pP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Primary component in </a:t>
            </a:r>
            <a:r>
              <a:rPr lang="en-US" sz="2000" i="1" u="sng" dirty="0">
                <a:latin typeface="Helvetica" panose="020B0604020202020204" pitchFamily="34" charset="0"/>
                <a:cs typeface="Helvetica" panose="020B0604020202020204" pitchFamily="34" charset="0"/>
              </a:rPr>
              <a:t>justification</a:t>
            </a: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 of Prop 218 rate making/cost of service analysis</a:t>
            </a: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2">
              <a:lnSpc>
                <a:spcPct val="110000"/>
              </a:lnSpc>
            </a:pPr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Justifies why we need anything more than rates for immediate anticipated expenses</a:t>
            </a:r>
          </a:p>
          <a:p>
            <a:pPr lvl="1">
              <a:lnSpc>
                <a:spcPct val="110000"/>
              </a:lnSpc>
            </a:pP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Should be specific to the needs of the District</a:t>
            </a:r>
          </a:p>
          <a:p>
            <a:pPr lvl="2">
              <a:lnSpc>
                <a:spcPct val="110000"/>
              </a:lnSpc>
            </a:pPr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Significant costs and factors outside our control </a:t>
            </a:r>
          </a:p>
          <a:p>
            <a:pPr lvl="3">
              <a:lnSpc>
                <a:spcPct val="110000"/>
              </a:lnSpc>
            </a:pPr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Costly underground infrastructure, Weather-Water Sales, Energy &amp; Materials/Chemicals Costs, Claims/Litigation, Contracted Wastewater Treatment</a:t>
            </a:r>
          </a:p>
          <a:p>
            <a:pPr lvl="1">
              <a:lnSpc>
                <a:spcPct val="110000"/>
              </a:lnSpc>
            </a:pP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Should be </a:t>
            </a:r>
            <a:r>
              <a:rPr lang="en-US" sz="2000" i="1" u="sng" dirty="0">
                <a:latin typeface="Helvetica" panose="020B0604020202020204" pitchFamily="34" charset="0"/>
                <a:cs typeface="Helvetica" panose="020B0604020202020204" pitchFamily="34" charset="0"/>
              </a:rPr>
              <a:t>flexible</a:t>
            </a: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 and </a:t>
            </a:r>
            <a:r>
              <a:rPr lang="en-US" sz="2000" i="1" u="sng" dirty="0">
                <a:latin typeface="Helvetica" panose="020B0604020202020204" pitchFamily="34" charset="0"/>
                <a:cs typeface="Helvetica" panose="020B0604020202020204" pitchFamily="34" charset="0"/>
              </a:rPr>
              <a:t>reviewed routinely </a:t>
            </a: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to adapt to changing needs</a:t>
            </a:r>
          </a:p>
          <a:p>
            <a:pPr lvl="1">
              <a:lnSpc>
                <a:spcPct val="110000"/>
              </a:lnSpc>
            </a:pP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Should follow </a:t>
            </a:r>
            <a:r>
              <a:rPr lang="en-US" sz="2000" i="1" u="sng" dirty="0">
                <a:latin typeface="Helvetica" panose="020B0604020202020204" pitchFamily="34" charset="0"/>
                <a:cs typeface="Helvetica" panose="020B0604020202020204" pitchFamily="34" charset="0"/>
              </a:rPr>
              <a:t>best practices </a:t>
            </a: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including use of a target range (minimum and maximum)</a:t>
            </a:r>
          </a:p>
          <a:p>
            <a:pPr lvl="1">
              <a:lnSpc>
                <a:spcPct val="110000"/>
              </a:lnSpc>
            </a:pP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More </a:t>
            </a:r>
            <a:r>
              <a:rPr lang="en-US" sz="2000" i="1" u="sng" dirty="0">
                <a:latin typeface="Helvetica" panose="020B0604020202020204" pitchFamily="34" charset="0"/>
                <a:cs typeface="Helvetica" panose="020B0604020202020204" pitchFamily="34" charset="0"/>
              </a:rPr>
              <a:t>stable</a:t>
            </a: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 targets facilitate better financial planning</a:t>
            </a:r>
          </a:p>
          <a:p>
            <a:pPr lvl="1">
              <a:lnSpc>
                <a:spcPct val="110000"/>
              </a:lnSpc>
            </a:pP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Should be easy to </a:t>
            </a:r>
            <a:r>
              <a:rPr lang="en-US" sz="2000" i="1" u="sng" dirty="0">
                <a:latin typeface="Helvetica" panose="020B0604020202020204" pitchFamily="34" charset="0"/>
                <a:cs typeface="Helvetica" panose="020B0604020202020204" pitchFamily="34" charset="0"/>
              </a:rPr>
              <a:t>understand</a:t>
            </a: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 and </a:t>
            </a:r>
            <a:r>
              <a:rPr lang="en-US" sz="2000" i="1" u="sng" dirty="0">
                <a:latin typeface="Helvetica" panose="020B0604020202020204" pitchFamily="34" charset="0"/>
                <a:cs typeface="Helvetica" panose="020B0604020202020204" pitchFamily="34" charset="0"/>
              </a:rPr>
              <a:t>implement</a:t>
            </a:r>
            <a:endParaRPr lang="en-US" sz="16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1"/>
            <a:endParaRPr lang="en-US" sz="16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82101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2FCE6E-3B9F-C02E-F220-4066B55BB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000" dirty="0"/>
              <a:t>Reserves Priority Classification &amp; Components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AFE21103-7969-F228-D015-8B6A3D8510E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15260562"/>
              </p:ext>
            </p:extLst>
          </p:nvPr>
        </p:nvGraphicFramePr>
        <p:xfrm>
          <a:off x="0" y="1288927"/>
          <a:ext cx="1193624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Arrow: Down 6">
            <a:extLst>
              <a:ext uri="{FF2B5EF4-FFF2-40B4-BE49-F238E27FC236}">
                <a16:creationId xmlns:a16="http://schemas.microsoft.com/office/drawing/2014/main" id="{DE9A79A0-5FFD-B9DB-7E5C-7716E6E24605}"/>
              </a:ext>
            </a:extLst>
          </p:cNvPr>
          <p:cNvSpPr/>
          <p:nvPr/>
        </p:nvSpPr>
        <p:spPr>
          <a:xfrm>
            <a:off x="130522" y="1610410"/>
            <a:ext cx="316872" cy="167489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CCC85FD9-704D-CEF7-63B0-85A033053A1A}"/>
              </a:ext>
            </a:extLst>
          </p:cNvPr>
          <p:cNvSpPr/>
          <p:nvPr/>
        </p:nvSpPr>
        <p:spPr>
          <a:xfrm>
            <a:off x="130522" y="3689055"/>
            <a:ext cx="316872" cy="1370725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98091B47-6184-805D-FC27-05AA797CB9C7}"/>
              </a:ext>
            </a:extLst>
          </p:cNvPr>
          <p:cNvSpPr/>
          <p:nvPr/>
        </p:nvSpPr>
        <p:spPr>
          <a:xfrm>
            <a:off x="139576" y="5463534"/>
            <a:ext cx="307818" cy="1174345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F55E9C4-62C7-954E-93CA-007FA1F4DAF4}"/>
              </a:ext>
            </a:extLst>
          </p:cNvPr>
          <p:cNvSpPr txBox="1"/>
          <p:nvPr/>
        </p:nvSpPr>
        <p:spPr>
          <a:xfrm rot="5400000">
            <a:off x="-90216" y="2277872"/>
            <a:ext cx="108234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>
                <a:latin typeface="Century Gothic" panose="020B0502020202020204" pitchFamily="34" charset="0"/>
              </a:rPr>
              <a:t>Net Revenues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6030463-758F-4722-1C40-94B024EBD216}"/>
              </a:ext>
            </a:extLst>
          </p:cNvPr>
          <p:cNvSpPr txBox="1"/>
          <p:nvPr/>
        </p:nvSpPr>
        <p:spPr>
          <a:xfrm rot="5400000">
            <a:off x="-305698" y="4418338"/>
            <a:ext cx="167489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latin typeface="Century Gothic" panose="020B0502020202020204" pitchFamily="34" charset="0"/>
              </a:rPr>
              <a:t>Net Revenues &amp; Capacity Fees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4705B40-D44F-FA43-F618-7E14178E376C}"/>
              </a:ext>
            </a:extLst>
          </p:cNvPr>
          <p:cNvSpPr txBox="1"/>
          <p:nvPr/>
        </p:nvSpPr>
        <p:spPr>
          <a:xfrm rot="5400000">
            <a:off x="-81162" y="5847671"/>
            <a:ext cx="108234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>
                <a:latin typeface="Century Gothic" panose="020B0502020202020204" pitchFamily="34" charset="0"/>
              </a:rPr>
              <a:t>Net Revenues</a:t>
            </a:r>
          </a:p>
        </p:txBody>
      </p:sp>
    </p:spTree>
    <p:extLst>
      <p:ext uri="{BB962C8B-B14F-4D97-AF65-F5344CB8AC3E}">
        <p14:creationId xmlns:p14="http://schemas.microsoft.com/office/powerpoint/2010/main" val="3029046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2FCE6E-3B9F-C02E-F220-4066B55BB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000" dirty="0"/>
              <a:t>Reserve Priority Requirements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798CADE7-D5A1-11DA-E7C7-F8CC9A34CA6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01996255"/>
              </p:ext>
            </p:extLst>
          </p:nvPr>
        </p:nvGraphicFramePr>
        <p:xfrm>
          <a:off x="43381" y="2259036"/>
          <a:ext cx="12105238" cy="39111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11E9A544-83DC-1C3B-8C77-5A07C0DFF5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81" y="1366302"/>
            <a:ext cx="11890973" cy="10716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u="sng" dirty="0">
                <a:latin typeface="Helvetica" panose="020B0604020202020204" pitchFamily="34" charset="0"/>
                <a:cs typeface="Helvetica" panose="020B0604020202020204" pitchFamily="34" charset="0"/>
              </a:rPr>
              <a:t>Policy would require the CFO to: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Present status of reserves to the Board annually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Present a plan for Board consideration to reach reserve goal levels within timeframes below</a:t>
            </a:r>
          </a:p>
        </p:txBody>
      </p:sp>
    </p:spTree>
    <p:extLst>
      <p:ext uri="{BB962C8B-B14F-4D97-AF65-F5344CB8AC3E}">
        <p14:creationId xmlns:p14="http://schemas.microsoft.com/office/powerpoint/2010/main" val="23080595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2FCE6E-3B9F-C02E-F220-4066B55BB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000" dirty="0"/>
              <a:t>Liquidity Reserves (Minimum Target)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09231DA-BC33-CE4F-CB02-E97B588D113C}"/>
              </a:ext>
            </a:extLst>
          </p:cNvPr>
          <p:cNvGrpSpPr/>
          <p:nvPr/>
        </p:nvGrpSpPr>
        <p:grpSpPr>
          <a:xfrm>
            <a:off x="123915" y="1439334"/>
            <a:ext cx="5746646" cy="5229824"/>
            <a:chOff x="5973" y="0"/>
            <a:chExt cx="5746646" cy="5418667"/>
          </a:xfrm>
        </p:grpSpPr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58E056C7-22F9-22B1-1441-8E7692F80F2A}"/>
                </a:ext>
              </a:extLst>
            </p:cNvPr>
            <p:cNvSpPr/>
            <p:nvPr/>
          </p:nvSpPr>
          <p:spPr>
            <a:xfrm>
              <a:off x="5973" y="0"/>
              <a:ext cx="5746646" cy="5418667"/>
            </a:xfrm>
            <a:prstGeom prst="roundRect">
              <a:avLst>
                <a:gd name="adj" fmla="val 10000"/>
              </a:avLst>
            </a:prstGeom>
            <a:ln w="38100">
              <a:solidFill>
                <a:srgbClr val="FF0000"/>
              </a:solidFill>
            </a:ln>
          </p:spPr>
          <p:style>
            <a:lnRef idx="0">
              <a:scrgbClr r="0" g="0" b="0"/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34" name="Rectangle: Rounded Corners 4">
              <a:extLst>
                <a:ext uri="{FF2B5EF4-FFF2-40B4-BE49-F238E27FC236}">
                  <a16:creationId xmlns:a16="http://schemas.microsoft.com/office/drawing/2014/main" id="{A98FD412-4B95-1F84-6D52-B0D5260A7DD2}"/>
                </a:ext>
              </a:extLst>
            </p:cNvPr>
            <p:cNvSpPr txBox="1"/>
            <p:nvPr/>
          </p:nvSpPr>
          <p:spPr>
            <a:xfrm>
              <a:off x="5973" y="0"/>
              <a:ext cx="5746646" cy="16256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kern="1200" dirty="0">
                  <a:latin typeface="Helvetica" panose="020B0604020202020204" pitchFamily="34" charset="0"/>
                  <a:cs typeface="Helvetica" panose="020B0604020202020204" pitchFamily="34" charset="0"/>
                </a:rPr>
                <a:t>Working Capital Reserves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17A357A-50DB-C2DA-01A6-213331D1EDD7}"/>
              </a:ext>
            </a:extLst>
          </p:cNvPr>
          <p:cNvGrpSpPr/>
          <p:nvPr/>
        </p:nvGrpSpPr>
        <p:grpSpPr>
          <a:xfrm>
            <a:off x="698580" y="3065397"/>
            <a:ext cx="4597317" cy="1043072"/>
            <a:chOff x="580638" y="1626063"/>
            <a:chExt cx="4597317" cy="1064551"/>
          </a:xfrm>
        </p:grpSpPr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C06B86AC-C0D8-BE41-0D57-13E8B6228BA4}"/>
                </a:ext>
              </a:extLst>
            </p:cNvPr>
            <p:cNvSpPr/>
            <p:nvPr/>
          </p:nvSpPr>
          <p:spPr>
            <a:xfrm>
              <a:off x="580638" y="1626063"/>
              <a:ext cx="4597317" cy="1064551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32" name="Rectangle: Rounded Corners 6">
              <a:extLst>
                <a:ext uri="{FF2B5EF4-FFF2-40B4-BE49-F238E27FC236}">
                  <a16:creationId xmlns:a16="http://schemas.microsoft.com/office/drawing/2014/main" id="{BC996837-49BD-5EFD-1F1A-675C27820799}"/>
                </a:ext>
              </a:extLst>
            </p:cNvPr>
            <p:cNvSpPr txBox="1"/>
            <p:nvPr/>
          </p:nvSpPr>
          <p:spPr>
            <a:xfrm>
              <a:off x="611818" y="1657243"/>
              <a:ext cx="4534957" cy="100219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22860" rIns="30480" bIns="22860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200" b="1" i="1" kern="1200" dirty="0">
                  <a:latin typeface="Helvetica" panose="020B0604020202020204" pitchFamily="34" charset="0"/>
                  <a:cs typeface="Helvetica" panose="020B0604020202020204" pitchFamily="34" charset="0"/>
                </a:rPr>
                <a:t>Funds short term cash flow needs from timing variances between revenues and expenses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4FF0855-44F7-6002-CC3D-3005B559E204}"/>
              </a:ext>
            </a:extLst>
          </p:cNvPr>
          <p:cNvGrpSpPr/>
          <p:nvPr/>
        </p:nvGrpSpPr>
        <p:grpSpPr>
          <a:xfrm>
            <a:off x="698580" y="4293725"/>
            <a:ext cx="4597317" cy="1043072"/>
            <a:chOff x="580638" y="2854391"/>
            <a:chExt cx="4597317" cy="1064551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C2437826-4997-82CC-A74F-974DC57DA992}"/>
                </a:ext>
              </a:extLst>
            </p:cNvPr>
            <p:cNvSpPr/>
            <p:nvPr/>
          </p:nvSpPr>
          <p:spPr>
            <a:xfrm>
              <a:off x="580638" y="2854391"/>
              <a:ext cx="4597317" cy="1064551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30" name="Rectangle: Rounded Corners 8">
              <a:extLst>
                <a:ext uri="{FF2B5EF4-FFF2-40B4-BE49-F238E27FC236}">
                  <a16:creationId xmlns:a16="http://schemas.microsoft.com/office/drawing/2014/main" id="{E0621247-E3B8-4159-F2E9-2A76C8EEF5F7}"/>
                </a:ext>
              </a:extLst>
            </p:cNvPr>
            <p:cNvSpPr txBox="1"/>
            <p:nvPr/>
          </p:nvSpPr>
          <p:spPr>
            <a:xfrm>
              <a:off x="611818" y="2885571"/>
              <a:ext cx="4534957" cy="100219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22860" rIns="30480" bIns="22860" numCol="1" spcCol="1270" anchor="ctr" anchorCtr="0">
              <a:noAutofit/>
            </a:bodyPr>
            <a:lstStyle/>
            <a:p>
              <a:pPr marL="0" lvl="0" indent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200" b="1" kern="1200" dirty="0">
                  <a:latin typeface="Helvetica" panose="020B0604020202020204" pitchFamily="34" charset="0"/>
                  <a:cs typeface="Helvetica" panose="020B0604020202020204" pitchFamily="34" charset="0"/>
                </a:rPr>
                <a:t>Current Target </a:t>
              </a:r>
              <a:r>
                <a:rPr lang="en-US" sz="1200" kern="1200" dirty="0">
                  <a:latin typeface="Helvetica" panose="020B0604020202020204" pitchFamily="34" charset="0"/>
                  <a:cs typeface="Helvetica" panose="020B0604020202020204" pitchFamily="34" charset="0"/>
                </a:rPr>
                <a:t>– </a:t>
              </a:r>
              <a:r>
                <a:rPr lang="en-US" sz="1200" dirty="0">
                  <a:latin typeface="Helvetica" panose="020B0604020202020204" pitchFamily="34" charset="0"/>
                  <a:cs typeface="Helvetica" panose="020B0604020202020204" pitchFamily="34" charset="0"/>
                </a:rPr>
                <a:t>60</a:t>
              </a:r>
              <a:r>
                <a:rPr lang="en-US" sz="1200" kern="1200" dirty="0">
                  <a:latin typeface="Helvetica" panose="020B0604020202020204" pitchFamily="34" charset="0"/>
                  <a:cs typeface="Helvetica" panose="020B0604020202020204" pitchFamily="34" charset="0"/>
                </a:rPr>
                <a:t> Days of Operating Budget</a:t>
              </a:r>
            </a:p>
            <a:p>
              <a:pPr marL="0" lvl="0" indent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200" kern="1200" dirty="0">
                  <a:latin typeface="Helvetica" panose="020B0604020202020204" pitchFamily="34" charset="0"/>
                  <a:cs typeface="Helvetica" panose="020B0604020202020204" pitchFamily="34" charset="0"/>
                </a:rPr>
                <a:t>[Excluding Depreciation and Cost of Purchased Water]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9CCCA45-76DD-C9BB-68B9-2C5DEF6806EF}"/>
              </a:ext>
            </a:extLst>
          </p:cNvPr>
          <p:cNvGrpSpPr/>
          <p:nvPr/>
        </p:nvGrpSpPr>
        <p:grpSpPr>
          <a:xfrm>
            <a:off x="698580" y="5522053"/>
            <a:ext cx="4597317" cy="1043072"/>
            <a:chOff x="580638" y="4082719"/>
            <a:chExt cx="4597317" cy="1064551"/>
          </a:xfrm>
        </p:grpSpPr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B69AD7E2-02B6-2C3C-EF2D-ADF35D94D2FB}"/>
                </a:ext>
              </a:extLst>
            </p:cNvPr>
            <p:cNvSpPr/>
            <p:nvPr/>
          </p:nvSpPr>
          <p:spPr>
            <a:xfrm>
              <a:off x="580638" y="4082719"/>
              <a:ext cx="4597317" cy="1064551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28" name="Rectangle: Rounded Corners 10">
              <a:extLst>
                <a:ext uri="{FF2B5EF4-FFF2-40B4-BE49-F238E27FC236}">
                  <a16:creationId xmlns:a16="http://schemas.microsoft.com/office/drawing/2014/main" id="{389DE72A-8BE1-B570-3677-E01F74866A70}"/>
                </a:ext>
              </a:extLst>
            </p:cNvPr>
            <p:cNvSpPr txBox="1"/>
            <p:nvPr/>
          </p:nvSpPr>
          <p:spPr>
            <a:xfrm>
              <a:off x="631696" y="4113899"/>
              <a:ext cx="4534957" cy="100219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22860" rIns="30480" bIns="22860" numCol="1" spcCol="1270" anchor="ctr" anchorCtr="0">
              <a:noAutofit/>
            </a:bodyPr>
            <a:lstStyle/>
            <a:p>
              <a:pPr marL="0" lvl="0" indent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200" b="1" kern="1200" dirty="0">
                  <a:latin typeface="Helvetica" panose="020B0604020202020204" pitchFamily="34" charset="0"/>
                  <a:cs typeface="Helvetica" panose="020B0604020202020204" pitchFamily="34" charset="0"/>
                </a:rPr>
                <a:t>Proposed Target </a:t>
              </a:r>
              <a:r>
                <a:rPr lang="en-US" sz="1200" kern="1200" dirty="0">
                  <a:latin typeface="Helvetica" panose="020B0604020202020204" pitchFamily="34" charset="0"/>
                  <a:cs typeface="Helvetica" panose="020B0604020202020204" pitchFamily="34" charset="0"/>
                </a:rPr>
                <a:t>– 90 Days of Operating Budget</a:t>
              </a:r>
            </a:p>
            <a:p>
              <a:pPr marL="0" lvl="0" indent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200" dirty="0">
                  <a:latin typeface="Helvetica" panose="020B0604020202020204" pitchFamily="34" charset="0"/>
                  <a:cs typeface="Helvetica" panose="020B0604020202020204" pitchFamily="34" charset="0"/>
                </a:rPr>
                <a:t>[Excluding Depreciation]</a:t>
              </a:r>
            </a:p>
            <a:p>
              <a:pPr marL="0" lvl="0" indent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200" dirty="0">
                  <a:latin typeface="Helvetica" panose="020B0604020202020204" pitchFamily="34" charset="0"/>
                  <a:cs typeface="Helvetica" panose="020B0604020202020204" pitchFamily="34" charset="0"/>
                </a:rPr>
                <a:t>Recommend including water purchases due to highly volatile imported water costs/water sales and delay in water bill collection.</a:t>
              </a:r>
              <a:endParaRPr lang="en-US" sz="1200" kern="120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B4D1DCD-FF26-891A-45B0-60C3A456F2AD}"/>
              </a:ext>
            </a:extLst>
          </p:cNvPr>
          <p:cNvGrpSpPr/>
          <p:nvPr/>
        </p:nvGrpSpPr>
        <p:grpSpPr>
          <a:xfrm>
            <a:off x="6301561" y="1439333"/>
            <a:ext cx="5746646" cy="5229825"/>
            <a:chOff x="6183619" y="0"/>
            <a:chExt cx="5746646" cy="5418667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ED2BAF69-F440-CD0C-E515-4E782F1DF413}"/>
                </a:ext>
              </a:extLst>
            </p:cNvPr>
            <p:cNvSpPr/>
            <p:nvPr/>
          </p:nvSpPr>
          <p:spPr>
            <a:xfrm>
              <a:off x="6183619" y="0"/>
              <a:ext cx="5746646" cy="5418667"/>
            </a:xfrm>
            <a:prstGeom prst="roundRect">
              <a:avLst>
                <a:gd name="adj" fmla="val 10000"/>
              </a:avLst>
            </a:prstGeom>
            <a:ln w="38100">
              <a:solidFill>
                <a:srgbClr val="FF0000"/>
              </a:solidFill>
            </a:ln>
          </p:spPr>
          <p:style>
            <a:lnRef idx="0">
              <a:scrgbClr r="0" g="0" b="0"/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26" name="Rectangle: Rounded Corners 12">
              <a:extLst>
                <a:ext uri="{FF2B5EF4-FFF2-40B4-BE49-F238E27FC236}">
                  <a16:creationId xmlns:a16="http://schemas.microsoft.com/office/drawing/2014/main" id="{1D473658-C1DB-74D8-061E-333CFC7C4E63}"/>
                </a:ext>
              </a:extLst>
            </p:cNvPr>
            <p:cNvSpPr txBox="1"/>
            <p:nvPr/>
          </p:nvSpPr>
          <p:spPr>
            <a:xfrm>
              <a:off x="6183619" y="0"/>
              <a:ext cx="5746646" cy="16256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kern="1200" dirty="0">
                  <a:latin typeface="Helvetica" panose="020B0604020202020204" pitchFamily="34" charset="0"/>
                  <a:cs typeface="Helvetica" panose="020B0604020202020204" pitchFamily="34" charset="0"/>
                </a:rPr>
                <a:t>Debt Service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1CE20B4-3B2F-CAAE-CF31-6B325FAC3506}"/>
              </a:ext>
            </a:extLst>
          </p:cNvPr>
          <p:cNvGrpSpPr/>
          <p:nvPr/>
        </p:nvGrpSpPr>
        <p:grpSpPr>
          <a:xfrm>
            <a:off x="6876225" y="3065397"/>
            <a:ext cx="4597317" cy="1043072"/>
            <a:chOff x="6758283" y="1626063"/>
            <a:chExt cx="4597317" cy="1064551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EA8D538F-0A76-26F5-E319-37DE5EC328B6}"/>
                </a:ext>
              </a:extLst>
            </p:cNvPr>
            <p:cNvSpPr/>
            <p:nvPr/>
          </p:nvSpPr>
          <p:spPr>
            <a:xfrm>
              <a:off x="6758283" y="1626063"/>
              <a:ext cx="4597317" cy="1064551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24" name="Rectangle: Rounded Corners 14">
              <a:extLst>
                <a:ext uri="{FF2B5EF4-FFF2-40B4-BE49-F238E27FC236}">
                  <a16:creationId xmlns:a16="http://schemas.microsoft.com/office/drawing/2014/main" id="{E4D5FCC4-F96F-011F-FBFC-67FF15A18CDA}"/>
                </a:ext>
              </a:extLst>
            </p:cNvPr>
            <p:cNvSpPr txBox="1"/>
            <p:nvPr/>
          </p:nvSpPr>
          <p:spPr>
            <a:xfrm>
              <a:off x="6789463" y="1657243"/>
              <a:ext cx="4534957" cy="100219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22860" rIns="30480" bIns="22860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200" b="1" i="1" kern="1200" dirty="0">
                  <a:latin typeface="Helvetica" panose="020B0604020202020204" pitchFamily="34" charset="0"/>
                  <a:cs typeface="Helvetica" panose="020B0604020202020204" pitchFamily="34" charset="0"/>
                </a:rPr>
                <a:t>Sets aside debt service payment on external debt to eliminate risk of non-payment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94A32C6-0C68-75CC-D4DF-B37F689CA90C}"/>
              </a:ext>
            </a:extLst>
          </p:cNvPr>
          <p:cNvGrpSpPr/>
          <p:nvPr/>
        </p:nvGrpSpPr>
        <p:grpSpPr>
          <a:xfrm>
            <a:off x="6876225" y="4293725"/>
            <a:ext cx="4597317" cy="1043072"/>
            <a:chOff x="6758283" y="2854391"/>
            <a:chExt cx="4597317" cy="1064551"/>
          </a:xfrm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BABE1064-E00E-0DDA-B290-32FA2E306878}"/>
                </a:ext>
              </a:extLst>
            </p:cNvPr>
            <p:cNvSpPr/>
            <p:nvPr/>
          </p:nvSpPr>
          <p:spPr>
            <a:xfrm>
              <a:off x="6758283" y="2854391"/>
              <a:ext cx="4597317" cy="1064551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22" name="Rectangle: Rounded Corners 16">
              <a:extLst>
                <a:ext uri="{FF2B5EF4-FFF2-40B4-BE49-F238E27FC236}">
                  <a16:creationId xmlns:a16="http://schemas.microsoft.com/office/drawing/2014/main" id="{0A766F98-E428-9643-8F18-8C848AF6DA12}"/>
                </a:ext>
              </a:extLst>
            </p:cNvPr>
            <p:cNvSpPr txBox="1"/>
            <p:nvPr/>
          </p:nvSpPr>
          <p:spPr>
            <a:xfrm>
              <a:off x="6789463" y="2885571"/>
              <a:ext cx="4534957" cy="100219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22860" rIns="30480" bIns="22860" numCol="1" spcCol="1270" anchor="ctr" anchorCtr="0">
              <a:noAutofit/>
            </a:bodyPr>
            <a:lstStyle/>
            <a:p>
              <a:pPr marL="0" lvl="0" indent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200" b="1" kern="1200" dirty="0">
                  <a:latin typeface="Helvetica" panose="020B0604020202020204" pitchFamily="34" charset="0"/>
                  <a:cs typeface="Helvetica" panose="020B0604020202020204" pitchFamily="34" charset="0"/>
                </a:rPr>
                <a:t>Current Target </a:t>
              </a:r>
              <a:r>
                <a:rPr lang="en-US" sz="1200" kern="1200" dirty="0">
                  <a:latin typeface="Helvetica" panose="020B0604020202020204" pitchFamily="34" charset="0"/>
                  <a:cs typeface="Helvetica" panose="020B0604020202020204" pitchFamily="34" charset="0"/>
                </a:rPr>
                <a:t>– Loan or bonds specific requirement </a:t>
              </a:r>
            </a:p>
            <a:p>
              <a:pPr marL="0" lvl="0" indent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200" kern="1200" dirty="0">
                  <a:latin typeface="Helvetica" panose="020B0604020202020204" pitchFamily="34" charset="0"/>
                  <a:cs typeface="Helvetica" panose="020B0604020202020204" pitchFamily="34" charset="0"/>
                </a:rPr>
                <a:t>(SRF and Zion Loan)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3859A12-01FD-4E59-0465-9E9DF174D30D}"/>
              </a:ext>
            </a:extLst>
          </p:cNvPr>
          <p:cNvGrpSpPr/>
          <p:nvPr/>
        </p:nvGrpSpPr>
        <p:grpSpPr>
          <a:xfrm>
            <a:off x="6876225" y="5522053"/>
            <a:ext cx="4597317" cy="1043072"/>
            <a:chOff x="6758283" y="4082719"/>
            <a:chExt cx="4597317" cy="1064551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AAD50158-E741-DFD9-C6DC-22725172DAE6}"/>
                </a:ext>
              </a:extLst>
            </p:cNvPr>
            <p:cNvSpPr/>
            <p:nvPr/>
          </p:nvSpPr>
          <p:spPr>
            <a:xfrm>
              <a:off x="6758283" y="4082719"/>
              <a:ext cx="4597317" cy="1064551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20" name="Rectangle: Rounded Corners 18">
              <a:extLst>
                <a:ext uri="{FF2B5EF4-FFF2-40B4-BE49-F238E27FC236}">
                  <a16:creationId xmlns:a16="http://schemas.microsoft.com/office/drawing/2014/main" id="{031896B4-069E-4A2B-FF23-FFEF09FCCCE5}"/>
                </a:ext>
              </a:extLst>
            </p:cNvPr>
            <p:cNvSpPr txBox="1"/>
            <p:nvPr/>
          </p:nvSpPr>
          <p:spPr>
            <a:xfrm>
              <a:off x="6789463" y="4113899"/>
              <a:ext cx="4534957" cy="100219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22860" rIns="30480" bIns="22860" numCol="1" spcCol="1270" anchor="ctr" anchorCtr="0">
              <a:noAutofit/>
            </a:bodyPr>
            <a:lstStyle/>
            <a:p>
              <a:pPr marL="0" lvl="0" indent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200" b="1" kern="1200" dirty="0">
                  <a:latin typeface="Helvetica" panose="020B0604020202020204" pitchFamily="34" charset="0"/>
                  <a:cs typeface="Helvetica" panose="020B0604020202020204" pitchFamily="34" charset="0"/>
                </a:rPr>
                <a:t>Proposed Target </a:t>
              </a:r>
              <a:r>
                <a:rPr lang="en-US" sz="1200" kern="1200" dirty="0">
                  <a:latin typeface="Helvetica" panose="020B0604020202020204" pitchFamily="34" charset="0"/>
                  <a:cs typeface="Helvetica" panose="020B0604020202020204" pitchFamily="34" charset="0"/>
                </a:rPr>
                <a:t>– One year of Debt Service net of restricted debt service reserves already held in trust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68833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2FCE6E-3B9F-C02E-F220-4066B55BB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000" dirty="0"/>
              <a:t>Stabilization Reserves (Target Level)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273F8C8-6117-CCA6-7970-2C76C21525C0}"/>
              </a:ext>
            </a:extLst>
          </p:cNvPr>
          <p:cNvGrpSpPr/>
          <p:nvPr/>
        </p:nvGrpSpPr>
        <p:grpSpPr>
          <a:xfrm>
            <a:off x="0" y="1439333"/>
            <a:ext cx="5466522" cy="5259641"/>
            <a:chOff x="5973" y="0"/>
            <a:chExt cx="5746646" cy="5418667"/>
          </a:xfrm>
        </p:grpSpPr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96917981-5AC1-4025-E362-97B2BB7CE8DA}"/>
                </a:ext>
              </a:extLst>
            </p:cNvPr>
            <p:cNvSpPr/>
            <p:nvPr/>
          </p:nvSpPr>
          <p:spPr>
            <a:xfrm>
              <a:off x="5973" y="0"/>
              <a:ext cx="5746646" cy="5418667"/>
            </a:xfrm>
            <a:prstGeom prst="roundRect">
              <a:avLst>
                <a:gd name="adj" fmla="val 10000"/>
              </a:avLst>
            </a:prstGeom>
            <a:ln w="38100">
              <a:solidFill>
                <a:srgbClr val="FFFF00"/>
              </a:solidFill>
            </a:ln>
          </p:spPr>
          <p:style>
            <a:lnRef idx="0">
              <a:scrgbClr r="0" g="0" b="0"/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38" name="Rectangle: Rounded Corners 4">
              <a:extLst>
                <a:ext uri="{FF2B5EF4-FFF2-40B4-BE49-F238E27FC236}">
                  <a16:creationId xmlns:a16="http://schemas.microsoft.com/office/drawing/2014/main" id="{901BCE1B-46A9-2A2A-18AE-4B623E07F39C}"/>
                </a:ext>
              </a:extLst>
            </p:cNvPr>
            <p:cNvSpPr txBox="1"/>
            <p:nvPr/>
          </p:nvSpPr>
          <p:spPr>
            <a:xfrm>
              <a:off x="5973" y="0"/>
              <a:ext cx="5746646" cy="16256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kern="1200" dirty="0">
                  <a:latin typeface="Helvetica" panose="020B0604020202020204" pitchFamily="34" charset="0"/>
                  <a:cs typeface="Helvetica" panose="020B0604020202020204" pitchFamily="34" charset="0"/>
                </a:rPr>
                <a:t>Rate Stabilization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D23246A9-BD78-82BA-626C-88000FDA4FAA}"/>
              </a:ext>
            </a:extLst>
          </p:cNvPr>
          <p:cNvGrpSpPr/>
          <p:nvPr/>
        </p:nvGrpSpPr>
        <p:grpSpPr>
          <a:xfrm>
            <a:off x="377245" y="3072788"/>
            <a:ext cx="4597317" cy="1064551"/>
            <a:chOff x="580638" y="1626063"/>
            <a:chExt cx="4597317" cy="1064551"/>
          </a:xfrm>
        </p:grpSpPr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E0F40A24-A455-DC3C-849F-020E5B1AC748}"/>
                </a:ext>
              </a:extLst>
            </p:cNvPr>
            <p:cNvSpPr/>
            <p:nvPr/>
          </p:nvSpPr>
          <p:spPr>
            <a:xfrm>
              <a:off x="580638" y="1626063"/>
              <a:ext cx="4597317" cy="1064551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sz="120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36" name="Rectangle: Rounded Corners 6">
              <a:extLst>
                <a:ext uri="{FF2B5EF4-FFF2-40B4-BE49-F238E27FC236}">
                  <a16:creationId xmlns:a16="http://schemas.microsoft.com/office/drawing/2014/main" id="{F78860D3-15F8-456A-FE7B-A4BD97B1DD4E}"/>
                </a:ext>
              </a:extLst>
            </p:cNvPr>
            <p:cNvSpPr txBox="1"/>
            <p:nvPr/>
          </p:nvSpPr>
          <p:spPr>
            <a:xfrm>
              <a:off x="611818" y="1657243"/>
              <a:ext cx="4534957" cy="100219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7940" tIns="20955" rIns="27940" bIns="20955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200" b="1" i="1" kern="1200" dirty="0">
                  <a:latin typeface="Helvetica" panose="020B0604020202020204" pitchFamily="34" charset="0"/>
                  <a:cs typeface="Helvetica" panose="020B0604020202020204" pitchFamily="34" charset="0"/>
                </a:rPr>
                <a:t>Covers unbudgeted higher expenses or lower revenues, and allows for smoother year to year rate transitions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172E7BFD-7199-C001-6DE9-9BC49AA24B87}"/>
              </a:ext>
            </a:extLst>
          </p:cNvPr>
          <p:cNvGrpSpPr/>
          <p:nvPr/>
        </p:nvGrpSpPr>
        <p:grpSpPr>
          <a:xfrm>
            <a:off x="346065" y="4273976"/>
            <a:ext cx="4597317" cy="1064551"/>
            <a:chOff x="580638" y="2854391"/>
            <a:chExt cx="4597317" cy="1064551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D8189A13-EFA8-EB8D-80D4-387161ED85F1}"/>
                </a:ext>
              </a:extLst>
            </p:cNvPr>
            <p:cNvSpPr/>
            <p:nvPr/>
          </p:nvSpPr>
          <p:spPr>
            <a:xfrm>
              <a:off x="580638" y="2854391"/>
              <a:ext cx="4597317" cy="1064551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sz="120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14" name="Rectangle: Rounded Corners 8">
              <a:extLst>
                <a:ext uri="{FF2B5EF4-FFF2-40B4-BE49-F238E27FC236}">
                  <a16:creationId xmlns:a16="http://schemas.microsoft.com/office/drawing/2014/main" id="{0CF8174B-758D-7D13-E3BC-19EDE7FA7D08}"/>
                </a:ext>
              </a:extLst>
            </p:cNvPr>
            <p:cNvSpPr txBox="1"/>
            <p:nvPr/>
          </p:nvSpPr>
          <p:spPr>
            <a:xfrm>
              <a:off x="611818" y="2885571"/>
              <a:ext cx="4534957" cy="100219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7940" tIns="20955" rIns="27940" bIns="20955" numCol="1" spcCol="1270" anchor="ctr" anchorCtr="0">
              <a:noAutofit/>
            </a:bodyPr>
            <a:lstStyle/>
            <a:p>
              <a:pPr marL="0" lvl="0" indent="0" algn="l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200" b="1" kern="1200" dirty="0">
                  <a:latin typeface="Helvetica" panose="020B0604020202020204" pitchFamily="34" charset="0"/>
                  <a:cs typeface="Helvetica" panose="020B0604020202020204" pitchFamily="34" charset="0"/>
                </a:rPr>
                <a:t>Current Target </a:t>
              </a:r>
              <a:r>
                <a:rPr lang="en-US" sz="1200" kern="1200" dirty="0">
                  <a:latin typeface="Helvetica" panose="020B0604020202020204" pitchFamily="34" charset="0"/>
                  <a:cs typeface="Helvetica" panose="020B0604020202020204" pitchFamily="34" charset="0"/>
                </a:rPr>
                <a:t>– 10% of </a:t>
              </a:r>
              <a:r>
                <a:rPr lang="en-US" sz="1200" dirty="0">
                  <a:latin typeface="Helvetica" panose="020B0604020202020204" pitchFamily="34" charset="0"/>
                  <a:cs typeface="Helvetica" panose="020B0604020202020204" pitchFamily="34" charset="0"/>
                </a:rPr>
                <a:t>current water revenues</a:t>
              </a:r>
              <a:endParaRPr lang="en-US" sz="1200" kern="120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242FD9CC-E46E-936C-BECE-EFB0ADFA5C8F}"/>
              </a:ext>
            </a:extLst>
          </p:cNvPr>
          <p:cNvGrpSpPr/>
          <p:nvPr/>
        </p:nvGrpSpPr>
        <p:grpSpPr>
          <a:xfrm>
            <a:off x="377244" y="5521604"/>
            <a:ext cx="4597317" cy="1064551"/>
            <a:chOff x="580638" y="4082719"/>
            <a:chExt cx="4597317" cy="1064551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8384E904-0826-0E3E-1D9C-1A9F4C8D8BF4}"/>
                </a:ext>
              </a:extLst>
            </p:cNvPr>
            <p:cNvSpPr/>
            <p:nvPr/>
          </p:nvSpPr>
          <p:spPr>
            <a:xfrm>
              <a:off x="580638" y="4082719"/>
              <a:ext cx="4597317" cy="1064551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sz="120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8" name="Rectangle: Rounded Corners 10">
              <a:extLst>
                <a:ext uri="{FF2B5EF4-FFF2-40B4-BE49-F238E27FC236}">
                  <a16:creationId xmlns:a16="http://schemas.microsoft.com/office/drawing/2014/main" id="{7AF6EB88-970C-D5BE-01F4-FCBCCE66AA27}"/>
                </a:ext>
              </a:extLst>
            </p:cNvPr>
            <p:cNvSpPr txBox="1"/>
            <p:nvPr/>
          </p:nvSpPr>
          <p:spPr>
            <a:xfrm>
              <a:off x="611818" y="4113899"/>
              <a:ext cx="4534957" cy="100219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7940" tIns="20955" rIns="27940" bIns="20955" numCol="1" spcCol="1270" anchor="ctr" anchorCtr="0">
              <a:noAutofit/>
            </a:bodyPr>
            <a:lstStyle/>
            <a:p>
              <a:pPr marL="0" lvl="0" indent="0" algn="l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200" b="1" kern="1200" dirty="0">
                  <a:latin typeface="Helvetica" panose="020B0604020202020204" pitchFamily="34" charset="0"/>
                  <a:cs typeface="Helvetica" panose="020B0604020202020204" pitchFamily="34" charset="0"/>
                </a:rPr>
                <a:t>Proposed Target</a:t>
              </a:r>
              <a:r>
                <a:rPr lang="en-US" sz="1200" kern="1200" dirty="0">
                  <a:latin typeface="Helvetica" panose="020B0604020202020204" pitchFamily="34" charset="0"/>
                  <a:cs typeface="Helvetica" panose="020B0604020202020204" pitchFamily="34" charset="0"/>
                </a:rPr>
                <a:t>– 10% of current water and </a:t>
              </a:r>
              <a:r>
                <a:rPr lang="en-US" sz="1200" i="1" kern="1200" dirty="0">
                  <a:latin typeface="Helvetica" panose="020B0604020202020204" pitchFamily="34" charset="0"/>
                  <a:cs typeface="Helvetica" panose="020B0604020202020204" pitchFamily="34" charset="0"/>
                </a:rPr>
                <a:t>wastewater</a:t>
              </a:r>
              <a:r>
                <a:rPr lang="en-US" sz="1200" kern="1200" dirty="0">
                  <a:latin typeface="Helvetica" panose="020B0604020202020204" pitchFamily="34" charset="0"/>
                  <a:cs typeface="Helvetica" panose="020B0604020202020204" pitchFamily="34" charset="0"/>
                </a:rPr>
                <a:t> revenues</a:t>
              </a:r>
            </a:p>
            <a:p>
              <a:pPr marL="0" lvl="0" indent="0" algn="l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200" kern="1200" dirty="0">
                  <a:latin typeface="Helvetica" panose="020B0604020202020204" pitchFamily="34" charset="0"/>
                  <a:cs typeface="Helvetica" panose="020B0604020202020204" pitchFamily="34" charset="0"/>
                </a:rPr>
                <a:t>Wastew</a:t>
              </a:r>
              <a:r>
                <a:rPr lang="en-US" sz="1200" dirty="0">
                  <a:latin typeface="Helvetica" panose="020B0604020202020204" pitchFamily="34" charset="0"/>
                  <a:cs typeface="Helvetica" panose="020B0604020202020204" pitchFamily="34" charset="0"/>
                </a:rPr>
                <a:t>ater is also subject to significant year to year cost fluctuations due to contracted treatment and materials/energy costs.</a:t>
              </a:r>
              <a:endParaRPr lang="en-US" sz="1200" kern="120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0E47C3E7-08C7-6FC9-8753-5F4B91AD4B7D}"/>
              </a:ext>
            </a:extLst>
          </p:cNvPr>
          <p:cNvGrpSpPr/>
          <p:nvPr/>
        </p:nvGrpSpPr>
        <p:grpSpPr>
          <a:xfrm>
            <a:off x="6041186" y="1439333"/>
            <a:ext cx="5955343" cy="5259641"/>
            <a:chOff x="0" y="0"/>
            <a:chExt cx="11936240" cy="5418667"/>
          </a:xfrm>
        </p:grpSpPr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5FD93F10-C41B-0CFA-4DEC-26E198DE19A2}"/>
                </a:ext>
              </a:extLst>
            </p:cNvPr>
            <p:cNvSpPr/>
            <p:nvPr/>
          </p:nvSpPr>
          <p:spPr>
            <a:xfrm>
              <a:off x="0" y="0"/>
              <a:ext cx="11936240" cy="5418667"/>
            </a:xfrm>
            <a:prstGeom prst="roundRect">
              <a:avLst>
                <a:gd name="adj" fmla="val 10000"/>
              </a:avLst>
            </a:prstGeom>
            <a:ln w="38100">
              <a:solidFill>
                <a:srgbClr val="FFFF00"/>
              </a:solidFill>
            </a:ln>
          </p:spPr>
          <p:style>
            <a:lnRef idx="0">
              <a:scrgbClr r="0" g="0" b="0"/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50" name="Rectangle: Rounded Corners 4">
              <a:extLst>
                <a:ext uri="{FF2B5EF4-FFF2-40B4-BE49-F238E27FC236}">
                  <a16:creationId xmlns:a16="http://schemas.microsoft.com/office/drawing/2014/main" id="{2ED3CC64-8EFA-625A-2BA5-99F00966C599}"/>
                </a:ext>
              </a:extLst>
            </p:cNvPr>
            <p:cNvSpPr txBox="1"/>
            <p:nvPr/>
          </p:nvSpPr>
          <p:spPr>
            <a:xfrm>
              <a:off x="0" y="0"/>
              <a:ext cx="11936240" cy="16256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7160" tIns="137160" rIns="137160" bIns="137160" numCol="1" spcCol="1270" anchor="ctr" anchorCtr="0">
              <a:noAutofit/>
            </a:bodyPr>
            <a:lstStyle/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kern="1200" dirty="0">
                  <a:latin typeface="Helvetica" panose="020B0604020202020204" pitchFamily="34" charset="0"/>
                  <a:cs typeface="Helvetica" panose="020B0604020202020204" pitchFamily="34" charset="0"/>
                </a:rPr>
                <a:t>Capital Replacement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710C902F-0306-5EAC-A584-919CD040CEBB}"/>
              </a:ext>
            </a:extLst>
          </p:cNvPr>
          <p:cNvGrpSpPr/>
          <p:nvPr/>
        </p:nvGrpSpPr>
        <p:grpSpPr>
          <a:xfrm>
            <a:off x="6491867" y="3070246"/>
            <a:ext cx="5053980" cy="1064551"/>
            <a:chOff x="1193624" y="1626063"/>
            <a:chExt cx="9548991" cy="1064551"/>
          </a:xfrm>
        </p:grpSpPr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FBEAF545-F697-EF21-EF82-E0703F72EB7E}"/>
                </a:ext>
              </a:extLst>
            </p:cNvPr>
            <p:cNvSpPr/>
            <p:nvPr/>
          </p:nvSpPr>
          <p:spPr>
            <a:xfrm>
              <a:off x="1193624" y="1626063"/>
              <a:ext cx="9548991" cy="1064551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sz="120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48" name="Rectangle: Rounded Corners 6">
              <a:extLst>
                <a:ext uri="{FF2B5EF4-FFF2-40B4-BE49-F238E27FC236}">
                  <a16:creationId xmlns:a16="http://schemas.microsoft.com/office/drawing/2014/main" id="{9F8CDC86-7A1E-BBBE-890D-1EE1625CB87F}"/>
                </a:ext>
              </a:extLst>
            </p:cNvPr>
            <p:cNvSpPr txBox="1"/>
            <p:nvPr/>
          </p:nvSpPr>
          <p:spPr>
            <a:xfrm>
              <a:off x="1224804" y="1657243"/>
              <a:ext cx="9486631" cy="100219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5560" tIns="26670" rIns="35560" bIns="2667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200" b="1" i="1" kern="1200" dirty="0">
                  <a:latin typeface="Helvetica" panose="020B0604020202020204" pitchFamily="34" charset="0"/>
                  <a:cs typeface="Helvetica" panose="020B0604020202020204" pitchFamily="34" charset="0"/>
                </a:rPr>
                <a:t>Provide funding for unanticipated capital assets replacements and project escalations, and unbudgeted CIP cost increases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3EC4DDCD-66D1-A7D1-E7F6-87C201890721}"/>
              </a:ext>
            </a:extLst>
          </p:cNvPr>
          <p:cNvGrpSpPr/>
          <p:nvPr/>
        </p:nvGrpSpPr>
        <p:grpSpPr>
          <a:xfrm>
            <a:off x="6508370" y="4305156"/>
            <a:ext cx="5053980" cy="1064551"/>
            <a:chOff x="1193624" y="2854391"/>
            <a:chExt cx="9548991" cy="1064551"/>
          </a:xfrm>
        </p:grpSpPr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0BBE0FD4-AE4B-932E-1D84-6DD41A8C0068}"/>
                </a:ext>
              </a:extLst>
            </p:cNvPr>
            <p:cNvSpPr/>
            <p:nvPr/>
          </p:nvSpPr>
          <p:spPr>
            <a:xfrm>
              <a:off x="1193624" y="2854391"/>
              <a:ext cx="9548991" cy="1064551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sz="120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46" name="Rectangle: Rounded Corners 8">
              <a:extLst>
                <a:ext uri="{FF2B5EF4-FFF2-40B4-BE49-F238E27FC236}">
                  <a16:creationId xmlns:a16="http://schemas.microsoft.com/office/drawing/2014/main" id="{53310D78-E608-3FA0-4321-9172756014AD}"/>
                </a:ext>
              </a:extLst>
            </p:cNvPr>
            <p:cNvSpPr txBox="1"/>
            <p:nvPr/>
          </p:nvSpPr>
          <p:spPr>
            <a:xfrm>
              <a:off x="1224804" y="2885571"/>
              <a:ext cx="9486631" cy="100219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22860" rIns="30480" bIns="22860" numCol="1" spcCol="1270" anchor="ctr" anchorCtr="0">
              <a:noAutofit/>
            </a:bodyPr>
            <a:lstStyle/>
            <a:p>
              <a:pPr marL="0" lvl="0" indent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200" b="1" kern="1200" dirty="0">
                  <a:latin typeface="Helvetica" panose="020B0604020202020204" pitchFamily="34" charset="0"/>
                  <a:cs typeface="Helvetica" panose="020B0604020202020204" pitchFamily="34" charset="0"/>
                </a:rPr>
                <a:t>Current Target </a:t>
              </a:r>
              <a:r>
                <a:rPr lang="en-US" sz="1200" kern="1200" dirty="0">
                  <a:latin typeface="Helvetica" panose="020B0604020202020204" pitchFamily="34" charset="0"/>
                  <a:cs typeface="Helvetica" panose="020B0604020202020204" pitchFamily="34" charset="0"/>
                </a:rPr>
                <a:t>– None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7427BF19-BE74-EA03-797F-AC91ED770C38}"/>
              </a:ext>
            </a:extLst>
          </p:cNvPr>
          <p:cNvGrpSpPr/>
          <p:nvPr/>
        </p:nvGrpSpPr>
        <p:grpSpPr>
          <a:xfrm>
            <a:off x="6504304" y="5488933"/>
            <a:ext cx="5058046" cy="1064551"/>
            <a:chOff x="1193624" y="4082719"/>
            <a:chExt cx="9556673" cy="1064551"/>
          </a:xfrm>
        </p:grpSpPr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25D93A1F-E8B0-3758-6165-C0E9FDEF6347}"/>
                </a:ext>
              </a:extLst>
            </p:cNvPr>
            <p:cNvSpPr/>
            <p:nvPr/>
          </p:nvSpPr>
          <p:spPr>
            <a:xfrm>
              <a:off x="1193624" y="4082719"/>
              <a:ext cx="9548991" cy="1064551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sz="120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44" name="Rectangle: Rounded Corners 10">
              <a:extLst>
                <a:ext uri="{FF2B5EF4-FFF2-40B4-BE49-F238E27FC236}">
                  <a16:creationId xmlns:a16="http://schemas.microsoft.com/office/drawing/2014/main" id="{C5A4C604-9CAC-1EFC-B659-197D144AD661}"/>
                </a:ext>
              </a:extLst>
            </p:cNvPr>
            <p:cNvSpPr txBox="1"/>
            <p:nvPr/>
          </p:nvSpPr>
          <p:spPr>
            <a:xfrm>
              <a:off x="1263666" y="4115390"/>
              <a:ext cx="9486631" cy="100219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22860" rIns="30480" bIns="22860" numCol="1" spcCol="1270" anchor="ctr" anchorCtr="0">
              <a:noAutofit/>
            </a:bodyPr>
            <a:lstStyle/>
            <a:p>
              <a:pPr marL="0" lvl="0" indent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200" b="1" kern="1200" dirty="0">
                  <a:latin typeface="Helvetica" panose="020B0604020202020204" pitchFamily="34" charset="0"/>
                  <a:cs typeface="Helvetica" panose="020B0604020202020204" pitchFamily="34" charset="0"/>
                </a:rPr>
                <a:t>Proposed Target </a:t>
              </a:r>
              <a:r>
                <a:rPr lang="en-US" sz="1200" kern="1200" dirty="0">
                  <a:latin typeface="Helvetica" panose="020B0604020202020204" pitchFamily="34" charset="0"/>
                  <a:cs typeface="Helvetica" panose="020B0604020202020204" pitchFamily="34" charset="0"/>
                </a:rPr>
                <a:t>– 1 Year of Depreciation on Capital Asset Replacement Value (CARV) Assuming Average 75 Year Life</a:t>
              </a:r>
            </a:p>
            <a:p>
              <a:pPr marL="0" lvl="0" indent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200" kern="1200" dirty="0">
                  <a:latin typeface="Helvetica" panose="020B0604020202020204" pitchFamily="34" charset="0"/>
                  <a:cs typeface="Helvetica" panose="020B0604020202020204" pitchFamily="34" charset="0"/>
                </a:rPr>
                <a:t>-CARV reflects current funding requirements if assets need replacement due to unanticipated replacement or major repair.</a:t>
              </a:r>
            </a:p>
            <a:p>
              <a:pPr marL="0" lvl="0" indent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200" dirty="0">
                  <a:latin typeface="Helvetica" panose="020B0604020202020204" pitchFamily="34" charset="0"/>
                  <a:cs typeface="Helvetica" panose="020B0604020202020204" pitchFamily="34" charset="0"/>
                </a:rPr>
                <a:t>District has an estimated </a:t>
              </a:r>
              <a:r>
                <a:rPr lang="en-US" sz="1200" b="1" dirty="0">
                  <a:solidFill>
                    <a:srgbClr val="FFFF0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$920M </a:t>
              </a:r>
              <a:r>
                <a:rPr lang="en-US" sz="1200" dirty="0">
                  <a:latin typeface="Helvetica" panose="020B0604020202020204" pitchFamily="34" charset="0"/>
                  <a:cs typeface="Helvetica" panose="020B0604020202020204" pitchFamily="34" charset="0"/>
                </a:rPr>
                <a:t>in capital assets (Replacement Value)</a:t>
              </a:r>
              <a:endParaRPr lang="en-US" sz="1200" kern="120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195406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2FCE6E-3B9F-C02E-F220-4066B55BB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000" dirty="0"/>
              <a:t>Contingency Reserves (Maximum Target)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3C2477F-9201-58A6-A1C1-3BA7CD22DF3E}"/>
              </a:ext>
            </a:extLst>
          </p:cNvPr>
          <p:cNvGrpSpPr/>
          <p:nvPr/>
        </p:nvGrpSpPr>
        <p:grpSpPr>
          <a:xfrm>
            <a:off x="0" y="1439333"/>
            <a:ext cx="5337313" cy="5239763"/>
            <a:chOff x="0" y="0"/>
            <a:chExt cx="11936240" cy="5418667"/>
          </a:xfrm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EEA2CE73-404A-D797-B751-F26B1EDF5C07}"/>
                </a:ext>
              </a:extLst>
            </p:cNvPr>
            <p:cNvSpPr/>
            <p:nvPr/>
          </p:nvSpPr>
          <p:spPr>
            <a:xfrm>
              <a:off x="0" y="0"/>
              <a:ext cx="11936240" cy="5418667"/>
            </a:xfrm>
            <a:prstGeom prst="roundRect">
              <a:avLst>
                <a:gd name="adj" fmla="val 10000"/>
              </a:avLst>
            </a:prstGeom>
            <a:ln w="38100">
              <a:solidFill>
                <a:srgbClr val="00B050"/>
              </a:solidFill>
            </a:ln>
          </p:spPr>
          <p:style>
            <a:lnRef idx="0">
              <a:scrgbClr r="0" g="0" b="0"/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22" name="Rectangle: Rounded Corners 4">
              <a:extLst>
                <a:ext uri="{FF2B5EF4-FFF2-40B4-BE49-F238E27FC236}">
                  <a16:creationId xmlns:a16="http://schemas.microsoft.com/office/drawing/2014/main" id="{BDB1A93E-DF98-6270-70D5-1938EB65A247}"/>
                </a:ext>
              </a:extLst>
            </p:cNvPr>
            <p:cNvSpPr txBox="1"/>
            <p:nvPr/>
          </p:nvSpPr>
          <p:spPr>
            <a:xfrm>
              <a:off x="0" y="0"/>
              <a:ext cx="11936240" cy="16256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7160" tIns="137160" rIns="137160" bIns="137160" numCol="1" spcCol="1270" anchor="ctr" anchorCtr="0">
              <a:noAutofit/>
            </a:bodyPr>
            <a:lstStyle/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kern="1200" dirty="0">
                  <a:latin typeface="Helvetica" panose="020B0604020202020204" pitchFamily="34" charset="0"/>
                  <a:cs typeface="Helvetica" panose="020B0604020202020204" pitchFamily="34" charset="0"/>
                </a:rPr>
                <a:t>Emergency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5948040-A98E-D24E-892A-BC6C1DC96B3B}"/>
              </a:ext>
            </a:extLst>
          </p:cNvPr>
          <p:cNvGrpSpPr/>
          <p:nvPr/>
        </p:nvGrpSpPr>
        <p:grpSpPr>
          <a:xfrm>
            <a:off x="149086" y="3065396"/>
            <a:ext cx="5059017" cy="1064551"/>
            <a:chOff x="1193624" y="1626063"/>
            <a:chExt cx="9548991" cy="1064551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74F60530-605B-0169-481B-B362DC674558}"/>
                </a:ext>
              </a:extLst>
            </p:cNvPr>
            <p:cNvSpPr/>
            <p:nvPr/>
          </p:nvSpPr>
          <p:spPr>
            <a:xfrm>
              <a:off x="1193624" y="1626063"/>
              <a:ext cx="9548991" cy="1064551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sz="120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20" name="Rectangle: Rounded Corners 6">
              <a:extLst>
                <a:ext uri="{FF2B5EF4-FFF2-40B4-BE49-F238E27FC236}">
                  <a16:creationId xmlns:a16="http://schemas.microsoft.com/office/drawing/2014/main" id="{E9C76955-6551-DB2E-7B98-4C4EB275DCB9}"/>
                </a:ext>
              </a:extLst>
            </p:cNvPr>
            <p:cNvSpPr txBox="1"/>
            <p:nvPr/>
          </p:nvSpPr>
          <p:spPr>
            <a:xfrm>
              <a:off x="1224804" y="1657243"/>
              <a:ext cx="9486631" cy="100219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3020" tIns="24765" rIns="33020" bIns="24765" numCol="1" spcCol="1270" anchor="ctr" anchorCtr="0">
              <a:noAutofit/>
            </a:bodyPr>
            <a:lstStyle/>
            <a:p>
              <a:pPr marL="0" lvl="0" indent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200" b="1" i="1" kern="1200" dirty="0">
                  <a:latin typeface="Helvetica" panose="020B0604020202020204" pitchFamily="34" charset="0"/>
                  <a:cs typeface="Helvetica" panose="020B0604020202020204" pitchFamily="34" charset="0"/>
                </a:rPr>
                <a:t>Covers unbudgeted costs to respond to significant but infrequent emergencies or initial funding to respond to major emergencies until other funding can be secured (insurance, FEMA, financing, etc.).  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50EDC23-58D4-0EA9-71DF-87EE4C0675A3}"/>
              </a:ext>
            </a:extLst>
          </p:cNvPr>
          <p:cNvGrpSpPr/>
          <p:nvPr/>
        </p:nvGrpSpPr>
        <p:grpSpPr>
          <a:xfrm>
            <a:off x="165605" y="4293724"/>
            <a:ext cx="5042497" cy="427363"/>
            <a:chOff x="1193624" y="2854391"/>
            <a:chExt cx="9548991" cy="1064551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28339E57-CBCB-1F69-59F8-F20EEF4E8178}"/>
                </a:ext>
              </a:extLst>
            </p:cNvPr>
            <p:cNvSpPr/>
            <p:nvPr/>
          </p:nvSpPr>
          <p:spPr>
            <a:xfrm>
              <a:off x="1193624" y="2854391"/>
              <a:ext cx="9548991" cy="1064551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sz="120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18" name="Rectangle: Rounded Corners 8">
              <a:extLst>
                <a:ext uri="{FF2B5EF4-FFF2-40B4-BE49-F238E27FC236}">
                  <a16:creationId xmlns:a16="http://schemas.microsoft.com/office/drawing/2014/main" id="{10E68B61-05F5-61F3-F57B-EB63B9BEA939}"/>
                </a:ext>
              </a:extLst>
            </p:cNvPr>
            <p:cNvSpPr txBox="1"/>
            <p:nvPr/>
          </p:nvSpPr>
          <p:spPr>
            <a:xfrm>
              <a:off x="1224804" y="2885571"/>
              <a:ext cx="9486631" cy="100219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3020" tIns="24765" rIns="33020" bIns="24765" numCol="1" spcCol="1270" anchor="ctr" anchorCtr="0">
              <a:noAutofit/>
            </a:bodyPr>
            <a:lstStyle/>
            <a:p>
              <a:pPr marL="0" lvl="0" indent="0" algn="l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200" b="1" kern="1200" dirty="0">
                  <a:latin typeface="Helvetica" panose="020B0604020202020204" pitchFamily="34" charset="0"/>
                  <a:cs typeface="Helvetica" panose="020B0604020202020204" pitchFamily="34" charset="0"/>
                </a:rPr>
                <a:t>Current Target </a:t>
              </a:r>
              <a:r>
                <a:rPr lang="en-US" sz="1200" kern="1200" dirty="0">
                  <a:latin typeface="Helvetica" panose="020B0604020202020204" pitchFamily="34" charset="0"/>
                  <a:cs typeface="Helvetica" panose="020B0604020202020204" pitchFamily="34" charset="0"/>
                </a:rPr>
                <a:t>– None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A99637E-EE50-0EDD-3AC7-EF6303C9F5FE}"/>
              </a:ext>
            </a:extLst>
          </p:cNvPr>
          <p:cNvGrpSpPr/>
          <p:nvPr/>
        </p:nvGrpSpPr>
        <p:grpSpPr>
          <a:xfrm>
            <a:off x="149086" y="4884864"/>
            <a:ext cx="5009514" cy="1701739"/>
            <a:chOff x="1193624" y="4082719"/>
            <a:chExt cx="9548991" cy="1064551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C49C24DC-554B-702E-C8FC-FA40DB4898C5}"/>
                </a:ext>
              </a:extLst>
            </p:cNvPr>
            <p:cNvSpPr/>
            <p:nvPr/>
          </p:nvSpPr>
          <p:spPr>
            <a:xfrm>
              <a:off x="1193624" y="4082719"/>
              <a:ext cx="9548991" cy="1064551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sz="120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16" name="Rectangle: Rounded Corners 10">
              <a:extLst>
                <a:ext uri="{FF2B5EF4-FFF2-40B4-BE49-F238E27FC236}">
                  <a16:creationId xmlns:a16="http://schemas.microsoft.com/office/drawing/2014/main" id="{1FF77359-938E-B4FE-7AA5-90ABF0CE6944}"/>
                </a:ext>
              </a:extLst>
            </p:cNvPr>
            <p:cNvSpPr txBox="1"/>
            <p:nvPr/>
          </p:nvSpPr>
          <p:spPr>
            <a:xfrm>
              <a:off x="1224804" y="4113899"/>
              <a:ext cx="9486631" cy="100219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3020" tIns="24765" rIns="33020" bIns="24765" numCol="1" spcCol="1270" anchor="ctr" anchorCtr="0">
              <a:noAutofit/>
            </a:bodyPr>
            <a:lstStyle/>
            <a:p>
              <a:pPr marL="0" lvl="0" indent="0" algn="l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200" b="1" kern="1200" dirty="0">
                  <a:latin typeface="Helvetica" panose="020B0604020202020204" pitchFamily="34" charset="0"/>
                  <a:cs typeface="Helvetica" panose="020B0604020202020204" pitchFamily="34" charset="0"/>
                </a:rPr>
                <a:t>Proposed Target</a:t>
              </a:r>
              <a:r>
                <a:rPr lang="en-US" sz="1200" kern="1200" dirty="0">
                  <a:latin typeface="Helvetica" panose="020B0604020202020204" pitchFamily="34" charset="0"/>
                  <a:cs typeface="Helvetica" panose="020B0604020202020204" pitchFamily="34" charset="0"/>
                </a:rPr>
                <a:t>–1 year of Depreciation on Capital Asset Replacement Value (CARV) Assuming Average 75 Year Life</a:t>
              </a:r>
            </a:p>
            <a:p>
              <a:pPr marL="0" lvl="0" indent="0" algn="l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20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  <a:p>
              <a:pPr marL="0" lvl="0" indent="0" algn="l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200" dirty="0">
                  <a:latin typeface="Helvetica" panose="020B0604020202020204" pitchFamily="34" charset="0"/>
                  <a:cs typeface="Helvetica" panose="020B0604020202020204" pitchFamily="34" charset="0"/>
                </a:rPr>
                <a:t>All underground infrastructure uninsurable</a:t>
              </a:r>
            </a:p>
            <a:p>
              <a:pPr marL="0" lvl="0" indent="0" algn="l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200" kern="1200" dirty="0">
                  <a:latin typeface="Helvetica" panose="020B0604020202020204" pitchFamily="34" charset="0"/>
                  <a:cs typeface="Helvetica" panose="020B0604020202020204" pitchFamily="34" charset="0"/>
                </a:rPr>
                <a:t>FEMA disaster funding can take 3-5 years to receive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976D3DA-2469-F437-6805-B2674F58CB66}"/>
              </a:ext>
            </a:extLst>
          </p:cNvPr>
          <p:cNvGrpSpPr/>
          <p:nvPr/>
        </p:nvGrpSpPr>
        <p:grpSpPr>
          <a:xfrm>
            <a:off x="5866485" y="1439333"/>
            <a:ext cx="5746646" cy="5239763"/>
            <a:chOff x="6183619" y="0"/>
            <a:chExt cx="5746646" cy="5418667"/>
          </a:xfrm>
        </p:grpSpPr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3E41DCC1-F920-DC08-255C-F714C11964AD}"/>
                </a:ext>
              </a:extLst>
            </p:cNvPr>
            <p:cNvSpPr/>
            <p:nvPr/>
          </p:nvSpPr>
          <p:spPr>
            <a:xfrm>
              <a:off x="6183619" y="0"/>
              <a:ext cx="5746646" cy="5418667"/>
            </a:xfrm>
            <a:prstGeom prst="roundRect">
              <a:avLst>
                <a:gd name="adj" fmla="val 10000"/>
              </a:avLst>
            </a:prstGeom>
            <a:ln w="38100">
              <a:solidFill>
                <a:srgbClr val="00B050"/>
              </a:solidFill>
            </a:ln>
          </p:spPr>
          <p:style>
            <a:lnRef idx="0">
              <a:scrgbClr r="0" g="0" b="0"/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34" name="Rectangle: Rounded Corners 4">
              <a:extLst>
                <a:ext uri="{FF2B5EF4-FFF2-40B4-BE49-F238E27FC236}">
                  <a16:creationId xmlns:a16="http://schemas.microsoft.com/office/drawing/2014/main" id="{45FB0B12-631D-1795-9358-D3E07BD71EB3}"/>
                </a:ext>
              </a:extLst>
            </p:cNvPr>
            <p:cNvSpPr txBox="1"/>
            <p:nvPr/>
          </p:nvSpPr>
          <p:spPr>
            <a:xfrm>
              <a:off x="6183619" y="0"/>
              <a:ext cx="5746646" cy="16256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kern="1200" dirty="0">
                  <a:latin typeface="Helvetica" panose="020B0604020202020204" pitchFamily="34" charset="0"/>
                  <a:cs typeface="Helvetica" panose="020B0604020202020204" pitchFamily="34" charset="0"/>
                </a:rPr>
                <a:t>Major CIP</a:t>
              </a:r>
              <a:r>
                <a:rPr lang="en-US" sz="2400" dirty="0">
                  <a:latin typeface="Helvetica" panose="020B0604020202020204" pitchFamily="34" charset="0"/>
                  <a:cs typeface="Helvetica" panose="020B0604020202020204" pitchFamily="34" charset="0"/>
                </a:rPr>
                <a:t>/Special Project</a:t>
              </a:r>
              <a:r>
                <a:rPr lang="en-US" sz="2400" kern="1200" dirty="0">
                  <a:latin typeface="Helvetica" panose="020B0604020202020204" pitchFamily="34" charset="0"/>
                  <a:cs typeface="Helvetica" panose="020B0604020202020204" pitchFamily="34" charset="0"/>
                </a:rPr>
                <a:t> (Pay-go)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BD96E04-CED3-BC0B-CCC0-F8EF18B81507}"/>
              </a:ext>
            </a:extLst>
          </p:cNvPr>
          <p:cNvGrpSpPr/>
          <p:nvPr/>
        </p:nvGrpSpPr>
        <p:grpSpPr>
          <a:xfrm>
            <a:off x="6096001" y="3066884"/>
            <a:ext cx="5257800" cy="1332838"/>
            <a:chOff x="6758283" y="1627551"/>
            <a:chExt cx="4597317" cy="1332838"/>
          </a:xfrm>
        </p:grpSpPr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938D6DC9-83FF-2355-3387-32A2C72786D0}"/>
                </a:ext>
              </a:extLst>
            </p:cNvPr>
            <p:cNvSpPr/>
            <p:nvPr/>
          </p:nvSpPr>
          <p:spPr>
            <a:xfrm>
              <a:off x="6758283" y="1627551"/>
              <a:ext cx="4597317" cy="1332838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sz="120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32" name="Rectangle: Rounded Corners 6">
              <a:extLst>
                <a:ext uri="{FF2B5EF4-FFF2-40B4-BE49-F238E27FC236}">
                  <a16:creationId xmlns:a16="http://schemas.microsoft.com/office/drawing/2014/main" id="{158C0CCB-55FA-683F-01B5-B396B869591E}"/>
                </a:ext>
              </a:extLst>
            </p:cNvPr>
            <p:cNvSpPr txBox="1"/>
            <p:nvPr/>
          </p:nvSpPr>
          <p:spPr>
            <a:xfrm>
              <a:off x="6797320" y="1666588"/>
              <a:ext cx="4519243" cy="12547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7940" tIns="20955" rIns="27940" bIns="20955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200" b="1" i="1" kern="1200" dirty="0">
                  <a:latin typeface="Helvetica" panose="020B0604020202020204" pitchFamily="34" charset="0"/>
                  <a:cs typeface="Helvetica" panose="020B0604020202020204" pitchFamily="34" charset="0"/>
                </a:rPr>
                <a:t>Set aside of funds for future major Capital Improvement Projects that require a significant rate increase or undesired debt burden.  Applies to funds with especially high future CIP needs and available funding to set aside.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9264736-5781-BA69-FB66-BE4590D5452C}"/>
              </a:ext>
            </a:extLst>
          </p:cNvPr>
          <p:cNvGrpSpPr/>
          <p:nvPr/>
        </p:nvGrpSpPr>
        <p:grpSpPr>
          <a:xfrm>
            <a:off x="6096000" y="4604775"/>
            <a:ext cx="5257799" cy="442449"/>
            <a:chOff x="6758283" y="3165442"/>
            <a:chExt cx="4597317" cy="442449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0F6C7DA3-7682-7C27-5D60-AC6659DA8AE9}"/>
                </a:ext>
              </a:extLst>
            </p:cNvPr>
            <p:cNvSpPr/>
            <p:nvPr/>
          </p:nvSpPr>
          <p:spPr>
            <a:xfrm>
              <a:off x="6758283" y="3165442"/>
              <a:ext cx="4597317" cy="44244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sz="120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30" name="Rectangle: Rounded Corners 8">
              <a:extLst>
                <a:ext uri="{FF2B5EF4-FFF2-40B4-BE49-F238E27FC236}">
                  <a16:creationId xmlns:a16="http://schemas.microsoft.com/office/drawing/2014/main" id="{E63364ED-814A-2D27-C51C-2C142385E273}"/>
                </a:ext>
              </a:extLst>
            </p:cNvPr>
            <p:cNvSpPr txBox="1"/>
            <p:nvPr/>
          </p:nvSpPr>
          <p:spPr>
            <a:xfrm>
              <a:off x="6771242" y="3178401"/>
              <a:ext cx="4571399" cy="41653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7940" tIns="20955" rIns="27940" bIns="20955" numCol="1" spcCol="1270" anchor="ctr" anchorCtr="0">
              <a:noAutofit/>
            </a:bodyPr>
            <a:lstStyle/>
            <a:p>
              <a:pPr marL="0" lvl="0" indent="0" algn="l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200" b="1" kern="1200" dirty="0">
                  <a:latin typeface="Helvetica" panose="020B0604020202020204" pitchFamily="34" charset="0"/>
                  <a:cs typeface="Helvetica" panose="020B0604020202020204" pitchFamily="34" charset="0"/>
                </a:rPr>
                <a:t>Current Target </a:t>
              </a:r>
              <a:r>
                <a:rPr lang="en-US" sz="1200" kern="1200" dirty="0">
                  <a:latin typeface="Helvetica" panose="020B0604020202020204" pitchFamily="34" charset="0"/>
                  <a:cs typeface="Helvetica" panose="020B0604020202020204" pitchFamily="34" charset="0"/>
                </a:rPr>
                <a:t>– </a:t>
              </a:r>
              <a:r>
                <a:rPr lang="en-US" sz="1200" dirty="0">
                  <a:latin typeface="Helvetica" panose="020B0604020202020204" pitchFamily="34" charset="0"/>
                  <a:cs typeface="Helvetica" panose="020B0604020202020204" pitchFamily="34" charset="0"/>
                </a:rPr>
                <a:t>None</a:t>
              </a:r>
              <a:endParaRPr lang="en-US" sz="1200" kern="120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5E115E0-2D43-F333-7CD9-58F9CE7FE2F1}"/>
              </a:ext>
            </a:extLst>
          </p:cNvPr>
          <p:cNvGrpSpPr/>
          <p:nvPr/>
        </p:nvGrpSpPr>
        <p:grpSpPr>
          <a:xfrm>
            <a:off x="6096000" y="5252276"/>
            <a:ext cx="5242977" cy="1332838"/>
            <a:chOff x="6758283" y="3812943"/>
            <a:chExt cx="4597317" cy="1332838"/>
          </a:xfrm>
        </p:grpSpPr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E72047D1-5675-BC77-A89A-50E97F3D0E77}"/>
                </a:ext>
              </a:extLst>
            </p:cNvPr>
            <p:cNvSpPr/>
            <p:nvPr/>
          </p:nvSpPr>
          <p:spPr>
            <a:xfrm>
              <a:off x="6758283" y="3812943"/>
              <a:ext cx="4597317" cy="1332838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sz="120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28" name="Rectangle: Rounded Corners 10">
              <a:extLst>
                <a:ext uri="{FF2B5EF4-FFF2-40B4-BE49-F238E27FC236}">
                  <a16:creationId xmlns:a16="http://schemas.microsoft.com/office/drawing/2014/main" id="{072098FD-FF03-25F5-E06B-BA38F3D728EE}"/>
                </a:ext>
              </a:extLst>
            </p:cNvPr>
            <p:cNvSpPr txBox="1"/>
            <p:nvPr/>
          </p:nvSpPr>
          <p:spPr>
            <a:xfrm>
              <a:off x="6797320" y="3851980"/>
              <a:ext cx="4519243" cy="12547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7940" tIns="20955" rIns="27940" bIns="20955" numCol="1" spcCol="1270" anchor="ctr" anchorCtr="0">
              <a:noAutofit/>
            </a:bodyPr>
            <a:lstStyle/>
            <a:p>
              <a:pPr marL="0" lvl="0" indent="0" algn="l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200" b="1" kern="1200" dirty="0">
                  <a:latin typeface="Helvetica" panose="020B0604020202020204" pitchFamily="34" charset="0"/>
                  <a:cs typeface="Helvetica" panose="020B0604020202020204" pitchFamily="34" charset="0"/>
                </a:rPr>
                <a:t>Proposed Target</a:t>
              </a:r>
              <a:r>
                <a:rPr lang="en-US" sz="1200" kern="1200" dirty="0">
                  <a:latin typeface="Helvetica" panose="020B0604020202020204" pitchFamily="34" charset="0"/>
                  <a:cs typeface="Helvetica" panose="020B0604020202020204" pitchFamily="34" charset="0"/>
                </a:rPr>
                <a:t>– </a:t>
              </a:r>
              <a:r>
                <a:rPr lang="en-US" sz="1200" dirty="0">
                  <a:latin typeface="Helvetica" panose="020B0604020202020204" pitchFamily="34" charset="0"/>
                  <a:cs typeface="Helvetica" panose="020B0604020202020204" pitchFamily="34" charset="0"/>
                </a:rPr>
                <a:t>None specifically.  Based on a case-by-case basis if there are applicable projects.</a:t>
              </a:r>
              <a:endParaRPr lang="en-US" sz="1200" kern="120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465344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2FCE6E-3B9F-C02E-F220-4066B55BB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000" dirty="0"/>
              <a:t>Current vs Proposed Reserve Targes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B723AA4-5B81-83BA-F1A6-134F65943870}"/>
              </a:ext>
            </a:extLst>
          </p:cNvPr>
          <p:cNvSpPr txBox="1">
            <a:spLocks/>
          </p:cNvSpPr>
          <p:nvPr/>
        </p:nvSpPr>
        <p:spPr>
          <a:xfrm>
            <a:off x="415851" y="1646417"/>
            <a:ext cx="5875620" cy="475438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rgbClr val="1B2E5C"/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rgbClr val="1B2E5C"/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1B2E5C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1B2E5C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1B2E5C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u="sng" dirty="0"/>
              <a:t>Reserve Target Changes</a:t>
            </a:r>
          </a:p>
          <a:p>
            <a:r>
              <a:rPr lang="en-US" sz="1800" dirty="0"/>
              <a:t>Targets represent overall reserve goals that trigger response plans rather than hard restrictions</a:t>
            </a:r>
          </a:p>
          <a:p>
            <a:r>
              <a:rPr lang="en-US" sz="1800" dirty="0"/>
              <a:t>Fill reserves based on order of priority </a:t>
            </a:r>
          </a:p>
          <a:p>
            <a:r>
              <a:rPr lang="en-US" sz="1800" dirty="0"/>
              <a:t>Would propose eliminating New Water Resources and Liability Self Insurance reserves</a:t>
            </a:r>
          </a:p>
          <a:p>
            <a:pPr lvl="1"/>
            <a:r>
              <a:rPr lang="en-US" sz="1600" dirty="0"/>
              <a:t>No longer relevant</a:t>
            </a:r>
          </a:p>
          <a:p>
            <a:pPr lvl="1"/>
            <a:r>
              <a:rPr lang="en-US" sz="1600" dirty="0"/>
              <a:t>Deductible reduced with change to ACWA JPIA</a:t>
            </a:r>
          </a:p>
          <a:p>
            <a:r>
              <a:rPr lang="en-US" sz="2000" dirty="0"/>
              <a:t>Puts overall reserve target at 11 months cash on hand (operating expenses)</a:t>
            </a:r>
          </a:p>
          <a:p>
            <a:pPr lvl="1"/>
            <a:r>
              <a:rPr lang="en-US" sz="1600" dirty="0"/>
              <a:t>Current target = 2 months of cash</a:t>
            </a:r>
          </a:p>
          <a:p>
            <a:pPr lvl="1"/>
            <a:r>
              <a:rPr lang="en-US" sz="1600" dirty="0"/>
              <a:t>AA+ rating for water utility = 1.7 years (S&amp;P median)</a:t>
            </a:r>
          </a:p>
          <a:p>
            <a:pPr lvl="1"/>
            <a:r>
              <a:rPr lang="en-US" sz="1600" dirty="0"/>
              <a:t>A- rating for water utility = 1.0 year (S&amp;P median)</a:t>
            </a:r>
          </a:p>
          <a:p>
            <a:r>
              <a:rPr lang="en-US" sz="1800" dirty="0"/>
              <a:t>Bring back revised Policy in June for Adoption with Budget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C8F24BC5-8C4E-2591-C9F8-A7033CA5C6E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2096288"/>
              </p:ext>
            </p:extLst>
          </p:nvPr>
        </p:nvGraphicFramePr>
        <p:xfrm>
          <a:off x="6291471" y="1646416"/>
          <a:ext cx="5706926" cy="50028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95AF7E30-348C-F61C-31A0-02AC0DC6D3B1}"/>
              </a:ext>
            </a:extLst>
          </p:cNvPr>
          <p:cNvSpPr txBox="1"/>
          <p:nvPr/>
        </p:nvSpPr>
        <p:spPr>
          <a:xfrm>
            <a:off x="8565897" y="3038790"/>
            <a:ext cx="11580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Total $41.5M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D050F1-B192-B0E1-66C1-7F93BB3A1C51}"/>
              </a:ext>
            </a:extLst>
          </p:cNvPr>
          <p:cNvSpPr txBox="1"/>
          <p:nvPr/>
        </p:nvSpPr>
        <p:spPr>
          <a:xfrm>
            <a:off x="7503736" y="4726773"/>
            <a:ext cx="137499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chemeClr val="bg1"/>
                </a:solidFill>
              </a:rPr>
              <a:t>Current Target $8.6M</a:t>
            </a:r>
          </a:p>
        </p:txBody>
      </p:sp>
    </p:spTree>
    <p:extLst>
      <p:ext uri="{BB962C8B-B14F-4D97-AF65-F5344CB8AC3E}">
        <p14:creationId xmlns:p14="http://schemas.microsoft.com/office/powerpoint/2010/main" val="3770897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EB3E8-718C-7F6F-E529-B8E9BBD15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4496" y="3178809"/>
            <a:ext cx="7673008" cy="2032532"/>
          </a:xfrm>
        </p:spPr>
        <p:txBody>
          <a:bodyPr>
            <a:normAutofit fontScale="90000"/>
          </a:bodyPr>
          <a:lstStyle/>
          <a:p>
            <a:pPr algn="ctr"/>
            <a:r>
              <a:rPr lang="en-US" u="sng" dirty="0"/>
              <a:t>5 Year Projection</a:t>
            </a:r>
            <a:br>
              <a:rPr lang="en-US" u="sng" dirty="0"/>
            </a:br>
            <a:br>
              <a:rPr lang="en-US" u="sng" dirty="0"/>
            </a:br>
            <a:r>
              <a:rPr lang="en-US" u="sng" dirty="0"/>
              <a:t> </a:t>
            </a:r>
            <a:r>
              <a:rPr lang="en-US" sz="5300" u="sng" dirty="0"/>
              <a:t>(Financial Plan- Revised)</a:t>
            </a:r>
            <a:br>
              <a:rPr lang="en-US" sz="5300" u="sng" dirty="0"/>
            </a:br>
            <a:br>
              <a:rPr lang="en-US" sz="5300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1938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EB3E8-718C-7F6F-E529-B8E9BBD15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0400" y="1797271"/>
            <a:ext cx="7048499" cy="2032532"/>
          </a:xfrm>
        </p:spPr>
        <p:txBody>
          <a:bodyPr>
            <a:normAutofit fontScale="90000"/>
          </a:bodyPr>
          <a:lstStyle/>
          <a:p>
            <a:pPr algn="ctr"/>
            <a:r>
              <a:rPr lang="en-US" u="sng" dirty="0"/>
              <a:t>5 Year Projection</a:t>
            </a:r>
            <a:br>
              <a:rPr lang="en-US" u="sng" dirty="0"/>
            </a:br>
            <a:br>
              <a:rPr lang="en-US" dirty="0"/>
            </a:br>
            <a:r>
              <a:rPr lang="en-US" sz="4900" dirty="0"/>
              <a:t>“Where are we heading?”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6406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2FCE6E-3B9F-C02E-F220-4066B55BB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000" dirty="0"/>
              <a:t>5 Year Projection (Combined)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D16071DA-6965-4FC8-9CAC-BA5BDE173FD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4023743"/>
              </p:ext>
            </p:extLst>
          </p:nvPr>
        </p:nvGraphicFramePr>
        <p:xfrm>
          <a:off x="123290" y="1489753"/>
          <a:ext cx="11938571" cy="5034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1CB1EB0-203D-10BE-1EC8-AE840CCDE625}"/>
              </a:ext>
            </a:extLst>
          </p:cNvPr>
          <p:cNvCxnSpPr>
            <a:cxnSpLocks/>
          </p:cNvCxnSpPr>
          <p:nvPr/>
        </p:nvCxnSpPr>
        <p:spPr>
          <a:xfrm flipH="1">
            <a:off x="9244778" y="5233425"/>
            <a:ext cx="486586" cy="0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844956FD-7BB7-60F2-BA1A-B8FA65E499ED}"/>
              </a:ext>
            </a:extLst>
          </p:cNvPr>
          <p:cNvSpPr txBox="1"/>
          <p:nvPr/>
        </p:nvSpPr>
        <p:spPr>
          <a:xfrm>
            <a:off x="9731364" y="5060470"/>
            <a:ext cx="2707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FF00"/>
                </a:solidFill>
              </a:rPr>
              <a:t>FY28 Debt Issuance</a:t>
            </a:r>
          </a:p>
        </p:txBody>
      </p:sp>
    </p:spTree>
    <p:extLst>
      <p:ext uri="{BB962C8B-B14F-4D97-AF65-F5344CB8AC3E}">
        <p14:creationId xmlns:p14="http://schemas.microsoft.com/office/powerpoint/2010/main" val="35814983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823EF9B9-5FAA-4668-B5C0-BBC0D40789E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1719409"/>
              </p:ext>
            </p:extLst>
          </p:nvPr>
        </p:nvGraphicFramePr>
        <p:xfrm>
          <a:off x="-110938" y="1423945"/>
          <a:ext cx="12177042" cy="52452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EE2FCE6E-3B9F-C02E-F220-4066B55BB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000" dirty="0"/>
              <a:t>5 Year Projection (Water Only)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4956FD-7BB7-60F2-BA1A-B8FA65E499ED}"/>
              </a:ext>
            </a:extLst>
          </p:cNvPr>
          <p:cNvSpPr txBox="1"/>
          <p:nvPr/>
        </p:nvSpPr>
        <p:spPr>
          <a:xfrm>
            <a:off x="9622033" y="5164071"/>
            <a:ext cx="2707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FF00"/>
                </a:solidFill>
              </a:rPr>
              <a:t>FY28 Debt Issuance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1CB1EB0-203D-10BE-1EC8-AE840CCDE625}"/>
              </a:ext>
            </a:extLst>
          </p:cNvPr>
          <p:cNvCxnSpPr>
            <a:cxnSpLocks/>
          </p:cNvCxnSpPr>
          <p:nvPr/>
        </p:nvCxnSpPr>
        <p:spPr>
          <a:xfrm flipH="1" flipV="1">
            <a:off x="9193696" y="5164071"/>
            <a:ext cx="428337" cy="135018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94790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E002C1E0-E46E-4407-BD9E-75912140DDC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7292113"/>
              </p:ext>
            </p:extLst>
          </p:nvPr>
        </p:nvGraphicFramePr>
        <p:xfrm>
          <a:off x="63380" y="1386152"/>
          <a:ext cx="11923211" cy="5332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EE2FCE6E-3B9F-C02E-F220-4066B55BB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000" dirty="0"/>
              <a:t>5 Year Projection (Wastewater Only)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4956FD-7BB7-60F2-BA1A-B8FA65E499ED}"/>
              </a:ext>
            </a:extLst>
          </p:cNvPr>
          <p:cNvSpPr txBox="1"/>
          <p:nvPr/>
        </p:nvSpPr>
        <p:spPr>
          <a:xfrm>
            <a:off x="9789106" y="5328306"/>
            <a:ext cx="2707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FF00"/>
                </a:solidFill>
              </a:rPr>
              <a:t>FY28 Debt Issuance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1CB1EB0-203D-10BE-1EC8-AE840CCDE625}"/>
              </a:ext>
            </a:extLst>
          </p:cNvPr>
          <p:cNvCxnSpPr>
            <a:cxnSpLocks/>
          </p:cNvCxnSpPr>
          <p:nvPr/>
        </p:nvCxnSpPr>
        <p:spPr>
          <a:xfrm flipH="1" flipV="1">
            <a:off x="9200318" y="5253008"/>
            <a:ext cx="588788" cy="218840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B8ACA90A-F77C-8031-7D46-4CCC0295891C}"/>
              </a:ext>
            </a:extLst>
          </p:cNvPr>
          <p:cNvSpPr txBox="1"/>
          <p:nvPr/>
        </p:nvSpPr>
        <p:spPr>
          <a:xfrm>
            <a:off x="8154355" y="5622445"/>
            <a:ext cx="2707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FF00"/>
                </a:solidFill>
              </a:rPr>
              <a:t>Ocean Breeze Development 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88A07C2-315C-C3C4-2E6D-358E2D4B1F8F}"/>
              </a:ext>
            </a:extLst>
          </p:cNvPr>
          <p:cNvCxnSpPr>
            <a:cxnSpLocks/>
          </p:cNvCxnSpPr>
          <p:nvPr/>
        </p:nvCxnSpPr>
        <p:spPr>
          <a:xfrm flipH="1" flipV="1">
            <a:off x="7802217" y="5257800"/>
            <a:ext cx="352138" cy="499663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51C8B4E9-04FA-DBC9-2B0B-4AFD74FEE00C}"/>
              </a:ext>
            </a:extLst>
          </p:cNvPr>
          <p:cNvSpPr txBox="1"/>
          <p:nvPr/>
        </p:nvSpPr>
        <p:spPr>
          <a:xfrm>
            <a:off x="9789106" y="2112056"/>
            <a:ext cx="2707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FF00"/>
                </a:solidFill>
              </a:rPr>
              <a:t>Financed CIP Spend down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F81003F-0F2F-7A1C-2052-73640588C802}"/>
              </a:ext>
            </a:extLst>
          </p:cNvPr>
          <p:cNvCxnSpPr>
            <a:cxnSpLocks/>
          </p:cNvCxnSpPr>
          <p:nvPr/>
        </p:nvCxnSpPr>
        <p:spPr>
          <a:xfrm>
            <a:off x="10861571" y="2440767"/>
            <a:ext cx="0" cy="699999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94821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2FCE6E-3B9F-C02E-F220-4066B55BB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000" dirty="0"/>
              <a:t>Detachment Savings Breakdown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E4CE4E7E-51AE-DBEA-6280-012A5250CF9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3854006"/>
              </p:ext>
            </p:extLst>
          </p:nvPr>
        </p:nvGraphicFramePr>
        <p:xfrm>
          <a:off x="195209" y="1600200"/>
          <a:ext cx="11653891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8547625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2FCE6E-3B9F-C02E-F220-4066B55BB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000" dirty="0"/>
              <a:t>Next Steps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664FF1E-0078-6C6A-BCFD-927E2C51C047}"/>
              </a:ext>
            </a:extLst>
          </p:cNvPr>
          <p:cNvSpPr txBox="1">
            <a:spLocks/>
          </p:cNvSpPr>
          <p:nvPr/>
        </p:nvSpPr>
        <p:spPr>
          <a:xfrm>
            <a:off x="3357701" y="1480302"/>
            <a:ext cx="5476597" cy="3134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rgbClr val="1B2E5C"/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rgbClr val="1B2E5C"/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1B2E5C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1B2E5C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1B2E5C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Questions and Board Direction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DAEE8B-3B0C-D3C4-5837-79E76D2C122D}"/>
              </a:ext>
            </a:extLst>
          </p:cNvPr>
          <p:cNvSpPr txBox="1">
            <a:spLocks/>
          </p:cNvSpPr>
          <p:nvPr/>
        </p:nvSpPr>
        <p:spPr>
          <a:xfrm>
            <a:off x="399016" y="2298629"/>
            <a:ext cx="11229767" cy="41717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rgbClr val="1B2E5C"/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rgbClr val="1B2E5C"/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1B2E5C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1B2E5C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1B2E5C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u="sng" dirty="0"/>
              <a:t>April Board Meeting</a:t>
            </a:r>
          </a:p>
          <a:p>
            <a:pPr lvl="1"/>
            <a:r>
              <a:rPr lang="en-US" dirty="0"/>
              <a:t>Approve $10M US Bank Loan</a:t>
            </a:r>
          </a:p>
          <a:p>
            <a:r>
              <a:rPr lang="en-US" u="sng" dirty="0"/>
              <a:t>May Workshop</a:t>
            </a:r>
          </a:p>
          <a:p>
            <a:pPr lvl="1"/>
            <a:r>
              <a:rPr lang="en-US" dirty="0"/>
              <a:t>Review any questions or changes from today</a:t>
            </a:r>
          </a:p>
          <a:p>
            <a:pPr lvl="1"/>
            <a:r>
              <a:rPr lang="en-US" dirty="0"/>
              <a:t>Review FY25 Budget and Rates</a:t>
            </a:r>
          </a:p>
          <a:p>
            <a:pPr lvl="2"/>
            <a:r>
              <a:rPr lang="en-US" dirty="0"/>
              <a:t>Fee for Service rates</a:t>
            </a:r>
          </a:p>
          <a:p>
            <a:pPr lvl="2"/>
            <a:r>
              <a:rPr lang="en-US" dirty="0"/>
              <a:t>Capacity rates</a:t>
            </a:r>
          </a:p>
          <a:p>
            <a:r>
              <a:rPr lang="en-US" u="sng" dirty="0"/>
              <a:t>June Board meeting</a:t>
            </a:r>
          </a:p>
          <a:p>
            <a:pPr lvl="1"/>
            <a:r>
              <a:rPr lang="en-US" dirty="0"/>
              <a:t>FY25 Budget and Rates Adoption</a:t>
            </a:r>
          </a:p>
          <a:p>
            <a:pPr lvl="1"/>
            <a:r>
              <a:rPr lang="en-US" dirty="0"/>
              <a:t>Reserve Policy Adoption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021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5547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30FA913A-B0B7-4018-B9ED-21C10E497A4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7929542"/>
              </p:ext>
            </p:extLst>
          </p:nvPr>
        </p:nvGraphicFramePr>
        <p:xfrm>
          <a:off x="12148" y="3632200"/>
          <a:ext cx="12040152" cy="3111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EE2FCE6E-3B9F-C02E-F220-4066B55BB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000" dirty="0"/>
              <a:t>5 Year Projection (The Problem)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B723AA4-5B81-83BA-F1A6-134F65943870}"/>
              </a:ext>
            </a:extLst>
          </p:cNvPr>
          <p:cNvSpPr txBox="1">
            <a:spLocks/>
          </p:cNvSpPr>
          <p:nvPr/>
        </p:nvSpPr>
        <p:spPr>
          <a:xfrm>
            <a:off x="415851" y="1387999"/>
            <a:ext cx="11103601" cy="2041001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rgbClr val="1B2E5C"/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rgbClr val="1B2E5C"/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1B2E5C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1B2E5C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1B2E5C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u="sng" dirty="0"/>
              <a:t>Where will we be if we </a:t>
            </a:r>
            <a:r>
              <a:rPr lang="en-US" b="1" i="1" u="sng" dirty="0"/>
              <a:t>don’t </a:t>
            </a:r>
            <a:r>
              <a:rPr lang="en-US" b="1" u="sng" dirty="0"/>
              <a:t>raise rates or take out debt?</a:t>
            </a:r>
          </a:p>
          <a:p>
            <a:r>
              <a:rPr lang="en-US" u="sng" dirty="0"/>
              <a:t>Assumes December 2024 Detachment and Funds CIP</a:t>
            </a:r>
          </a:p>
          <a:p>
            <a:r>
              <a:rPr lang="en-US" u="sng" dirty="0"/>
              <a:t>Challenges </a:t>
            </a:r>
            <a:r>
              <a:rPr lang="en-US" dirty="0"/>
              <a:t>– </a:t>
            </a:r>
          </a:p>
          <a:p>
            <a:pPr lvl="1"/>
            <a:r>
              <a:rPr lang="en-US" dirty="0"/>
              <a:t>Very low reserves (Currently $12M)</a:t>
            </a:r>
          </a:p>
          <a:p>
            <a:pPr lvl="1"/>
            <a:r>
              <a:rPr lang="en-US" dirty="0"/>
              <a:t>Historically low sales (10,000 AF)</a:t>
            </a:r>
          </a:p>
          <a:p>
            <a:pPr lvl="1"/>
            <a:r>
              <a:rPr lang="en-US" dirty="0"/>
              <a:t>Large critical/active CIP major projects (Thoroughbred LS &amp; 3 Pump Stations)</a:t>
            </a:r>
          </a:p>
          <a:p>
            <a:r>
              <a:rPr lang="en-US" dirty="0"/>
              <a:t>Cash reserves projected to be exhausted by November 2024 (+/- 2 months)</a:t>
            </a:r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6A57C75-C044-9A54-9C4C-043602EB6BA7}"/>
              </a:ext>
            </a:extLst>
          </p:cNvPr>
          <p:cNvCxnSpPr/>
          <p:nvPr/>
        </p:nvCxnSpPr>
        <p:spPr>
          <a:xfrm flipH="1">
            <a:off x="2494044" y="4383595"/>
            <a:ext cx="593889" cy="433633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122F7157-17CD-2C3C-B204-270EED218A6D}"/>
              </a:ext>
            </a:extLst>
          </p:cNvPr>
          <p:cNvSpPr txBox="1"/>
          <p:nvPr/>
        </p:nvSpPr>
        <p:spPr>
          <a:xfrm>
            <a:off x="3087933" y="4151795"/>
            <a:ext cx="27072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FF00"/>
                </a:solidFill>
              </a:rPr>
              <a:t>Complete Draw Down of Reserves</a:t>
            </a:r>
          </a:p>
        </p:txBody>
      </p:sp>
    </p:spTree>
    <p:extLst>
      <p:ext uri="{BB962C8B-B14F-4D97-AF65-F5344CB8AC3E}">
        <p14:creationId xmlns:p14="http://schemas.microsoft.com/office/powerpoint/2010/main" val="30085495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2FCE6E-3B9F-C02E-F220-4066B55BB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000" dirty="0"/>
              <a:t>5 Year Projection (Water Only)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F6138308-C2C2-4443-BF25-F18D0826929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9493778"/>
              </p:ext>
            </p:extLst>
          </p:nvPr>
        </p:nvGraphicFramePr>
        <p:xfrm>
          <a:off x="74320" y="1993580"/>
          <a:ext cx="12117680" cy="4623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3882207C-392D-EF59-3AAC-574DED1FFD24}"/>
              </a:ext>
            </a:extLst>
          </p:cNvPr>
          <p:cNvCxnSpPr>
            <a:cxnSpLocks/>
          </p:cNvCxnSpPr>
          <p:nvPr/>
        </p:nvCxnSpPr>
        <p:spPr>
          <a:xfrm flipH="1" flipV="1">
            <a:off x="1943100" y="3632200"/>
            <a:ext cx="827333" cy="950381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52E537C1-37EC-6851-6C3F-CA9826D9587E}"/>
              </a:ext>
            </a:extLst>
          </p:cNvPr>
          <p:cNvSpPr txBox="1"/>
          <p:nvPr/>
        </p:nvSpPr>
        <p:spPr>
          <a:xfrm>
            <a:off x="2770433" y="4582581"/>
            <a:ext cx="27072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FF00"/>
                </a:solidFill>
              </a:rPr>
              <a:t>Complete Draw Down of Reserves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40903D5-514B-FEEC-6E27-B57F07359AE0}"/>
              </a:ext>
            </a:extLst>
          </p:cNvPr>
          <p:cNvSpPr txBox="1">
            <a:spLocks/>
          </p:cNvSpPr>
          <p:nvPr/>
        </p:nvSpPr>
        <p:spPr>
          <a:xfrm>
            <a:off x="415851" y="1387999"/>
            <a:ext cx="11103601" cy="2041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rgbClr val="1B2E5C"/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rgbClr val="1B2E5C"/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1B2E5C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1B2E5C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1B2E5C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u="sng" dirty="0"/>
              <a:t>Assumes no rate increases/additional debt and funds CIP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8370A1F-D2AC-E12B-4CDA-D3182FFD6C5E}"/>
              </a:ext>
            </a:extLst>
          </p:cNvPr>
          <p:cNvSpPr txBox="1"/>
          <p:nvPr/>
        </p:nvSpPr>
        <p:spPr>
          <a:xfrm>
            <a:off x="928933" y="2003820"/>
            <a:ext cx="41764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FF00"/>
                </a:solidFill>
              </a:rPr>
              <a:t>Pump Station CIP Spend ($8.3M) </a:t>
            </a:r>
          </a:p>
          <a:p>
            <a:r>
              <a:rPr lang="en-US" sz="1400" b="1" dirty="0">
                <a:solidFill>
                  <a:srgbClr val="FFFF00"/>
                </a:solidFill>
              </a:rPr>
              <a:t>&amp; Debt Service Payments ($3.1M)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D52F645-55C4-FEA5-5B2A-D810EC95EAEE}"/>
              </a:ext>
            </a:extLst>
          </p:cNvPr>
          <p:cNvCxnSpPr>
            <a:cxnSpLocks/>
          </p:cNvCxnSpPr>
          <p:nvPr/>
        </p:nvCxnSpPr>
        <p:spPr>
          <a:xfrm flipH="1">
            <a:off x="2770433" y="2856239"/>
            <a:ext cx="658567" cy="140374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1C70EDEF-5BC7-EB73-848A-A8C715E7B41B}"/>
              </a:ext>
            </a:extLst>
          </p:cNvPr>
          <p:cNvSpPr txBox="1"/>
          <p:nvPr/>
        </p:nvSpPr>
        <p:spPr>
          <a:xfrm>
            <a:off x="3470348" y="2618649"/>
            <a:ext cx="41764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FF00"/>
                </a:solidFill>
              </a:rPr>
              <a:t>$3.2M Exit Fee Payment</a:t>
            </a:r>
          </a:p>
        </p:txBody>
      </p:sp>
      <p:sp>
        <p:nvSpPr>
          <p:cNvPr id="33" name="Right Brace 32">
            <a:extLst>
              <a:ext uri="{FF2B5EF4-FFF2-40B4-BE49-F238E27FC236}">
                <a16:creationId xmlns:a16="http://schemas.microsoft.com/office/drawing/2014/main" id="{BC4E22DF-6C72-28B7-5EF7-5F63979B642B}"/>
              </a:ext>
            </a:extLst>
          </p:cNvPr>
          <p:cNvSpPr/>
          <p:nvPr/>
        </p:nvSpPr>
        <p:spPr>
          <a:xfrm rot="16200000">
            <a:off x="1831418" y="2047317"/>
            <a:ext cx="147168" cy="1244597"/>
          </a:xfrm>
          <a:prstGeom prst="rightBrac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05012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FBF49793-891F-455A-BD13-6D24A6F4A1C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3571675"/>
              </p:ext>
            </p:extLst>
          </p:nvPr>
        </p:nvGraphicFramePr>
        <p:xfrm>
          <a:off x="95250" y="2057400"/>
          <a:ext cx="12001500" cy="4559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EE2FCE6E-3B9F-C02E-F220-4066B55BB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000" dirty="0"/>
              <a:t>5 Year Projection (Wastewater Only)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3882207C-392D-EF59-3AAC-574DED1FFD24}"/>
              </a:ext>
            </a:extLst>
          </p:cNvPr>
          <p:cNvCxnSpPr>
            <a:cxnSpLocks/>
          </p:cNvCxnSpPr>
          <p:nvPr/>
        </p:nvCxnSpPr>
        <p:spPr>
          <a:xfrm flipH="1" flipV="1">
            <a:off x="3768200" y="3822700"/>
            <a:ext cx="204183" cy="723900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52E537C1-37EC-6851-6C3F-CA9826D9587E}"/>
              </a:ext>
            </a:extLst>
          </p:cNvPr>
          <p:cNvSpPr txBox="1"/>
          <p:nvPr/>
        </p:nvSpPr>
        <p:spPr>
          <a:xfrm>
            <a:off x="3972383" y="4486150"/>
            <a:ext cx="27072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FF00"/>
                </a:solidFill>
              </a:rPr>
              <a:t>Complete Draw Down of Reserves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40903D5-514B-FEEC-6E27-B57F07359AE0}"/>
              </a:ext>
            </a:extLst>
          </p:cNvPr>
          <p:cNvSpPr txBox="1">
            <a:spLocks/>
          </p:cNvSpPr>
          <p:nvPr/>
        </p:nvSpPr>
        <p:spPr>
          <a:xfrm>
            <a:off x="415851" y="1387999"/>
            <a:ext cx="11103601" cy="2041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rgbClr val="1B2E5C"/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rgbClr val="1B2E5C"/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1B2E5C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1B2E5C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1B2E5C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u="sng" dirty="0"/>
              <a:t>Assumes no rate increases/additional debt and funds CIP</a:t>
            </a:r>
            <a:endParaRPr lang="en-US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7C7CEA3-9FDF-F9F4-6EA0-696957C63318}"/>
              </a:ext>
            </a:extLst>
          </p:cNvPr>
          <p:cNvCxnSpPr>
            <a:cxnSpLocks/>
          </p:cNvCxnSpPr>
          <p:nvPr/>
        </p:nvCxnSpPr>
        <p:spPr>
          <a:xfrm flipH="1">
            <a:off x="1714500" y="3035300"/>
            <a:ext cx="378392" cy="292100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0CAEF4A3-8222-A423-F854-922891F96FCE}"/>
              </a:ext>
            </a:extLst>
          </p:cNvPr>
          <p:cNvSpPr txBox="1"/>
          <p:nvPr/>
        </p:nvSpPr>
        <p:spPr>
          <a:xfrm>
            <a:off x="2092892" y="2624961"/>
            <a:ext cx="465903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FFFF00"/>
                </a:solidFill>
              </a:rPr>
              <a:t>Thoroughbred LS CIP Spend ($2.6M)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FFFF00"/>
                </a:solidFill>
              </a:rPr>
              <a:t>Debt Service ($0.7M)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FFFF00"/>
                </a:solidFill>
              </a:rPr>
              <a:t>Oceanside Repayments O&amp;M ($3.35M until June 2025)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FFFF00"/>
                </a:solidFill>
              </a:rPr>
              <a:t>Oceanside Replacement Reserve Contribution ($0.4M)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02CA2708-D345-FCFF-DB6F-B762CC7BD841}"/>
              </a:ext>
            </a:extLst>
          </p:cNvPr>
          <p:cNvCxnSpPr>
            <a:cxnSpLocks/>
          </p:cNvCxnSpPr>
          <p:nvPr/>
        </p:nvCxnSpPr>
        <p:spPr>
          <a:xfrm flipH="1">
            <a:off x="7968637" y="2787973"/>
            <a:ext cx="843599" cy="230448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341104C0-4F5A-7BAE-3C59-237B4F0DC331}"/>
              </a:ext>
            </a:extLst>
          </p:cNvPr>
          <p:cNvSpPr txBox="1"/>
          <p:nvPr/>
        </p:nvSpPr>
        <p:spPr>
          <a:xfrm>
            <a:off x="8812236" y="2584549"/>
            <a:ext cx="3085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FF00"/>
                </a:solidFill>
              </a:rPr>
              <a:t>Capacity Fees for Ocean Breeze Development – tied to Schoolhouse LS 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4375454E-7BEF-39C0-2F88-40BD0C69A14F}"/>
              </a:ext>
            </a:extLst>
          </p:cNvPr>
          <p:cNvCxnSpPr>
            <a:cxnSpLocks/>
          </p:cNvCxnSpPr>
          <p:nvPr/>
        </p:nvCxnSpPr>
        <p:spPr>
          <a:xfrm flipH="1" flipV="1">
            <a:off x="7968637" y="4783118"/>
            <a:ext cx="475299" cy="858605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9001CEDC-EB28-016C-5F7C-D7F38F1E7E0D}"/>
              </a:ext>
            </a:extLst>
          </p:cNvPr>
          <p:cNvSpPr txBox="1"/>
          <p:nvPr/>
        </p:nvSpPr>
        <p:spPr>
          <a:xfrm>
            <a:off x="8443936" y="5438299"/>
            <a:ext cx="2707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FF00"/>
                </a:solidFill>
              </a:rPr>
              <a:t>Schoolhouse LS and North River Rd Capacity Expansion CIP</a:t>
            </a:r>
          </a:p>
        </p:txBody>
      </p:sp>
    </p:spTree>
    <p:extLst>
      <p:ext uri="{BB962C8B-B14F-4D97-AF65-F5344CB8AC3E}">
        <p14:creationId xmlns:p14="http://schemas.microsoft.com/office/powerpoint/2010/main" val="23518244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2FCE6E-3B9F-C02E-F220-4066B55BB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000" dirty="0"/>
              <a:t>Major Assumptions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B723AA4-5B81-83BA-F1A6-134F65943870}"/>
              </a:ext>
            </a:extLst>
          </p:cNvPr>
          <p:cNvSpPr txBox="1">
            <a:spLocks/>
          </p:cNvSpPr>
          <p:nvPr/>
        </p:nvSpPr>
        <p:spPr>
          <a:xfrm>
            <a:off x="415851" y="1646417"/>
            <a:ext cx="10679498" cy="485807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rgbClr val="1B2E5C"/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rgbClr val="1B2E5C"/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1B2E5C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1B2E5C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1B2E5C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Water Sales @ 10,000 AF per year</a:t>
            </a:r>
          </a:p>
          <a:p>
            <a:r>
              <a:rPr lang="en-US" dirty="0"/>
              <a:t>Detachment effective Jan 2025</a:t>
            </a:r>
          </a:p>
          <a:p>
            <a:pPr lvl="1"/>
            <a:r>
              <a:rPr lang="en-US" dirty="0"/>
              <a:t>+$800k in annual chemicals for Morro</a:t>
            </a:r>
          </a:p>
          <a:p>
            <a:pPr lvl="1"/>
            <a:r>
              <a:rPr lang="en-US" dirty="0"/>
              <a:t>+$500k in annual electrical costs for 3 pump stations</a:t>
            </a:r>
          </a:p>
          <a:p>
            <a:pPr lvl="1"/>
            <a:r>
              <a:rPr lang="en-US" dirty="0"/>
              <a:t>+$40k in annual electrical costs for Thoroughbred LS </a:t>
            </a:r>
          </a:p>
          <a:p>
            <a:r>
              <a:rPr lang="en-US" dirty="0"/>
              <a:t>No capacity fees outside Provence/Bonsall Oaks Phase 1 CFD and Ocean Breeze CFD</a:t>
            </a:r>
          </a:p>
          <a:p>
            <a:pPr lvl="1"/>
            <a:r>
              <a:rPr lang="en-US" dirty="0"/>
              <a:t>Ocean Breeze included due to related Wastewater Project in CIP</a:t>
            </a:r>
          </a:p>
          <a:p>
            <a:pPr lvl="1"/>
            <a:r>
              <a:rPr lang="en-US" dirty="0"/>
              <a:t>Project delayed if development delayed</a:t>
            </a:r>
          </a:p>
          <a:p>
            <a:r>
              <a:rPr lang="en-US" dirty="0"/>
              <a:t>Inflationary Assumptions </a:t>
            </a:r>
          </a:p>
          <a:p>
            <a:pPr lvl="1"/>
            <a:r>
              <a:rPr lang="en-US" dirty="0"/>
              <a:t>Payroll and Benefits – 6%</a:t>
            </a:r>
          </a:p>
          <a:p>
            <a:pPr lvl="1"/>
            <a:r>
              <a:rPr lang="en-US" dirty="0"/>
              <a:t>Electric Utilities – 6%</a:t>
            </a:r>
          </a:p>
          <a:p>
            <a:pPr lvl="1"/>
            <a:r>
              <a:rPr lang="en-US" dirty="0"/>
              <a:t>Oceanside Treatment – 3.5%</a:t>
            </a:r>
          </a:p>
          <a:p>
            <a:pPr lvl="1"/>
            <a:r>
              <a:rPr lang="en-US" dirty="0"/>
              <a:t>Supplies and Services – 2% to 4% depending on category</a:t>
            </a:r>
          </a:p>
        </p:txBody>
      </p:sp>
    </p:spTree>
    <p:extLst>
      <p:ext uri="{BB962C8B-B14F-4D97-AF65-F5344CB8AC3E}">
        <p14:creationId xmlns:p14="http://schemas.microsoft.com/office/powerpoint/2010/main" val="39523651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EB3E8-718C-7F6F-E529-B8E9BBD15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0400" y="1797271"/>
            <a:ext cx="7048499" cy="2032532"/>
          </a:xfrm>
        </p:spPr>
        <p:txBody>
          <a:bodyPr>
            <a:normAutofit fontScale="90000"/>
          </a:bodyPr>
          <a:lstStyle/>
          <a:p>
            <a:pPr algn="ctr"/>
            <a:r>
              <a:rPr lang="en-US" u="sng" dirty="0"/>
              <a:t>Proposed Financial Plan</a:t>
            </a:r>
            <a:br>
              <a:rPr lang="en-US" u="sng" dirty="0"/>
            </a:br>
            <a:br>
              <a:rPr lang="en-US" dirty="0"/>
            </a:br>
            <a:r>
              <a:rPr lang="en-US" sz="4900" dirty="0"/>
              <a:t>“How can we solve this?”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52106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2FCE6E-3B9F-C02E-F220-4066B55BB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000" dirty="0"/>
              <a:t>Proposed Plan (</a:t>
            </a:r>
            <a:r>
              <a:rPr lang="en-US" sz="4000" i="1" u="sng" dirty="0"/>
              <a:t>Short-term</a:t>
            </a:r>
            <a:r>
              <a:rPr lang="en-US" sz="4000" dirty="0"/>
              <a:t>)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B723AA4-5B81-83BA-F1A6-134F65943870}"/>
              </a:ext>
            </a:extLst>
          </p:cNvPr>
          <p:cNvSpPr txBox="1">
            <a:spLocks/>
          </p:cNvSpPr>
          <p:nvPr/>
        </p:nvSpPr>
        <p:spPr>
          <a:xfrm>
            <a:off x="415851" y="1646417"/>
            <a:ext cx="10679498" cy="48580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rgbClr val="1B2E5C"/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rgbClr val="1B2E5C"/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1B2E5C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1B2E5C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1B2E5C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u="sng" dirty="0"/>
              <a:t>Main Action Items - </a:t>
            </a:r>
            <a:r>
              <a:rPr lang="en-US" b="1" i="1" u="sng" dirty="0"/>
              <a:t>Financing</a:t>
            </a:r>
          </a:p>
          <a:p>
            <a:r>
              <a:rPr lang="en-US" dirty="0"/>
              <a:t>Take out $10M loan with U.S. Bank (April 2024)</a:t>
            </a:r>
          </a:p>
          <a:p>
            <a:r>
              <a:rPr lang="en-US" dirty="0"/>
              <a:t>Exit fee financing ($15.8M due) </a:t>
            </a:r>
          </a:p>
          <a:p>
            <a:pPr lvl="1"/>
            <a:r>
              <a:rPr lang="en-US" dirty="0"/>
              <a:t>Leverage SDCWA settlement terms option</a:t>
            </a:r>
          </a:p>
          <a:p>
            <a:pPr lvl="1"/>
            <a:r>
              <a:rPr lang="en-US" dirty="0"/>
              <a:t>First $3.2M payment due upon detachment (est. November 2024)</a:t>
            </a:r>
          </a:p>
          <a:p>
            <a:pPr lvl="1"/>
            <a:r>
              <a:rPr lang="en-US" dirty="0"/>
              <a:t>Remaining $12.6M subject to accruing interest at LAIF rate</a:t>
            </a:r>
          </a:p>
          <a:p>
            <a:pPr lvl="2"/>
            <a:r>
              <a:rPr lang="en-US" dirty="0"/>
              <a:t>Not tax-exempt financing eligible</a:t>
            </a:r>
          </a:p>
          <a:p>
            <a:pPr lvl="2"/>
            <a:r>
              <a:rPr lang="en-US" dirty="0"/>
              <a:t>LAIF interest rate projected to decrease over next 5 years</a:t>
            </a:r>
          </a:p>
          <a:p>
            <a:pPr lvl="2"/>
            <a:r>
              <a:rPr lang="en-US" dirty="0"/>
              <a:t>External financing would be much more expensive (+6% vs 4.5%)</a:t>
            </a:r>
          </a:p>
          <a:p>
            <a:pPr lvl="1"/>
            <a:r>
              <a:rPr lang="en-US" dirty="0"/>
              <a:t>Make 4 annual $3.2M payments to SDCWA + interest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1431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5163</TotalTime>
  <Words>2615</Words>
  <Application>Microsoft Office PowerPoint</Application>
  <PresentationFormat>Widescreen</PresentationFormat>
  <Paragraphs>340</Paragraphs>
  <Slides>35</Slides>
  <Notes>27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2" baseType="lpstr">
      <vt:lpstr>Arial</vt:lpstr>
      <vt:lpstr>Calibri</vt:lpstr>
      <vt:lpstr>Century Gothic</vt:lpstr>
      <vt:lpstr>Helvetica</vt:lpstr>
      <vt:lpstr>RM Connect</vt:lpstr>
      <vt:lpstr>Office Theme</vt:lpstr>
      <vt:lpstr>Worksheet</vt:lpstr>
      <vt:lpstr>Budget Workshop #2 (Financial Plan)</vt:lpstr>
      <vt:lpstr>Budget Workshops</vt:lpstr>
      <vt:lpstr>5 Year Projection  “Where are we heading?”</vt:lpstr>
      <vt:lpstr>5 Year Projection (The Problem)</vt:lpstr>
      <vt:lpstr>5 Year Projection (Water Only)</vt:lpstr>
      <vt:lpstr>5 Year Projection (Wastewater Only)</vt:lpstr>
      <vt:lpstr>Major Assumptions</vt:lpstr>
      <vt:lpstr>Proposed Financial Plan  “How can we solve this?”</vt:lpstr>
      <vt:lpstr>Proposed Plan (Short-term)</vt:lpstr>
      <vt:lpstr>Proposed Plan (Short-term)</vt:lpstr>
      <vt:lpstr>Proposed Plan (Short-term)</vt:lpstr>
      <vt:lpstr>Proposed Plan (Long-term)</vt:lpstr>
      <vt:lpstr>Proposed Plan (Benefits)</vt:lpstr>
      <vt:lpstr>Debt Overview  “What did we promise?”</vt:lpstr>
      <vt:lpstr>Debt Overview</vt:lpstr>
      <vt:lpstr>Current Debt Reference Information</vt:lpstr>
      <vt:lpstr>Current Debt Service</vt:lpstr>
      <vt:lpstr>Projected Debt</vt:lpstr>
      <vt:lpstr>CalPERS Liability</vt:lpstr>
      <vt:lpstr>Reserves  “What should we save?”</vt:lpstr>
      <vt:lpstr>Cash Reserves Purpose</vt:lpstr>
      <vt:lpstr>Reserves Policy Purpose</vt:lpstr>
      <vt:lpstr>Reserves Priority Classification &amp; Components</vt:lpstr>
      <vt:lpstr>Reserve Priority Requirements</vt:lpstr>
      <vt:lpstr>Liquidity Reserves (Minimum Target)</vt:lpstr>
      <vt:lpstr>Stabilization Reserves (Target Level)</vt:lpstr>
      <vt:lpstr>Contingency Reserves (Maximum Target)</vt:lpstr>
      <vt:lpstr>Current vs Proposed Reserve Targes</vt:lpstr>
      <vt:lpstr>5 Year Projection   (Financial Plan- Revised)  </vt:lpstr>
      <vt:lpstr>5 Year Projection (Combined)</vt:lpstr>
      <vt:lpstr>5 Year Projection (Water Only)</vt:lpstr>
      <vt:lpstr>5 Year Projection (Wastewater Only)</vt:lpstr>
      <vt:lpstr>Detachment Savings Breakdown</vt:lpstr>
      <vt:lpstr>Next Steps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Amanda Weber</dc:creator>
  <cp:lastModifiedBy>Rick Aragon</cp:lastModifiedBy>
  <cp:revision>54</cp:revision>
  <dcterms:created xsi:type="dcterms:W3CDTF">2023-11-21T00:51:32Z</dcterms:created>
  <dcterms:modified xsi:type="dcterms:W3CDTF">2024-04-08T15:27:39Z</dcterms:modified>
</cp:coreProperties>
</file>